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039">
              <a:defRPr sz="50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FFFFFF"/>
                </a:solidFill>
              </a:rPr>
              <a:t>“Government Doctors Should Be Allowed To Do  Private Practice” 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Sindhu Viswanathan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7743">
              <a:defRPr sz="3743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43">
                <a:solidFill>
                  <a:srgbClr val="FFFFFF"/>
                </a:solidFill>
              </a:rPr>
              <a:t>Local data: Exploring Burnout among Malaysian Doctors using Abbreviated Maslach Burnout Inventory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34340" indent="-434340" defTabSz="3474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36">
                <a:solidFill>
                  <a:srgbClr val="FFFFFF"/>
                </a:solidFill>
              </a:rPr>
              <a:t>Small sample size, n=117</a:t>
            </a:r>
            <a:endParaRPr sz="2736">
              <a:solidFill>
                <a:srgbClr val="FFFFFF"/>
              </a:solidFill>
            </a:endParaRPr>
          </a:p>
          <a:p>
            <a:pPr lvl="0" marL="434340" indent="-434340" defTabSz="3474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36">
                <a:solidFill>
                  <a:srgbClr val="FFFFFF"/>
                </a:solidFill>
              </a:rPr>
              <a:t>Geographically limited (UM), in 2013</a:t>
            </a:r>
            <a:endParaRPr sz="2736">
              <a:solidFill>
                <a:srgbClr val="FFFFFF"/>
              </a:solidFill>
            </a:endParaRPr>
          </a:p>
          <a:p>
            <a:pPr lvl="0" marL="434340" indent="-434340" defTabSz="3474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36">
                <a:solidFill>
                  <a:srgbClr val="FFFFFF"/>
                </a:solidFill>
              </a:rPr>
              <a:t>Maslach Burnout Inventory</a:t>
            </a:r>
            <a:endParaRPr sz="2736">
              <a:solidFill>
                <a:srgbClr val="FFFFFF"/>
              </a:solidFill>
            </a:endParaRPr>
          </a:p>
          <a:p>
            <a:pPr lvl="0" marL="434340" indent="-434340" defTabSz="3474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36">
                <a:solidFill>
                  <a:srgbClr val="FFFFFF"/>
                </a:solidFill>
              </a:rPr>
              <a:t>Hospital Anxiety and Depressive Scale</a:t>
            </a:r>
            <a:endParaRPr sz="2736">
              <a:solidFill>
                <a:srgbClr val="FFFFFF"/>
              </a:solidFill>
            </a:endParaRPr>
          </a:p>
          <a:p>
            <a:pPr lvl="0" marL="434340" indent="-434340" defTabSz="3474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36">
                <a:solidFill>
                  <a:srgbClr val="FFFFFF"/>
                </a:solidFill>
              </a:rPr>
              <a:t>26.5% burnout</a:t>
            </a:r>
            <a:endParaRPr sz="2736">
              <a:solidFill>
                <a:srgbClr val="FFFFFF"/>
              </a:solidFill>
            </a:endParaRPr>
          </a:p>
          <a:p>
            <a:pPr lvl="0" marL="434340" indent="-434340" defTabSz="34747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36">
                <a:solidFill>
                  <a:srgbClr val="FFFFFF"/>
                </a:solidFill>
              </a:rPr>
              <a:t>Emotional exhaustion and depersonalisation positively correlated with depression and anxiety</a:t>
            </a:r>
          </a:p>
        </p:txBody>
      </p:sp>
      <p:sp>
        <p:nvSpPr>
          <p:cNvPr id="58" name="Shape 58"/>
          <p:cNvSpPr/>
          <p:nvPr/>
        </p:nvSpPr>
        <p:spPr>
          <a:xfrm>
            <a:off x="8575395" y="8379714"/>
            <a:ext cx="2914255" cy="728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342900" indent="-342900" algn="r" defTabSz="914400">
              <a:spcBef>
                <a:spcPts val="3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EFBF"/>
                </a:solidFill>
                <a:latin typeface="Comic Sans MS"/>
                <a:ea typeface="Comic Sans MS"/>
                <a:cs typeface="Comic Sans MS"/>
                <a:sym typeface="Comic Sans MS"/>
              </a:rPr>
              <a:t>Zuraida AS and Zainal NZ</a:t>
            </a:r>
            <a:endParaRPr sz="1600">
              <a:solidFill>
                <a:srgbClr val="FFEFB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42900" indent="-342900" algn="r" defTabSz="914400">
              <a:spcBef>
                <a:spcPts val="3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EFBF"/>
                </a:solidFill>
                <a:latin typeface="Comic Sans MS"/>
                <a:ea typeface="Comic Sans MS"/>
                <a:cs typeface="Comic Sans MS"/>
                <a:sym typeface="Comic Sans MS"/>
              </a:rPr>
              <a:t>MJP Online Early, 02-03-15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hardatwork.jpg" descr="hardatwork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6512" y="1864313"/>
            <a:ext cx="8033299" cy="602497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6413" y="455114"/>
            <a:ext cx="10030637" cy="928652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8924" y="160784"/>
            <a:ext cx="7146952" cy="943203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901" y="1078251"/>
            <a:ext cx="11123596" cy="778651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789" y="506890"/>
            <a:ext cx="7915031" cy="856856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5185" y="1673704"/>
            <a:ext cx="9034430" cy="697909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5872" y="3959275"/>
            <a:ext cx="10613056" cy="279291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Thank you..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8842" y="191218"/>
            <a:ext cx="10047116" cy="937116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238" y="1078028"/>
            <a:ext cx="12468324" cy="8159773"/>
          </a:xfrm>
          <a:prstGeom prst="rect">
            <a:avLst/>
          </a:prstGeom>
          <a:ln w="889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5827566" y="4486636"/>
            <a:ext cx="1349668" cy="78032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7368" y="153392"/>
            <a:ext cx="6850004" cy="944663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6153" y="1689380"/>
            <a:ext cx="9272494" cy="637484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Fatigue, Sleep deprivation, stress..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52" y="1875936"/>
            <a:ext cx="12973496" cy="590270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69747">
              <a:defRPr sz="424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48">
                <a:solidFill>
                  <a:srgbClr val="FFFFFF"/>
                </a:solidFill>
              </a:rPr>
              <a:t>local data : Stress, stressors and coping strategies amongst junior doctors in a Malaysian Hospital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Small sample size (n=42)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Geographically limited (Kelantan) in 2011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General Stressor Questionnaire(GSQ)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31% distressed</a:t>
            </a:r>
          </a:p>
        </p:txBody>
      </p:sp>
      <p:sp>
        <p:nvSpPr>
          <p:cNvPr id="50" name="Shape 50"/>
          <p:cNvSpPr/>
          <p:nvPr/>
        </p:nvSpPr>
        <p:spPr>
          <a:xfrm>
            <a:off x="3679552" y="8148818"/>
            <a:ext cx="8120063" cy="910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2900" indent="-342900" algn="r" defTabSz="914400">
              <a:spcBef>
                <a:spcPts val="300"/>
              </a:spcBef>
              <a:buFont typeface="Arial"/>
              <a:defRPr sz="2100">
                <a:solidFill>
                  <a:srgbClr val="FFEFB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EFBF"/>
                </a:solidFill>
              </a:rPr>
              <a:t>Saiful,, Tan Ying Jie, Rahman. ASEAN Journal of Psychiatry, Vol. 12 (1) Jan - June 2011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9455">
              <a:defRPr sz="3455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FFFFFF"/>
                </a:solidFill>
              </a:rPr>
              <a:t>Local Data:Physician, heal thyself: The Paradox of Anxiety amongst Junior Doctors and Work in a Teaching Hospital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Small sample size, n=89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Geographically limited (UKM) in 2013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General Stressor Questionnaire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Depressive Anxiety and Stress Scale 21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61% affected ; 47% moderate to severe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Source: Work related challenges, performance pressure, poor relationship with supervisors, poor relationship with colleagues, bureaucratic constraints </a:t>
            </a:r>
          </a:p>
        </p:txBody>
      </p:sp>
      <p:sp>
        <p:nvSpPr>
          <p:cNvPr id="54" name="Shape 54"/>
          <p:cNvSpPr/>
          <p:nvPr/>
        </p:nvSpPr>
        <p:spPr>
          <a:xfrm>
            <a:off x="-25697" y="8534400"/>
            <a:ext cx="12288198" cy="39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42900" indent="-342900" algn="r" defTabSz="914400">
              <a:spcBef>
                <a:spcPts val="300"/>
              </a:spcBef>
              <a:buFont typeface="Arial"/>
              <a:defRPr sz="1500">
                <a:solidFill>
                  <a:srgbClr val="FFEFB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EFBF"/>
                </a:solidFill>
              </a:rPr>
              <a:t>Tan SMK, Jong SC, Chan LF, Jamaludin NA, Phang CK, Jamaluddin NS. Asia-Pacific Psychiatry. 2013;5:74-81.2011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