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5" r:id="rId1"/>
  </p:sldMasterIdLst>
  <p:notesMasterIdLst>
    <p:notesMasterId r:id="rId28"/>
  </p:notesMasterIdLst>
  <p:handoutMasterIdLst>
    <p:handoutMasterId r:id="rId29"/>
  </p:handoutMasterIdLst>
  <p:sldIdLst>
    <p:sldId id="256" r:id="rId2"/>
    <p:sldId id="490" r:id="rId3"/>
    <p:sldId id="492" r:id="rId4"/>
    <p:sldId id="502" r:id="rId5"/>
    <p:sldId id="513" r:id="rId6"/>
    <p:sldId id="493" r:id="rId7"/>
    <p:sldId id="494" r:id="rId8"/>
    <p:sldId id="505" r:id="rId9"/>
    <p:sldId id="515" r:id="rId10"/>
    <p:sldId id="516" r:id="rId11"/>
    <p:sldId id="454" r:id="rId12"/>
    <p:sldId id="532" r:id="rId13"/>
    <p:sldId id="533" r:id="rId14"/>
    <p:sldId id="517" r:id="rId15"/>
    <p:sldId id="496" r:id="rId16"/>
    <p:sldId id="497" r:id="rId17"/>
    <p:sldId id="531" r:id="rId18"/>
    <p:sldId id="527" r:id="rId19"/>
    <p:sldId id="530" r:id="rId20"/>
    <p:sldId id="528" r:id="rId21"/>
    <p:sldId id="519" r:id="rId22"/>
    <p:sldId id="522" r:id="rId23"/>
    <p:sldId id="523" r:id="rId24"/>
    <p:sldId id="524" r:id="rId25"/>
    <p:sldId id="529" r:id="rId26"/>
    <p:sldId id="526" r:id="rId27"/>
  </p:sldIdLst>
  <p:sldSz cx="9144000" cy="6858000" type="screen4x3"/>
  <p:notesSz cx="6797675" cy="987425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062"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123"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187"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25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5310" algn="l" defTabSz="457062" rtl="0" eaLnBrk="1" latinLnBrk="0" hangingPunct="1">
      <a:defRPr kern="1200">
        <a:solidFill>
          <a:schemeClr val="tx1"/>
        </a:solidFill>
        <a:latin typeface="Arial" charset="0"/>
        <a:ea typeface="ＭＳ Ｐゴシック" charset="0"/>
        <a:cs typeface="ＭＳ Ｐゴシック" charset="0"/>
      </a:defRPr>
    </a:lvl6pPr>
    <a:lvl7pPr marL="2742372" algn="l" defTabSz="457062" rtl="0" eaLnBrk="1" latinLnBrk="0" hangingPunct="1">
      <a:defRPr kern="1200">
        <a:solidFill>
          <a:schemeClr val="tx1"/>
        </a:solidFill>
        <a:latin typeface="Arial" charset="0"/>
        <a:ea typeface="ＭＳ Ｐゴシック" charset="0"/>
        <a:cs typeface="ＭＳ Ｐゴシック" charset="0"/>
      </a:defRPr>
    </a:lvl7pPr>
    <a:lvl8pPr marL="3199436" algn="l" defTabSz="457062" rtl="0" eaLnBrk="1" latinLnBrk="0" hangingPunct="1">
      <a:defRPr kern="1200">
        <a:solidFill>
          <a:schemeClr val="tx1"/>
        </a:solidFill>
        <a:latin typeface="Arial" charset="0"/>
        <a:ea typeface="ＭＳ Ｐゴシック" charset="0"/>
        <a:cs typeface="ＭＳ Ｐゴシック" charset="0"/>
      </a:defRPr>
    </a:lvl8pPr>
    <a:lvl9pPr marL="3656498" algn="l" defTabSz="457062"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A1228"/>
    <a:srgbClr val="175126"/>
    <a:srgbClr val="FF66FF"/>
    <a:srgbClr val="FF0000"/>
    <a:srgbClr val="FB3B4D"/>
    <a:srgbClr val="CC3300"/>
    <a:srgbClr val="1F0B0B"/>
    <a:srgbClr val="2042E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78229" autoAdjust="0"/>
  </p:normalViewPr>
  <p:slideViewPr>
    <p:cSldViewPr>
      <p:cViewPr varScale="1">
        <p:scale>
          <a:sx n="84" d="100"/>
          <a:sy n="84" d="100"/>
        </p:scale>
        <p:origin x="-744" y="-84"/>
      </p:cViewPr>
      <p:guideLst>
        <p:guide orient="horz" pos="2160"/>
        <p:guide pos="2881"/>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varScale="1">
      <p:scale>
        <a:sx n="100" d="100"/>
        <a:sy n="100" d="100"/>
      </p:scale>
      <p:origin x="0" y="-5226"/>
    </p:cViewPr>
  </p:sorterViewPr>
  <p:notesViewPr>
    <p:cSldViewPr>
      <p:cViewPr varScale="1">
        <p:scale>
          <a:sx n="52" d="100"/>
          <a:sy n="52" d="100"/>
        </p:scale>
        <p:origin x="2964" y="9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moh11\Desktop\Work%20pending\Najwa\fwdfwkemaskinidataratioexpenditure\Ratio%20Expenditure%20WHS%202012_edit%2018062012.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KKM\Documents\My%20Documents\1Care%20Presentation\NHB\Excel\Public_PrivateWorkload_29022015.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MY" sz="1800" dirty="0"/>
              <a:t>Lif</a:t>
            </a:r>
            <a:r>
              <a:rPr lang="en-MY" sz="1800" baseline="0" dirty="0"/>
              <a:t>e Expectancy At Birth</a:t>
            </a:r>
            <a:endParaRPr lang="en-MY" sz="1800" dirty="0"/>
          </a:p>
        </c:rich>
      </c:tx>
      <c:layout>
        <c:manualLayout>
          <c:xMode val="edge"/>
          <c:yMode val="edge"/>
          <c:x val="0.33805292059052333"/>
          <c:y val="0.49031885487366567"/>
        </c:manualLayout>
      </c:layout>
    </c:title>
    <c:plotArea>
      <c:layout>
        <c:manualLayout>
          <c:layoutTarget val="inner"/>
          <c:xMode val="edge"/>
          <c:yMode val="edge"/>
          <c:x val="6.9994487246919118E-2"/>
          <c:y val="0.11577221861351919"/>
          <c:w val="0.77957228930819822"/>
          <c:h val="0.81065458367000065"/>
        </c:manualLayout>
      </c:layout>
      <c:lineChart>
        <c:grouping val="standard"/>
        <c:ser>
          <c:idx val="0"/>
          <c:order val="0"/>
          <c:tx>
            <c:strRef>
              <c:f>Sheet1!$B$3</c:f>
              <c:strCache>
                <c:ptCount val="1"/>
                <c:pt idx="0">
                  <c:v>Male</c:v>
                </c:pt>
              </c:strCache>
            </c:strRef>
          </c:tx>
          <c:marker>
            <c:symbol val="diamond"/>
            <c:size val="6"/>
          </c:marker>
          <c:dLbls>
            <c:spPr>
              <a:solidFill>
                <a:schemeClr val="tx1">
                  <a:alpha val="0"/>
                </a:schemeClr>
              </a:solidFill>
              <a:ln>
                <a:noFill/>
              </a:ln>
            </c:spPr>
            <c:showVal val="1"/>
            <c:extLst xmlns:c16r2="http://schemas.microsoft.com/office/drawing/2015/06/chart">
              <c:ext xmlns:c15="http://schemas.microsoft.com/office/drawing/2012/chart" uri="{CE6537A1-D6FC-4f65-9D91-7224C49458BB}">
                <c15:showLeaderLines val="0"/>
              </c:ext>
            </c:extLst>
          </c:dLbls>
          <c:cat>
            <c:numRef>
              <c:f>Sheet1!$A$4:$A$16</c:f>
              <c:numCache>
                <c:formatCode>General</c:formatCode>
                <c:ptCount val="13"/>
                <c:pt idx="0">
                  <c:v>1957</c:v>
                </c:pt>
                <c:pt idx="1">
                  <c:v>1970</c:v>
                </c:pt>
                <c:pt idx="2">
                  <c:v>1980</c:v>
                </c:pt>
                <c:pt idx="3">
                  <c:v>1990</c:v>
                </c:pt>
                <c:pt idx="4">
                  <c:v>1995</c:v>
                </c:pt>
                <c:pt idx="5">
                  <c:v>2006</c:v>
                </c:pt>
                <c:pt idx="6">
                  <c:v>2007</c:v>
                </c:pt>
                <c:pt idx="7">
                  <c:v>2008</c:v>
                </c:pt>
                <c:pt idx="8">
                  <c:v>2009</c:v>
                </c:pt>
                <c:pt idx="9">
                  <c:v>2010</c:v>
                </c:pt>
                <c:pt idx="10">
                  <c:v>2011</c:v>
                </c:pt>
                <c:pt idx="11">
                  <c:v>2012</c:v>
                </c:pt>
                <c:pt idx="12">
                  <c:v>2013</c:v>
                </c:pt>
              </c:numCache>
            </c:numRef>
          </c:cat>
          <c:val>
            <c:numRef>
              <c:f>Sheet1!$B$4:$B$16</c:f>
              <c:numCache>
                <c:formatCode>0.00</c:formatCode>
                <c:ptCount val="13"/>
                <c:pt idx="0">
                  <c:v>56</c:v>
                </c:pt>
                <c:pt idx="1">
                  <c:v>61.6</c:v>
                </c:pt>
                <c:pt idx="2">
                  <c:v>66.400000000000006</c:v>
                </c:pt>
                <c:pt idx="3">
                  <c:v>68.900000000000006</c:v>
                </c:pt>
                <c:pt idx="4">
                  <c:v>69.5</c:v>
                </c:pt>
                <c:pt idx="5">
                  <c:v>71.8</c:v>
                </c:pt>
                <c:pt idx="6">
                  <c:v>71.7</c:v>
                </c:pt>
                <c:pt idx="7">
                  <c:v>71.599999999999994</c:v>
                </c:pt>
                <c:pt idx="8">
                  <c:v>71.7</c:v>
                </c:pt>
                <c:pt idx="9">
                  <c:v>71.900000000000006</c:v>
                </c:pt>
                <c:pt idx="10" formatCode="General">
                  <c:v>72.16</c:v>
                </c:pt>
                <c:pt idx="11">
                  <c:v>70.36999999999999</c:v>
                </c:pt>
                <c:pt idx="12">
                  <c:v>72.56</c:v>
                </c:pt>
              </c:numCache>
            </c:numRef>
          </c:val>
          <c:extLst xmlns:c16r2="http://schemas.microsoft.com/office/drawing/2015/06/chart">
            <c:ext xmlns:c16="http://schemas.microsoft.com/office/drawing/2014/chart" uri="{C3380CC4-5D6E-409C-BE32-E72D297353CC}">
              <c16:uniqueId val="{00000000-5A1E-4B28-AAED-C83EC16AD1A7}"/>
            </c:ext>
          </c:extLst>
        </c:ser>
        <c:ser>
          <c:idx val="1"/>
          <c:order val="1"/>
          <c:tx>
            <c:strRef>
              <c:f>Sheet1!$C$3</c:f>
              <c:strCache>
                <c:ptCount val="1"/>
                <c:pt idx="0">
                  <c:v>Female</c:v>
                </c:pt>
              </c:strCache>
            </c:strRef>
          </c:tx>
          <c:marker>
            <c:symbol val="square"/>
            <c:size val="5"/>
          </c:marker>
          <c:dLbls>
            <c:spPr>
              <a:solidFill>
                <a:schemeClr val="tx1">
                  <a:alpha val="0"/>
                </a:schemeClr>
              </a:solidFill>
              <a:ln>
                <a:noFill/>
              </a:ln>
            </c:spPr>
            <c:showVal val="1"/>
            <c:extLst xmlns:c16r2="http://schemas.microsoft.com/office/drawing/2015/06/chart">
              <c:ext xmlns:c15="http://schemas.microsoft.com/office/drawing/2012/chart" uri="{CE6537A1-D6FC-4f65-9D91-7224C49458BB}">
                <c15:showLeaderLines val="0"/>
              </c:ext>
            </c:extLst>
          </c:dLbls>
          <c:cat>
            <c:numRef>
              <c:f>Sheet1!$A$4:$A$16</c:f>
              <c:numCache>
                <c:formatCode>General</c:formatCode>
                <c:ptCount val="13"/>
                <c:pt idx="0">
                  <c:v>1957</c:v>
                </c:pt>
                <c:pt idx="1">
                  <c:v>1970</c:v>
                </c:pt>
                <c:pt idx="2">
                  <c:v>1980</c:v>
                </c:pt>
                <c:pt idx="3">
                  <c:v>1990</c:v>
                </c:pt>
                <c:pt idx="4">
                  <c:v>1995</c:v>
                </c:pt>
                <c:pt idx="5">
                  <c:v>2006</c:v>
                </c:pt>
                <c:pt idx="6">
                  <c:v>2007</c:v>
                </c:pt>
                <c:pt idx="7">
                  <c:v>2008</c:v>
                </c:pt>
                <c:pt idx="8">
                  <c:v>2009</c:v>
                </c:pt>
                <c:pt idx="9">
                  <c:v>2010</c:v>
                </c:pt>
                <c:pt idx="10">
                  <c:v>2011</c:v>
                </c:pt>
                <c:pt idx="11">
                  <c:v>2012</c:v>
                </c:pt>
                <c:pt idx="12">
                  <c:v>2013</c:v>
                </c:pt>
              </c:numCache>
            </c:numRef>
          </c:cat>
          <c:val>
            <c:numRef>
              <c:f>Sheet1!$C$4:$C$16</c:f>
              <c:numCache>
                <c:formatCode>0.00</c:formatCode>
                <c:ptCount val="13"/>
                <c:pt idx="0">
                  <c:v>58</c:v>
                </c:pt>
                <c:pt idx="1">
                  <c:v>65.599999999999994</c:v>
                </c:pt>
                <c:pt idx="2">
                  <c:v>70.5</c:v>
                </c:pt>
                <c:pt idx="3">
                  <c:v>73.5</c:v>
                </c:pt>
                <c:pt idx="4">
                  <c:v>74.3</c:v>
                </c:pt>
                <c:pt idx="5">
                  <c:v>76.3</c:v>
                </c:pt>
                <c:pt idx="6">
                  <c:v>76.459999999999994</c:v>
                </c:pt>
                <c:pt idx="7">
                  <c:v>76.400000000000006</c:v>
                </c:pt>
                <c:pt idx="8">
                  <c:v>76.5</c:v>
                </c:pt>
                <c:pt idx="9">
                  <c:v>77</c:v>
                </c:pt>
                <c:pt idx="10" formatCode="General">
                  <c:v>76.8</c:v>
                </c:pt>
                <c:pt idx="11">
                  <c:v>77.03</c:v>
                </c:pt>
                <c:pt idx="12">
                  <c:v>77.179999999999978</c:v>
                </c:pt>
              </c:numCache>
            </c:numRef>
          </c:val>
          <c:extLst xmlns:c16r2="http://schemas.microsoft.com/office/drawing/2015/06/chart">
            <c:ext xmlns:c16="http://schemas.microsoft.com/office/drawing/2014/chart" uri="{C3380CC4-5D6E-409C-BE32-E72D297353CC}">
              <c16:uniqueId val="{00000001-5A1E-4B28-AAED-C83EC16AD1A7}"/>
            </c:ext>
          </c:extLst>
        </c:ser>
        <c:marker val="1"/>
        <c:axId val="71436160"/>
        <c:axId val="71437696"/>
      </c:lineChart>
      <c:catAx>
        <c:axId val="71436160"/>
        <c:scaling>
          <c:orientation val="minMax"/>
        </c:scaling>
        <c:axPos val="b"/>
        <c:numFmt formatCode="General" sourceLinked="1"/>
        <c:tickLblPos val="nextTo"/>
        <c:crossAx val="71437696"/>
        <c:crosses val="autoZero"/>
        <c:auto val="1"/>
        <c:lblAlgn val="ctr"/>
        <c:lblOffset val="100"/>
      </c:catAx>
      <c:valAx>
        <c:axId val="71437696"/>
        <c:scaling>
          <c:orientation val="minMax"/>
          <c:max val="80"/>
          <c:min val="50"/>
        </c:scaling>
        <c:axPos val="l"/>
        <c:majorGridlines/>
        <c:numFmt formatCode="0.00" sourceLinked="0"/>
        <c:tickLblPos val="nextTo"/>
        <c:crossAx val="71436160"/>
        <c:crosses val="autoZero"/>
        <c:crossBetween val="between"/>
        <c:majorUnit val="5"/>
      </c:valAx>
    </c:plotArea>
    <c:legend>
      <c:legendPos val="r"/>
      <c:legendEntry>
        <c:idx val="0"/>
        <c:txPr>
          <a:bodyPr/>
          <a:lstStyle/>
          <a:p>
            <a:pPr>
              <a:defRPr sz="1200"/>
            </a:pPr>
            <a:endParaRPr lang="en-US"/>
          </a:p>
        </c:txPr>
      </c:legendEntry>
      <c:legendEntry>
        <c:idx val="1"/>
        <c:txPr>
          <a:bodyPr/>
          <a:lstStyle/>
          <a:p>
            <a:pPr>
              <a:defRPr sz="1200"/>
            </a:pPr>
            <a:endParaRPr lang="en-US"/>
          </a:p>
        </c:txPr>
      </c:legendEntry>
      <c:layout>
        <c:manualLayout>
          <c:xMode val="edge"/>
          <c:yMode val="edge"/>
          <c:x val="0.65918652636844466"/>
          <c:y val="0.66865733093786195"/>
          <c:w val="0.26503424357191979"/>
          <c:h val="0.108679227547364"/>
        </c:manualLayout>
      </c:layout>
      <c:txPr>
        <a:bodyPr/>
        <a:lstStyle/>
        <a:p>
          <a:pPr>
            <a:defRPr sz="1200"/>
          </a:pPr>
          <a:endParaRPr lang="en-US"/>
        </a:p>
      </c:txPr>
    </c:legend>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6"/>
  <c:clrMapOvr bg1="lt1" tx1="dk1" bg2="lt2" tx2="dk2" accent1="accent1" accent2="accent2" accent3="accent3" accent4="accent4" accent5="accent5" accent6="accent6" hlink="hlink" folHlink="folHlink"/>
  <c:chart>
    <c:plotArea>
      <c:layout>
        <c:manualLayout>
          <c:layoutTarget val="inner"/>
          <c:xMode val="edge"/>
          <c:yMode val="edge"/>
          <c:x val="0.40238130505964076"/>
          <c:y val="5.0926028612620598E-2"/>
          <c:w val="0.52992255826678902"/>
          <c:h val="0.79869969378828221"/>
        </c:manualLayout>
      </c:layout>
      <c:barChart>
        <c:barDir val="bar"/>
        <c:grouping val="percentStacked"/>
        <c:ser>
          <c:idx val="0"/>
          <c:order val="0"/>
          <c:tx>
            <c:strRef>
              <c:f>'IMR Updated 19052015'!$B$1</c:f>
              <c:strCache>
                <c:ptCount val="1"/>
                <c:pt idx="0">
                  <c:v>Public</c:v>
                </c:pt>
              </c:strCache>
            </c:strRef>
          </c:tx>
          <c:dLbls>
            <c:spPr>
              <a:noFill/>
              <a:ln>
                <a:noFill/>
              </a:ln>
              <a:effectLst/>
            </c:spPr>
            <c:txPr>
              <a:bodyPr/>
              <a:lstStyle/>
              <a:p>
                <a:pPr>
                  <a:defRPr lang="en-MY" sz="1200" b="1">
                    <a:solidFill>
                      <a:schemeClr val="bg1"/>
                    </a:solidFill>
                    <a:latin typeface="Arial" pitchFamily="34" charset="0"/>
                    <a:cs typeface="Arial" pitchFamily="34" charset="0"/>
                  </a:defRPr>
                </a:pPr>
                <a:endParaRPr lang="en-US"/>
              </a:p>
            </c:txPr>
            <c:dLblPos val="inBase"/>
            <c:showVal val="1"/>
            <c:extLst xmlns:c16r2="http://schemas.microsoft.com/office/drawing/2015/06/chart">
              <c:ext xmlns:c15="http://schemas.microsoft.com/office/drawing/2012/chart" uri="{CE6537A1-D6FC-4f65-9D91-7224C49458BB}">
                <c15:showLeaderLines val="0"/>
              </c:ext>
            </c:extLst>
          </c:dLbls>
          <c:cat>
            <c:strRef>
              <c:f>'IMR Updated 19052015'!$A$2:$A$8</c:f>
              <c:strCache>
                <c:ptCount val="7"/>
                <c:pt idx="0">
                  <c:v>Health Expenditure RM Billion (2014)</c:v>
                </c:pt>
                <c:pt idx="1">
                  <c:v>Doctors(excl. Houseman) (2014)</c:v>
                </c:pt>
                <c:pt idx="2">
                  <c:v>Bed Days (NHMS 2015)</c:v>
                </c:pt>
                <c:pt idx="3">
                  <c:v>Hospital Beds (2014)</c:v>
                </c:pt>
                <c:pt idx="4">
                  <c:v>No. of Hospitals (2014)</c:v>
                </c:pt>
                <c:pt idx="5">
                  <c:v>Outpatient visits (NHMS 2015) </c:v>
                </c:pt>
                <c:pt idx="6">
                  <c:v>Health clinics (with doctors) (2014)</c:v>
                </c:pt>
              </c:strCache>
            </c:strRef>
          </c:cat>
          <c:val>
            <c:numRef>
              <c:f>'IMR Updated 19052015'!$B$2:$B$8</c:f>
              <c:numCache>
                <c:formatCode>_(* #,##0_);_(* \(#,##0\);_(* "-"??_);_(@_)</c:formatCode>
                <c:ptCount val="7"/>
                <c:pt idx="0" formatCode="_(* #,##0.0_);_(* \(#,##0.0\);_(* &quot;-&quot;??_);_(@_)">
                  <c:v>26.4</c:v>
                </c:pt>
                <c:pt idx="1">
                  <c:v>39545</c:v>
                </c:pt>
                <c:pt idx="2">
                  <c:v>16622744</c:v>
                </c:pt>
                <c:pt idx="3">
                  <c:v>43822</c:v>
                </c:pt>
                <c:pt idx="4">
                  <c:v>150</c:v>
                </c:pt>
                <c:pt idx="5">
                  <c:v>57069523</c:v>
                </c:pt>
                <c:pt idx="6">
                  <c:v>768</c:v>
                </c:pt>
              </c:numCache>
            </c:numRef>
          </c:val>
          <c:extLst xmlns:c16r2="http://schemas.microsoft.com/office/drawing/2015/06/chart">
            <c:ext xmlns:c16="http://schemas.microsoft.com/office/drawing/2014/chart" uri="{C3380CC4-5D6E-409C-BE32-E72D297353CC}">
              <c16:uniqueId val="{00000000-8594-452F-92F1-3625BD986DC7}"/>
            </c:ext>
          </c:extLst>
        </c:ser>
        <c:ser>
          <c:idx val="1"/>
          <c:order val="1"/>
          <c:tx>
            <c:strRef>
              <c:f>'IMR Updated 19052015'!$C$1</c:f>
              <c:strCache>
                <c:ptCount val="1"/>
                <c:pt idx="0">
                  <c:v>Private</c:v>
                </c:pt>
              </c:strCache>
            </c:strRef>
          </c:tx>
          <c:spPr>
            <a:solidFill>
              <a:srgbClr val="FF0000"/>
            </a:solidFill>
          </c:spPr>
          <c:dLbls>
            <c:spPr>
              <a:noFill/>
              <a:ln>
                <a:noFill/>
              </a:ln>
              <a:effectLst/>
            </c:spPr>
            <c:txPr>
              <a:bodyPr/>
              <a:lstStyle/>
              <a:p>
                <a:pPr>
                  <a:defRPr lang="en-MY" sz="1200" b="1">
                    <a:solidFill>
                      <a:schemeClr val="bg1"/>
                    </a:solidFill>
                    <a:latin typeface="Arial" pitchFamily="34" charset="0"/>
                    <a:cs typeface="Arial" pitchFamily="34" charset="0"/>
                  </a:defRPr>
                </a:pPr>
                <a:endParaRPr lang="en-US"/>
              </a:p>
            </c:txPr>
            <c:dLblPos val="inEnd"/>
            <c:showVal val="1"/>
            <c:extLst xmlns:c16r2="http://schemas.microsoft.com/office/drawing/2015/06/chart">
              <c:ext xmlns:c15="http://schemas.microsoft.com/office/drawing/2012/chart" uri="{CE6537A1-D6FC-4f65-9D91-7224C49458BB}">
                <c15:showLeaderLines val="0"/>
              </c:ext>
            </c:extLst>
          </c:dLbls>
          <c:cat>
            <c:strRef>
              <c:f>'IMR Updated 19052015'!$A$2:$A$8</c:f>
              <c:strCache>
                <c:ptCount val="7"/>
                <c:pt idx="0">
                  <c:v>Health Expenditure RM Billion (2014)</c:v>
                </c:pt>
                <c:pt idx="1">
                  <c:v>Doctors(excl. Houseman) (2014)</c:v>
                </c:pt>
                <c:pt idx="2">
                  <c:v>Bed Days (NHMS 2015)</c:v>
                </c:pt>
                <c:pt idx="3">
                  <c:v>Hospital Beds (2014)</c:v>
                </c:pt>
                <c:pt idx="4">
                  <c:v>No. of Hospitals (2014)</c:v>
                </c:pt>
                <c:pt idx="5">
                  <c:v>Outpatient visits (NHMS 2015) </c:v>
                </c:pt>
                <c:pt idx="6">
                  <c:v>Health clinics (with doctors) (2014)</c:v>
                </c:pt>
              </c:strCache>
            </c:strRef>
          </c:cat>
          <c:val>
            <c:numRef>
              <c:f>'IMR Updated 19052015'!$C$2:$C$8</c:f>
              <c:numCache>
                <c:formatCode>_(* #,##0_);_(* \(#,##0\);_(* "-"??_);_(@_)</c:formatCode>
                <c:ptCount val="7"/>
                <c:pt idx="0" formatCode="_(* #,##0.0_);_(* \(#,##0.0\);_(* &quot;-&quot;??_);_(@_)">
                  <c:v>23.9</c:v>
                </c:pt>
                <c:pt idx="1">
                  <c:v>12290</c:v>
                </c:pt>
                <c:pt idx="2">
                  <c:v>3873935</c:v>
                </c:pt>
                <c:pt idx="3">
                  <c:v>13797</c:v>
                </c:pt>
                <c:pt idx="4">
                  <c:v>291</c:v>
                </c:pt>
                <c:pt idx="5">
                  <c:v>37939354</c:v>
                </c:pt>
                <c:pt idx="6">
                  <c:v>6978</c:v>
                </c:pt>
              </c:numCache>
            </c:numRef>
          </c:val>
          <c:extLst xmlns:c16r2="http://schemas.microsoft.com/office/drawing/2015/06/chart">
            <c:ext xmlns:c16="http://schemas.microsoft.com/office/drawing/2014/chart" uri="{C3380CC4-5D6E-409C-BE32-E72D297353CC}">
              <c16:uniqueId val="{00000001-8594-452F-92F1-3625BD986DC7}"/>
            </c:ext>
          </c:extLst>
        </c:ser>
        <c:dLbls>
          <c:showVal val="1"/>
        </c:dLbls>
        <c:overlap val="100"/>
        <c:axId val="72347008"/>
        <c:axId val="72475776"/>
      </c:barChart>
      <c:catAx>
        <c:axId val="72347008"/>
        <c:scaling>
          <c:orientation val="minMax"/>
        </c:scaling>
        <c:axPos val="l"/>
        <c:numFmt formatCode="General" sourceLinked="0"/>
        <c:tickLblPos val="nextTo"/>
        <c:txPr>
          <a:bodyPr/>
          <a:lstStyle/>
          <a:p>
            <a:pPr>
              <a:defRPr lang="en-MY" sz="1400" b="1">
                <a:latin typeface="Arial" pitchFamily="34" charset="0"/>
                <a:cs typeface="Arial" pitchFamily="34" charset="0"/>
              </a:defRPr>
            </a:pPr>
            <a:endParaRPr lang="en-US"/>
          </a:p>
        </c:txPr>
        <c:crossAx val="72475776"/>
        <c:crosses val="autoZero"/>
        <c:auto val="1"/>
        <c:lblAlgn val="ctr"/>
        <c:lblOffset val="100"/>
      </c:catAx>
      <c:valAx>
        <c:axId val="72475776"/>
        <c:scaling>
          <c:orientation val="minMax"/>
        </c:scaling>
        <c:axPos val="b"/>
        <c:majorGridlines/>
        <c:numFmt formatCode="0%" sourceLinked="1"/>
        <c:tickLblPos val="nextTo"/>
        <c:txPr>
          <a:bodyPr/>
          <a:lstStyle/>
          <a:p>
            <a:pPr>
              <a:defRPr lang="en-MY" b="1">
                <a:latin typeface="Arial" pitchFamily="34" charset="0"/>
                <a:cs typeface="Arial" pitchFamily="34" charset="0"/>
              </a:defRPr>
            </a:pPr>
            <a:endParaRPr lang="en-US"/>
          </a:p>
        </c:txPr>
        <c:crossAx val="72347008"/>
        <c:crosses val="autoZero"/>
        <c:crossBetween val="between"/>
      </c:valAx>
    </c:plotArea>
    <c:legend>
      <c:legendPos val="r"/>
      <c:layout>
        <c:manualLayout>
          <c:xMode val="edge"/>
          <c:yMode val="edge"/>
          <c:x val="3.2839746621778583E-2"/>
          <c:y val="0.88387540099154305"/>
          <c:w val="0.28400359849011803"/>
          <c:h val="0.11187882764654392"/>
        </c:manualLayout>
      </c:layout>
      <c:txPr>
        <a:bodyPr/>
        <a:lstStyle/>
        <a:p>
          <a:pPr>
            <a:defRPr lang="en-MY" sz="1200" b="1">
              <a:latin typeface="Arial" pitchFamily="34" charset="0"/>
              <a:cs typeface="Arial" pitchFamily="34" charset="0"/>
            </a:defRPr>
          </a:pPr>
          <a:endParaRPr lang="en-US"/>
        </a:p>
      </c:txPr>
    </c:legend>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200" dirty="0"/>
              <a:t>Percentage</a:t>
            </a:r>
            <a:r>
              <a:rPr lang="en-US" sz="3200" baseline="0" dirty="0"/>
              <a:t> of Primary Care Visits at Health Clinic </a:t>
            </a:r>
            <a:r>
              <a:rPr lang="en-US" sz="3200" baseline="0" dirty="0" err="1"/>
              <a:t>vs</a:t>
            </a:r>
            <a:r>
              <a:rPr lang="en-US" sz="3200" baseline="0" dirty="0"/>
              <a:t> GP 2012</a:t>
            </a:r>
            <a:endParaRPr lang="en-US" sz="3200" dirty="0"/>
          </a:p>
        </c:rich>
      </c:tx>
      <c:layout>
        <c:manualLayout>
          <c:xMode val="edge"/>
          <c:yMode val="edge"/>
          <c:x val="0.30662118093777596"/>
          <c:y val="1.9140986680184262E-2"/>
        </c:manualLayout>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1184725456943569"/>
          <c:y val="0.23493425109377183"/>
          <c:w val="0.86940892844320594"/>
          <c:h val="0.6303363085951631"/>
        </c:manualLayout>
      </c:layout>
      <c:bar3DChart>
        <c:barDir val="col"/>
        <c:grouping val="stacked"/>
        <c:ser>
          <c:idx val="0"/>
          <c:order val="0"/>
          <c:tx>
            <c:strRef>
              <c:f>Sheet1!$C$6</c:f>
              <c:strCache>
                <c:ptCount val="1"/>
                <c:pt idx="0">
                  <c:v>Urban</c:v>
                </c:pt>
              </c:strCache>
            </c:strRef>
          </c:tx>
          <c:spPr>
            <a:solidFill>
              <a:schemeClr val="accent1">
                <a:lumMod val="40000"/>
                <a:lumOff val="60000"/>
              </a:schemeClr>
            </a:solidFill>
            <a:ln>
              <a:noFill/>
            </a:ln>
            <a:effectLst/>
            <a:sp3d/>
          </c:spPr>
          <c:cat>
            <c:strRef>
              <c:f>Sheet1!$D$5:$E$5</c:f>
              <c:strCache>
                <c:ptCount val="2"/>
                <c:pt idx="0">
                  <c:v>Public </c:v>
                </c:pt>
                <c:pt idx="1">
                  <c:v>Private</c:v>
                </c:pt>
              </c:strCache>
            </c:strRef>
          </c:cat>
          <c:val>
            <c:numRef>
              <c:f>Sheet1!$D$6:$E$6</c:f>
              <c:numCache>
                <c:formatCode>0.00%</c:formatCode>
                <c:ptCount val="2"/>
                <c:pt idx="0">
                  <c:v>0.25800000000000001</c:v>
                </c:pt>
                <c:pt idx="1">
                  <c:v>0.54900000000000004</c:v>
                </c:pt>
              </c:numCache>
            </c:numRef>
          </c:val>
          <c:extLst xmlns:c16r2="http://schemas.microsoft.com/office/drawing/2015/06/chart">
            <c:ext xmlns:c16="http://schemas.microsoft.com/office/drawing/2014/chart" uri="{C3380CC4-5D6E-409C-BE32-E72D297353CC}">
              <c16:uniqueId val="{00000000-CC20-4EA6-85C4-8323F4D22922}"/>
            </c:ext>
          </c:extLst>
        </c:ser>
        <c:ser>
          <c:idx val="1"/>
          <c:order val="1"/>
          <c:tx>
            <c:strRef>
              <c:f>Sheet1!$C$7</c:f>
              <c:strCache>
                <c:ptCount val="1"/>
                <c:pt idx="0">
                  <c:v>Rural</c:v>
                </c:pt>
              </c:strCache>
            </c:strRef>
          </c:tx>
          <c:spPr>
            <a:solidFill>
              <a:schemeClr val="accent2"/>
            </a:solidFill>
            <a:ln>
              <a:noFill/>
            </a:ln>
            <a:effectLst/>
            <a:sp3d/>
          </c:spPr>
          <c:cat>
            <c:strRef>
              <c:f>Sheet1!$D$5:$E$5</c:f>
              <c:strCache>
                <c:ptCount val="2"/>
                <c:pt idx="0">
                  <c:v>Public </c:v>
                </c:pt>
                <c:pt idx="1">
                  <c:v>Private</c:v>
                </c:pt>
              </c:strCache>
            </c:strRef>
          </c:cat>
          <c:val>
            <c:numRef>
              <c:f>Sheet1!$D$7:$E$7</c:f>
              <c:numCache>
                <c:formatCode>0.00%</c:formatCode>
                <c:ptCount val="2"/>
                <c:pt idx="0">
                  <c:v>0.128</c:v>
                </c:pt>
                <c:pt idx="1">
                  <c:v>6.5000000000000002E-2</c:v>
                </c:pt>
              </c:numCache>
            </c:numRef>
          </c:val>
          <c:extLst xmlns:c16r2="http://schemas.microsoft.com/office/drawing/2015/06/chart">
            <c:ext xmlns:c16="http://schemas.microsoft.com/office/drawing/2014/chart" uri="{C3380CC4-5D6E-409C-BE32-E72D297353CC}">
              <c16:uniqueId val="{00000001-CC20-4EA6-85C4-8323F4D22922}"/>
            </c:ext>
          </c:extLst>
        </c:ser>
        <c:shape val="box"/>
        <c:axId val="125514880"/>
        <c:axId val="125516416"/>
        <c:axId val="0"/>
      </c:bar3DChart>
      <c:catAx>
        <c:axId val="125514880"/>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516416"/>
        <c:crosses val="autoZero"/>
        <c:auto val="1"/>
        <c:lblAlgn val="ctr"/>
        <c:lblOffset val="100"/>
      </c:catAx>
      <c:valAx>
        <c:axId val="125516416"/>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Percentage of visits</a:t>
                </a:r>
              </a:p>
            </c:rich>
          </c:tx>
          <c:spPr>
            <a:noFill/>
            <a:ln>
              <a:noFill/>
            </a:ln>
            <a:effectLst/>
          </c:spPr>
        </c:title>
        <c:numFmt formatCode="0.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5148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6809E1-3823-41D9-82AA-6A5E1F67151A}" type="doc">
      <dgm:prSet loTypeId="urn:microsoft.com/office/officeart/2008/layout/VerticalCurvedList" loCatId="list" qsTypeId="urn:microsoft.com/office/officeart/2005/8/quickstyle/3d3" qsCatId="3D" csTypeId="urn:microsoft.com/office/officeart/2005/8/colors/colorful5" csCatId="colorful" phldr="1"/>
      <dgm:spPr/>
      <dgm:t>
        <a:bodyPr/>
        <a:lstStyle/>
        <a:p>
          <a:endParaRPr lang="en-MY"/>
        </a:p>
      </dgm:t>
    </dgm:pt>
    <dgm:pt modelId="{F9956730-AA17-406C-B4A8-01DB75F7425D}">
      <dgm:prSet phldrT="[Text]" custT="1">
        <dgm:style>
          <a:lnRef idx="1">
            <a:schemeClr val="dk1"/>
          </a:lnRef>
          <a:fillRef idx="2">
            <a:schemeClr val="dk1"/>
          </a:fillRef>
          <a:effectRef idx="1">
            <a:schemeClr val="dk1"/>
          </a:effectRef>
          <a:fontRef idx="minor">
            <a:schemeClr val="dk1"/>
          </a:fontRef>
        </dgm:style>
      </dgm:prSet>
      <dgm:spPr/>
      <dgm:t>
        <a:bodyPr/>
        <a:lstStyle/>
        <a:p>
          <a:r>
            <a:rPr lang="en-US" sz="3200" b="1" dirty="0">
              <a:solidFill>
                <a:srgbClr val="FF0000"/>
              </a:solidFill>
              <a:latin typeface="Arial" panose="020B0604020202020204" pitchFamily="34" charset="0"/>
              <a:cs typeface="Arial" panose="020B0604020202020204" pitchFamily="34" charset="0"/>
            </a:rPr>
            <a:t>Overview of the Current Malaysian Health System</a:t>
          </a:r>
          <a:endParaRPr lang="en-MY" sz="3200" b="1" dirty="0">
            <a:solidFill>
              <a:srgbClr val="FF0000"/>
            </a:solidFill>
            <a:latin typeface="Arial" panose="020B0604020202020204" pitchFamily="34" charset="0"/>
            <a:cs typeface="Arial" panose="020B0604020202020204" pitchFamily="34" charset="0"/>
          </a:endParaRPr>
        </a:p>
      </dgm:t>
    </dgm:pt>
    <dgm:pt modelId="{7D33DF38-AE85-4F7D-A204-47B078263756}" type="parTrans" cxnId="{2E30344F-1944-404C-ADB6-002153170814}">
      <dgm:prSet/>
      <dgm:spPr/>
      <dgm:t>
        <a:bodyPr/>
        <a:lstStyle/>
        <a:p>
          <a:endParaRPr lang="en-MY"/>
        </a:p>
      </dgm:t>
    </dgm:pt>
    <dgm:pt modelId="{1887177D-E167-4CAF-BA47-84CCC196CA20}" type="sibTrans" cxnId="{2E30344F-1944-404C-ADB6-002153170814}">
      <dgm:prSet/>
      <dgm:spPr/>
      <dgm:t>
        <a:bodyPr/>
        <a:lstStyle/>
        <a:p>
          <a:endParaRPr lang="en-MY" dirty="0"/>
        </a:p>
      </dgm:t>
    </dgm:pt>
    <dgm:pt modelId="{3607A938-16C4-4411-818F-925ADC0387A1}">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MY" sz="3200" b="1" dirty="0">
              <a:solidFill>
                <a:srgbClr val="FF0000"/>
              </a:solidFill>
              <a:latin typeface="Arial" panose="020B0604020202020204" pitchFamily="34" charset="0"/>
              <a:cs typeface="Arial" panose="020B0604020202020204" pitchFamily="34" charset="0"/>
            </a:rPr>
            <a:t>Challenges</a:t>
          </a:r>
        </a:p>
      </dgm:t>
    </dgm:pt>
    <dgm:pt modelId="{C21D7DFD-E084-4CB1-B511-7049E92BAC55}" type="sibTrans" cxnId="{A14E2FE6-0637-4B66-A26D-5179ABD88393}">
      <dgm:prSet/>
      <dgm:spPr/>
      <dgm:t>
        <a:bodyPr/>
        <a:lstStyle/>
        <a:p>
          <a:endParaRPr lang="en-MY"/>
        </a:p>
      </dgm:t>
    </dgm:pt>
    <dgm:pt modelId="{485F9C17-A9E1-42CF-A8EB-8D1D21BAD972}" type="parTrans" cxnId="{A14E2FE6-0637-4B66-A26D-5179ABD88393}">
      <dgm:prSet/>
      <dgm:spPr/>
      <dgm:t>
        <a:bodyPr/>
        <a:lstStyle/>
        <a:p>
          <a:endParaRPr lang="en-MY"/>
        </a:p>
      </dgm:t>
    </dgm:pt>
    <dgm:pt modelId="{393B928D-A8C0-485D-B686-35C4CCB122C7}">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MY" sz="3200" b="1" dirty="0">
              <a:solidFill>
                <a:srgbClr val="FF0000"/>
              </a:solidFill>
              <a:latin typeface="Arial" panose="020B0604020202020204" pitchFamily="34" charset="0"/>
              <a:cs typeface="Arial" panose="020B0604020202020204" pitchFamily="34" charset="0"/>
            </a:rPr>
            <a:t>Journey</a:t>
          </a:r>
        </a:p>
      </dgm:t>
    </dgm:pt>
    <dgm:pt modelId="{CC5D46AA-D7CF-477A-929A-9F0C6C0F67DE}" type="sibTrans" cxnId="{F0B4F75E-FE0B-416A-B32B-70003BF41D9E}">
      <dgm:prSet/>
      <dgm:spPr/>
      <dgm:t>
        <a:bodyPr/>
        <a:lstStyle/>
        <a:p>
          <a:endParaRPr lang="en-MY"/>
        </a:p>
      </dgm:t>
    </dgm:pt>
    <dgm:pt modelId="{318FB31B-20D0-464D-ABDA-4D67DFF70329}" type="parTrans" cxnId="{F0B4F75E-FE0B-416A-B32B-70003BF41D9E}">
      <dgm:prSet/>
      <dgm:spPr/>
      <dgm:t>
        <a:bodyPr/>
        <a:lstStyle/>
        <a:p>
          <a:endParaRPr lang="en-MY"/>
        </a:p>
      </dgm:t>
    </dgm:pt>
    <dgm:pt modelId="{C7982787-B22E-4007-B1F0-871697DCC841}" type="pres">
      <dgm:prSet presAssocID="{DC6809E1-3823-41D9-82AA-6A5E1F67151A}" presName="Name0" presStyleCnt="0">
        <dgm:presLayoutVars>
          <dgm:chMax val="7"/>
          <dgm:chPref val="7"/>
          <dgm:dir/>
        </dgm:presLayoutVars>
      </dgm:prSet>
      <dgm:spPr/>
      <dgm:t>
        <a:bodyPr/>
        <a:lstStyle/>
        <a:p>
          <a:endParaRPr lang="en-US"/>
        </a:p>
      </dgm:t>
    </dgm:pt>
    <dgm:pt modelId="{F6CB5683-1844-4D70-9664-7AB04411E18A}" type="pres">
      <dgm:prSet presAssocID="{DC6809E1-3823-41D9-82AA-6A5E1F67151A}" presName="Name1" presStyleCnt="0"/>
      <dgm:spPr/>
    </dgm:pt>
    <dgm:pt modelId="{5E775BD7-CEE4-4A31-B2E2-37FA889E1682}" type="pres">
      <dgm:prSet presAssocID="{DC6809E1-3823-41D9-82AA-6A5E1F67151A}" presName="cycle" presStyleCnt="0"/>
      <dgm:spPr/>
    </dgm:pt>
    <dgm:pt modelId="{35790F4B-2F2C-47D0-8203-118DF62A54F8}" type="pres">
      <dgm:prSet presAssocID="{DC6809E1-3823-41D9-82AA-6A5E1F67151A}" presName="srcNode" presStyleLbl="node1" presStyleIdx="0" presStyleCnt="3"/>
      <dgm:spPr/>
    </dgm:pt>
    <dgm:pt modelId="{EDA91147-E8D3-4406-BBD2-3C11600A9C90}" type="pres">
      <dgm:prSet presAssocID="{DC6809E1-3823-41D9-82AA-6A5E1F67151A}" presName="conn" presStyleLbl="parChTrans1D2" presStyleIdx="0" presStyleCnt="1"/>
      <dgm:spPr/>
      <dgm:t>
        <a:bodyPr/>
        <a:lstStyle/>
        <a:p>
          <a:endParaRPr lang="en-US"/>
        </a:p>
      </dgm:t>
    </dgm:pt>
    <dgm:pt modelId="{541F5BAB-908B-4477-956C-37DF002DB757}" type="pres">
      <dgm:prSet presAssocID="{DC6809E1-3823-41D9-82AA-6A5E1F67151A}" presName="extraNode" presStyleLbl="node1" presStyleIdx="0" presStyleCnt="3"/>
      <dgm:spPr/>
    </dgm:pt>
    <dgm:pt modelId="{648A5DAA-E493-4DC8-A55C-49584B1009A2}" type="pres">
      <dgm:prSet presAssocID="{DC6809E1-3823-41D9-82AA-6A5E1F67151A}" presName="dstNode" presStyleLbl="node1" presStyleIdx="0" presStyleCnt="3"/>
      <dgm:spPr/>
    </dgm:pt>
    <dgm:pt modelId="{72B7F4FD-5E26-46DC-9416-C29B9DB9256B}" type="pres">
      <dgm:prSet presAssocID="{F9956730-AA17-406C-B4A8-01DB75F7425D}" presName="text_1" presStyleLbl="node1" presStyleIdx="0" presStyleCnt="3" custScaleY="92107" custLinFactNeighborX="-944" custLinFactNeighborY="-46251">
        <dgm:presLayoutVars>
          <dgm:bulletEnabled val="1"/>
        </dgm:presLayoutVars>
      </dgm:prSet>
      <dgm:spPr/>
      <dgm:t>
        <a:bodyPr/>
        <a:lstStyle/>
        <a:p>
          <a:endParaRPr lang="en-US"/>
        </a:p>
      </dgm:t>
    </dgm:pt>
    <dgm:pt modelId="{66CD9B92-F528-468A-90B2-B3E89637CA3B}" type="pres">
      <dgm:prSet presAssocID="{F9956730-AA17-406C-B4A8-01DB75F7425D}" presName="accent_1" presStyleCnt="0"/>
      <dgm:spPr/>
    </dgm:pt>
    <dgm:pt modelId="{0CE745CE-6E9C-4397-A02E-F6197E0F0B2D}" type="pres">
      <dgm:prSet presAssocID="{F9956730-AA17-406C-B4A8-01DB75F7425D}" presName="accentRepeatNode" presStyleLbl="solidFgAcc1" presStyleIdx="0" presStyleCnt="3" custLinFactNeighborX="-6852" custLinFactNeighborY="-31531"/>
      <dgm:spPr>
        <a:blipFill rotWithShape="0">
          <a:blip xmlns:r="http://schemas.openxmlformats.org/officeDocument/2006/relationships" r:embed="rId1" cstate="print"/>
          <a:srcRect/>
          <a:stretch>
            <a:fillRect t="-3000" b="-3000"/>
          </a:stretch>
        </a:blipFill>
      </dgm:spPr>
    </dgm:pt>
    <dgm:pt modelId="{C0A7D178-2023-4B3B-AB54-FCEA6C71C356}" type="pres">
      <dgm:prSet presAssocID="{393B928D-A8C0-485D-B686-35C4CCB122C7}" presName="text_2" presStyleLbl="node1" presStyleIdx="1" presStyleCnt="3" custLinFactNeighborX="1044" custLinFactNeighborY="-64192">
        <dgm:presLayoutVars>
          <dgm:bulletEnabled val="1"/>
        </dgm:presLayoutVars>
      </dgm:prSet>
      <dgm:spPr/>
      <dgm:t>
        <a:bodyPr/>
        <a:lstStyle/>
        <a:p>
          <a:endParaRPr lang="en-US"/>
        </a:p>
      </dgm:t>
    </dgm:pt>
    <dgm:pt modelId="{37AC5025-EDBD-4BBA-954C-72F28C69F759}" type="pres">
      <dgm:prSet presAssocID="{393B928D-A8C0-485D-B686-35C4CCB122C7}" presName="accent_2" presStyleCnt="0"/>
      <dgm:spPr/>
    </dgm:pt>
    <dgm:pt modelId="{5C35105D-20C0-4136-BC15-02271D1C44F5}" type="pres">
      <dgm:prSet presAssocID="{393B928D-A8C0-485D-B686-35C4CCB122C7}" presName="accentRepeatNode" presStyleLbl="solidFgAcc1" presStyleIdx="1" presStyleCnt="3" custLinFactNeighborX="-22557" custLinFactNeighborY="-44758"/>
      <dgm:spPr>
        <a:blipFill rotWithShape="0">
          <a:blip xmlns:r="http://schemas.openxmlformats.org/officeDocument/2006/relationships" r:embed="rId1" cstate="print"/>
          <a:srcRect/>
          <a:stretch>
            <a:fillRect t="-3000" b="-3000"/>
          </a:stretch>
        </a:blipFill>
      </dgm:spPr>
    </dgm:pt>
    <dgm:pt modelId="{13077ACE-15B1-4AD0-A693-ABA535DCDB12}" type="pres">
      <dgm:prSet presAssocID="{3607A938-16C4-4411-818F-925ADC0387A1}" presName="text_3" presStyleLbl="node1" presStyleIdx="2" presStyleCnt="3" custScaleY="113813" custLinFactNeighborX="681" custLinFactNeighborY="-76748">
        <dgm:presLayoutVars>
          <dgm:bulletEnabled val="1"/>
        </dgm:presLayoutVars>
      </dgm:prSet>
      <dgm:spPr/>
      <dgm:t>
        <a:bodyPr/>
        <a:lstStyle/>
        <a:p>
          <a:endParaRPr lang="en-US"/>
        </a:p>
      </dgm:t>
    </dgm:pt>
    <dgm:pt modelId="{10C7C8B9-939D-48E6-8FE7-C8FE8E52FC7A}" type="pres">
      <dgm:prSet presAssocID="{3607A938-16C4-4411-818F-925ADC0387A1}" presName="accent_3" presStyleCnt="0"/>
      <dgm:spPr/>
    </dgm:pt>
    <dgm:pt modelId="{64E29A42-67B1-4DB0-B88B-AB94E0C49CF0}" type="pres">
      <dgm:prSet presAssocID="{3607A938-16C4-4411-818F-925ADC0387A1}" presName="accentRepeatNode" presStyleLbl="solidFgAcc1" presStyleIdx="2" presStyleCnt="3" custLinFactNeighborX="-7864" custLinFactNeighborY="-47078"/>
      <dgm:spPr>
        <a:solidFill>
          <a:schemeClr val="accent2">
            <a:lumMod val="75000"/>
          </a:schemeClr>
        </a:solidFill>
      </dgm:spPr>
    </dgm:pt>
  </dgm:ptLst>
  <dgm:cxnLst>
    <dgm:cxn modelId="{2E30344F-1944-404C-ADB6-002153170814}" srcId="{DC6809E1-3823-41D9-82AA-6A5E1F67151A}" destId="{F9956730-AA17-406C-B4A8-01DB75F7425D}" srcOrd="0" destOrd="0" parTransId="{7D33DF38-AE85-4F7D-A204-47B078263756}" sibTransId="{1887177D-E167-4CAF-BA47-84CCC196CA20}"/>
    <dgm:cxn modelId="{F0B4F75E-FE0B-416A-B32B-70003BF41D9E}" srcId="{DC6809E1-3823-41D9-82AA-6A5E1F67151A}" destId="{393B928D-A8C0-485D-B686-35C4CCB122C7}" srcOrd="1" destOrd="0" parTransId="{318FB31B-20D0-464D-ABDA-4D67DFF70329}" sibTransId="{CC5D46AA-D7CF-477A-929A-9F0C6C0F67DE}"/>
    <dgm:cxn modelId="{F6F315FC-2899-417C-934C-6233DE70D078}" type="presOf" srcId="{3607A938-16C4-4411-818F-925ADC0387A1}" destId="{13077ACE-15B1-4AD0-A693-ABA535DCDB12}" srcOrd="0" destOrd="0" presId="urn:microsoft.com/office/officeart/2008/layout/VerticalCurvedList"/>
    <dgm:cxn modelId="{D01C1EDC-D4FF-4258-9CB7-E7BEE2CAB360}" type="presOf" srcId="{DC6809E1-3823-41D9-82AA-6A5E1F67151A}" destId="{C7982787-B22E-4007-B1F0-871697DCC841}" srcOrd="0" destOrd="0" presId="urn:microsoft.com/office/officeart/2008/layout/VerticalCurvedList"/>
    <dgm:cxn modelId="{A14E2FE6-0637-4B66-A26D-5179ABD88393}" srcId="{DC6809E1-3823-41D9-82AA-6A5E1F67151A}" destId="{3607A938-16C4-4411-818F-925ADC0387A1}" srcOrd="2" destOrd="0" parTransId="{485F9C17-A9E1-42CF-A8EB-8D1D21BAD972}" sibTransId="{C21D7DFD-E084-4CB1-B511-7049E92BAC55}"/>
    <dgm:cxn modelId="{B5B7D472-9C1F-4500-8B2B-6E3465BC5714}" type="presOf" srcId="{393B928D-A8C0-485D-B686-35C4CCB122C7}" destId="{C0A7D178-2023-4B3B-AB54-FCEA6C71C356}" srcOrd="0" destOrd="0" presId="urn:microsoft.com/office/officeart/2008/layout/VerticalCurvedList"/>
    <dgm:cxn modelId="{AD91CC0A-D79D-4152-9AD2-9556B29908DE}" type="presOf" srcId="{1887177D-E167-4CAF-BA47-84CCC196CA20}" destId="{EDA91147-E8D3-4406-BBD2-3C11600A9C90}" srcOrd="0" destOrd="0" presId="urn:microsoft.com/office/officeart/2008/layout/VerticalCurvedList"/>
    <dgm:cxn modelId="{4B1CD0CB-5D01-4A4E-81D3-F204168B1889}" type="presOf" srcId="{F9956730-AA17-406C-B4A8-01DB75F7425D}" destId="{72B7F4FD-5E26-46DC-9416-C29B9DB9256B}" srcOrd="0" destOrd="0" presId="urn:microsoft.com/office/officeart/2008/layout/VerticalCurvedList"/>
    <dgm:cxn modelId="{72AC908C-F8CF-4E17-8E56-53FF589C046D}" type="presParOf" srcId="{C7982787-B22E-4007-B1F0-871697DCC841}" destId="{F6CB5683-1844-4D70-9664-7AB04411E18A}" srcOrd="0" destOrd="0" presId="urn:microsoft.com/office/officeart/2008/layout/VerticalCurvedList"/>
    <dgm:cxn modelId="{16DE2BDF-9D05-4F4E-BDA4-BBD29AD19645}" type="presParOf" srcId="{F6CB5683-1844-4D70-9664-7AB04411E18A}" destId="{5E775BD7-CEE4-4A31-B2E2-37FA889E1682}" srcOrd="0" destOrd="0" presId="urn:microsoft.com/office/officeart/2008/layout/VerticalCurvedList"/>
    <dgm:cxn modelId="{BFDC872F-C38E-47C3-8C3A-A1DC6DE3187B}" type="presParOf" srcId="{5E775BD7-CEE4-4A31-B2E2-37FA889E1682}" destId="{35790F4B-2F2C-47D0-8203-118DF62A54F8}" srcOrd="0" destOrd="0" presId="urn:microsoft.com/office/officeart/2008/layout/VerticalCurvedList"/>
    <dgm:cxn modelId="{A4B28D00-C783-4D2D-8751-6966A2520481}" type="presParOf" srcId="{5E775BD7-CEE4-4A31-B2E2-37FA889E1682}" destId="{EDA91147-E8D3-4406-BBD2-3C11600A9C90}" srcOrd="1" destOrd="0" presId="urn:microsoft.com/office/officeart/2008/layout/VerticalCurvedList"/>
    <dgm:cxn modelId="{DA756D2C-EA85-4E8B-858E-94E58F6724ED}" type="presParOf" srcId="{5E775BD7-CEE4-4A31-B2E2-37FA889E1682}" destId="{541F5BAB-908B-4477-956C-37DF002DB757}" srcOrd="2" destOrd="0" presId="urn:microsoft.com/office/officeart/2008/layout/VerticalCurvedList"/>
    <dgm:cxn modelId="{B69FD972-02A4-4038-9A6E-1E354C055BA1}" type="presParOf" srcId="{5E775BD7-CEE4-4A31-B2E2-37FA889E1682}" destId="{648A5DAA-E493-4DC8-A55C-49584B1009A2}" srcOrd="3" destOrd="0" presId="urn:microsoft.com/office/officeart/2008/layout/VerticalCurvedList"/>
    <dgm:cxn modelId="{1140B025-6767-49FC-A45F-C523AA6CD6F3}" type="presParOf" srcId="{F6CB5683-1844-4D70-9664-7AB04411E18A}" destId="{72B7F4FD-5E26-46DC-9416-C29B9DB9256B}" srcOrd="1" destOrd="0" presId="urn:microsoft.com/office/officeart/2008/layout/VerticalCurvedList"/>
    <dgm:cxn modelId="{9FE2FD16-16DA-491D-91C3-46F41DAC52FA}" type="presParOf" srcId="{F6CB5683-1844-4D70-9664-7AB04411E18A}" destId="{66CD9B92-F528-468A-90B2-B3E89637CA3B}" srcOrd="2" destOrd="0" presId="urn:microsoft.com/office/officeart/2008/layout/VerticalCurvedList"/>
    <dgm:cxn modelId="{2916DB76-43C7-439F-BEC5-BFBB4F0263FB}" type="presParOf" srcId="{66CD9B92-F528-468A-90B2-B3E89637CA3B}" destId="{0CE745CE-6E9C-4397-A02E-F6197E0F0B2D}" srcOrd="0" destOrd="0" presId="urn:microsoft.com/office/officeart/2008/layout/VerticalCurvedList"/>
    <dgm:cxn modelId="{2C71ABE1-E993-4109-9871-9B9093051A83}" type="presParOf" srcId="{F6CB5683-1844-4D70-9664-7AB04411E18A}" destId="{C0A7D178-2023-4B3B-AB54-FCEA6C71C356}" srcOrd="3" destOrd="0" presId="urn:microsoft.com/office/officeart/2008/layout/VerticalCurvedList"/>
    <dgm:cxn modelId="{E220764E-9F3E-4753-AA66-BA2A9EE1AF9C}" type="presParOf" srcId="{F6CB5683-1844-4D70-9664-7AB04411E18A}" destId="{37AC5025-EDBD-4BBA-954C-72F28C69F759}" srcOrd="4" destOrd="0" presId="urn:microsoft.com/office/officeart/2008/layout/VerticalCurvedList"/>
    <dgm:cxn modelId="{C1059142-C95F-4804-8656-CF69CB73BD1E}" type="presParOf" srcId="{37AC5025-EDBD-4BBA-954C-72F28C69F759}" destId="{5C35105D-20C0-4136-BC15-02271D1C44F5}" srcOrd="0" destOrd="0" presId="urn:microsoft.com/office/officeart/2008/layout/VerticalCurvedList"/>
    <dgm:cxn modelId="{CFF2718E-C093-4695-A146-C42E542639E6}" type="presParOf" srcId="{F6CB5683-1844-4D70-9664-7AB04411E18A}" destId="{13077ACE-15B1-4AD0-A693-ABA535DCDB12}" srcOrd="5" destOrd="0" presId="urn:microsoft.com/office/officeart/2008/layout/VerticalCurvedList"/>
    <dgm:cxn modelId="{AB8CF277-CE8D-471D-ABCD-A082CFE8A1F9}" type="presParOf" srcId="{F6CB5683-1844-4D70-9664-7AB04411E18A}" destId="{10C7C8B9-939D-48E6-8FE7-C8FE8E52FC7A}" srcOrd="6" destOrd="0" presId="urn:microsoft.com/office/officeart/2008/layout/VerticalCurvedList"/>
    <dgm:cxn modelId="{840F7FB3-A607-468A-B5B4-49B7DE3D0A63}" type="presParOf" srcId="{10C7C8B9-939D-48E6-8FE7-C8FE8E52FC7A}" destId="{64E29A42-67B1-4DB0-B88B-AB94E0C49CF0}" srcOrd="0" destOrd="0" presId="urn:microsoft.com/office/officeart/2008/layout/VerticalCurved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91147-E8D3-4406-BBD2-3C11600A9C90}">
      <dsp:nvSpPr>
        <dsp:cNvPr id="0" name=""/>
        <dsp:cNvSpPr/>
      </dsp:nvSpPr>
      <dsp:spPr>
        <a:xfrm>
          <a:off x="-5399853" y="-826947"/>
          <a:ext cx="6430335" cy="6430335"/>
        </a:xfrm>
        <a:prstGeom prst="blockArc">
          <a:avLst>
            <a:gd name="adj1" fmla="val 18900000"/>
            <a:gd name="adj2" fmla="val 2700000"/>
            <a:gd name="adj3" fmla="val 336"/>
          </a:avLst>
        </a:pr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2B7F4FD-5E26-46DC-9416-C29B9DB9256B}">
      <dsp:nvSpPr>
        <dsp:cNvPr id="0" name=""/>
        <dsp:cNvSpPr/>
      </dsp:nvSpPr>
      <dsp:spPr>
        <a:xfrm>
          <a:off x="601195" y="73514"/>
          <a:ext cx="6543923" cy="87988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dk1"/>
        </a:lnRef>
        <a:fillRef idx="2">
          <a:schemeClr val="dk1"/>
        </a:fillRef>
        <a:effectRef idx="1">
          <a:schemeClr val="dk1"/>
        </a:effectRef>
        <a:fontRef idx="minor">
          <a:schemeClr val="dk1"/>
        </a:fontRef>
      </dsp:style>
      <dsp:txBody>
        <a:bodyPr spcFirstLastPara="0" vert="horz" wrap="square" lIns="758260"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rgbClr val="FF0000"/>
              </a:solidFill>
              <a:latin typeface="Arial" panose="020B0604020202020204" pitchFamily="34" charset="0"/>
              <a:cs typeface="Arial" panose="020B0604020202020204" pitchFamily="34" charset="0"/>
            </a:rPr>
            <a:t>Overview of the Current Malaysian Health System</a:t>
          </a:r>
          <a:endParaRPr lang="en-MY" sz="3200" b="1" kern="1200" dirty="0">
            <a:solidFill>
              <a:srgbClr val="FF0000"/>
            </a:solidFill>
            <a:latin typeface="Arial" panose="020B0604020202020204" pitchFamily="34" charset="0"/>
            <a:cs typeface="Arial" panose="020B0604020202020204" pitchFamily="34" charset="0"/>
          </a:endParaRPr>
        </a:p>
      </dsp:txBody>
      <dsp:txXfrm>
        <a:off x="601195" y="73514"/>
        <a:ext cx="6543923" cy="879887"/>
      </dsp:txXfrm>
    </dsp:sp>
    <dsp:sp modelId="{0CE745CE-6E9C-4397-A02E-F6197E0F0B2D}">
      <dsp:nvSpPr>
        <dsp:cNvPr id="0" name=""/>
        <dsp:cNvSpPr/>
      </dsp:nvSpPr>
      <dsp:spPr>
        <a:xfrm>
          <a:off x="0" y="0"/>
          <a:ext cx="1194109" cy="1194109"/>
        </a:xfrm>
        <a:prstGeom prst="ellipse">
          <a:avLst/>
        </a:prstGeom>
        <a:blipFill rotWithShape="0">
          <a:blip xmlns:r="http://schemas.openxmlformats.org/officeDocument/2006/relationships" r:embed="rId1" cstate="print"/>
          <a:srcRect/>
          <a:stretch>
            <a:fillRect t="-3000" b="-3000"/>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0A7D178-2023-4B3B-AB54-FCEA6C71C356}">
      <dsp:nvSpPr>
        <dsp:cNvPr id="0" name=""/>
        <dsp:cNvSpPr/>
      </dsp:nvSpPr>
      <dsp:spPr>
        <a:xfrm>
          <a:off x="1074910" y="1297357"/>
          <a:ext cx="6196676" cy="955288"/>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758260" tIns="81280" rIns="81280" bIns="81280" numCol="1" spcCol="1270" anchor="ctr" anchorCtr="0">
          <a:noAutofit/>
        </a:bodyPr>
        <a:lstStyle/>
        <a:p>
          <a:pPr marL="0" lvl="0" indent="0" algn="l" defTabSz="1422400">
            <a:lnSpc>
              <a:spcPct val="90000"/>
            </a:lnSpc>
            <a:spcBef>
              <a:spcPct val="0"/>
            </a:spcBef>
            <a:spcAft>
              <a:spcPct val="35000"/>
            </a:spcAft>
            <a:buNone/>
          </a:pPr>
          <a:r>
            <a:rPr lang="en-MY" sz="3200" b="1" kern="1200" dirty="0">
              <a:solidFill>
                <a:srgbClr val="FF0000"/>
              </a:solidFill>
              <a:latin typeface="Arial" panose="020B0604020202020204" pitchFamily="34" charset="0"/>
              <a:cs typeface="Arial" panose="020B0604020202020204" pitchFamily="34" charset="0"/>
            </a:rPr>
            <a:t>Journey</a:t>
          </a:r>
        </a:p>
      </dsp:txBody>
      <dsp:txXfrm>
        <a:off x="1074910" y="1297357"/>
        <a:ext cx="6196676" cy="955288"/>
      </dsp:txXfrm>
    </dsp:sp>
    <dsp:sp modelId="{5C35105D-20C0-4136-BC15-02271D1C44F5}">
      <dsp:nvSpPr>
        <dsp:cNvPr id="0" name=""/>
        <dsp:cNvSpPr/>
      </dsp:nvSpPr>
      <dsp:spPr>
        <a:xfrm>
          <a:off x="143806" y="1256705"/>
          <a:ext cx="1194109" cy="1194109"/>
        </a:xfrm>
        <a:prstGeom prst="ellipse">
          <a:avLst/>
        </a:prstGeom>
        <a:blipFill rotWithShape="0">
          <a:blip xmlns:r="http://schemas.openxmlformats.org/officeDocument/2006/relationships" r:embed="rId1" cstate="print"/>
          <a:srcRect/>
          <a:stretch>
            <a:fillRect t="-3000" b="-3000"/>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3077ACE-15B1-4AD0-A693-ABA535DCDB12}">
      <dsp:nvSpPr>
        <dsp:cNvPr id="0" name=""/>
        <dsp:cNvSpPr/>
      </dsp:nvSpPr>
      <dsp:spPr>
        <a:xfrm>
          <a:off x="707533" y="2544366"/>
          <a:ext cx="6543923" cy="1087241"/>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758260" tIns="81280" rIns="81280" bIns="81280" numCol="1" spcCol="1270" anchor="ctr" anchorCtr="0">
          <a:noAutofit/>
        </a:bodyPr>
        <a:lstStyle/>
        <a:p>
          <a:pPr marL="0" lvl="0" indent="0" algn="l" defTabSz="1422400">
            <a:lnSpc>
              <a:spcPct val="90000"/>
            </a:lnSpc>
            <a:spcBef>
              <a:spcPct val="0"/>
            </a:spcBef>
            <a:spcAft>
              <a:spcPct val="35000"/>
            </a:spcAft>
            <a:buNone/>
          </a:pPr>
          <a:r>
            <a:rPr lang="en-MY" sz="3200" b="1" kern="1200" dirty="0">
              <a:solidFill>
                <a:srgbClr val="FF0000"/>
              </a:solidFill>
              <a:latin typeface="Arial" panose="020B0604020202020204" pitchFamily="34" charset="0"/>
              <a:cs typeface="Arial" panose="020B0604020202020204" pitchFamily="34" charset="0"/>
            </a:rPr>
            <a:t>Challenges</a:t>
          </a:r>
        </a:p>
      </dsp:txBody>
      <dsp:txXfrm>
        <a:off x="707533" y="2544366"/>
        <a:ext cx="6543923" cy="1087241"/>
      </dsp:txXfrm>
    </dsp:sp>
    <dsp:sp modelId="{64E29A42-67B1-4DB0-B88B-AB94E0C49CF0}">
      <dsp:nvSpPr>
        <dsp:cNvPr id="0" name=""/>
        <dsp:cNvSpPr/>
      </dsp:nvSpPr>
      <dsp:spPr>
        <a:xfrm>
          <a:off x="0" y="2661933"/>
          <a:ext cx="1194109" cy="1194109"/>
        </a:xfrm>
        <a:prstGeom prst="ellipse">
          <a:avLst/>
        </a:prstGeom>
        <a:solidFill>
          <a:schemeClr val="accent2">
            <a:lumMod val="75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drawing1.xml><?xml version="1.0" encoding="utf-8"?>
<c:userShapes xmlns:c="http://schemas.openxmlformats.org/drawingml/2006/chart">
  <cdr:relSizeAnchor xmlns:cdr="http://schemas.openxmlformats.org/drawingml/2006/chartDrawing">
    <cdr:from>
      <cdr:x>0.73642</cdr:x>
      <cdr:y>0.92105</cdr:y>
    </cdr:from>
    <cdr:to>
      <cdr:x>1</cdr:x>
      <cdr:y>1</cdr:y>
    </cdr:to>
    <cdr:sp macro="" textlink="">
      <cdr:nvSpPr>
        <cdr:cNvPr id="2" name="TextBox 1"/>
        <cdr:cNvSpPr txBox="1"/>
      </cdr:nvSpPr>
      <cdr:spPr>
        <a:xfrm xmlns:a="http://schemas.openxmlformats.org/drawingml/2006/main">
          <a:off x="6174058" y="5333999"/>
          <a:ext cx="2209800" cy="4571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MY" sz="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4755" cy="493477"/>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dirty="0">
              <a:latin typeface="Tahoma"/>
            </a:endParaRPr>
          </a:p>
        </p:txBody>
      </p:sp>
      <p:sp>
        <p:nvSpPr>
          <p:cNvPr id="3" name="Date Placeholder 2"/>
          <p:cNvSpPr>
            <a:spLocks noGrp="1"/>
          </p:cNvSpPr>
          <p:nvPr>
            <p:ph type="dt" sz="quarter" idx="1"/>
          </p:nvPr>
        </p:nvSpPr>
        <p:spPr>
          <a:xfrm>
            <a:off x="3851325" y="2"/>
            <a:ext cx="2944754" cy="493477"/>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874AEE81-90A5-C84E-BF42-3AE676A97564}" type="datetime1">
              <a:rPr lang="en-MY" smtClean="0">
                <a:latin typeface="Tahoma"/>
              </a:rPr>
              <a:pPr/>
              <a:t>19/7/2017</a:t>
            </a:fld>
            <a:endParaRPr lang="en-US" dirty="0">
              <a:latin typeface="Tahoma"/>
            </a:endParaRPr>
          </a:p>
        </p:txBody>
      </p:sp>
      <p:sp>
        <p:nvSpPr>
          <p:cNvPr id="4" name="Footer Placeholder 3"/>
          <p:cNvSpPr>
            <a:spLocks noGrp="1"/>
          </p:cNvSpPr>
          <p:nvPr>
            <p:ph type="ftr" sz="quarter" idx="2"/>
          </p:nvPr>
        </p:nvSpPr>
        <p:spPr>
          <a:xfrm>
            <a:off x="0" y="9379199"/>
            <a:ext cx="2944755" cy="493475"/>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dirty="0">
              <a:latin typeface="Tahoma"/>
            </a:endParaRPr>
          </a:p>
        </p:txBody>
      </p:sp>
      <p:sp>
        <p:nvSpPr>
          <p:cNvPr id="5" name="Slide Number Placeholder 4"/>
          <p:cNvSpPr>
            <a:spLocks noGrp="1"/>
          </p:cNvSpPr>
          <p:nvPr>
            <p:ph type="sldNum" sz="quarter" idx="3"/>
          </p:nvPr>
        </p:nvSpPr>
        <p:spPr>
          <a:xfrm>
            <a:off x="3851325" y="9379199"/>
            <a:ext cx="2944754" cy="493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78335E4-9C42-9741-946B-2C871DCB70C2}" type="slidenum">
              <a:rPr lang="en-US">
                <a:latin typeface="Tahoma"/>
              </a:rPr>
              <a:pPr/>
              <a:t>‹#›</a:t>
            </a:fld>
            <a:endParaRPr lang="en-US" dirty="0">
              <a:latin typeface="Tahoma"/>
            </a:endParaRPr>
          </a:p>
        </p:txBody>
      </p:sp>
    </p:spTree>
    <p:extLst>
      <p:ext uri="{BB962C8B-B14F-4D97-AF65-F5344CB8AC3E}">
        <p14:creationId xmlns="" xmlns:p14="http://schemas.microsoft.com/office/powerpoint/2010/main" val="19718564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4755" cy="493477"/>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Tahoma"/>
              </a:defRPr>
            </a:lvl1pPr>
          </a:lstStyle>
          <a:p>
            <a:endParaRPr lang="en-US" dirty="0"/>
          </a:p>
        </p:txBody>
      </p:sp>
      <p:sp>
        <p:nvSpPr>
          <p:cNvPr id="3" name="Date Placeholder 2"/>
          <p:cNvSpPr>
            <a:spLocks noGrp="1"/>
          </p:cNvSpPr>
          <p:nvPr>
            <p:ph type="dt" idx="1"/>
          </p:nvPr>
        </p:nvSpPr>
        <p:spPr>
          <a:xfrm>
            <a:off x="3851325" y="2"/>
            <a:ext cx="2944754" cy="493477"/>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Tahoma"/>
              </a:defRPr>
            </a:lvl1pPr>
          </a:lstStyle>
          <a:p>
            <a:fld id="{EA882AFA-BAA0-D64D-B7E0-C7F0CAD1C007}" type="datetime1">
              <a:rPr lang="en-MY" smtClean="0"/>
              <a:pPr/>
              <a:t>19/7/2017</a:t>
            </a:fld>
            <a:endParaRPr lang="en-US" dirty="0"/>
          </a:p>
        </p:txBody>
      </p:sp>
      <p:sp>
        <p:nvSpPr>
          <p:cNvPr id="4" name="Slide Image Placeholder 3"/>
          <p:cNvSpPr>
            <a:spLocks noGrp="1" noRot="1" noChangeAspect="1"/>
          </p:cNvSpPr>
          <p:nvPr>
            <p:ph type="sldImg" idx="2"/>
          </p:nvPr>
        </p:nvSpPr>
        <p:spPr>
          <a:xfrm>
            <a:off x="931863" y="742950"/>
            <a:ext cx="4935537" cy="3700463"/>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MY" altLang="en-US" noProof="0" dirty="0"/>
          </a:p>
        </p:txBody>
      </p:sp>
      <p:sp>
        <p:nvSpPr>
          <p:cNvPr id="5" name="Notes Placeholder 4"/>
          <p:cNvSpPr>
            <a:spLocks noGrp="1"/>
          </p:cNvSpPr>
          <p:nvPr>
            <p:ph type="body" sz="quarter" idx="3"/>
          </p:nvPr>
        </p:nvSpPr>
        <p:spPr>
          <a:xfrm>
            <a:off x="679928" y="4690388"/>
            <a:ext cx="5437821" cy="4444438"/>
          </a:xfrm>
          <a:prstGeom prst="rect">
            <a:avLst/>
          </a:prstGeom>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379199"/>
            <a:ext cx="2944755" cy="493475"/>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Tahoma"/>
              </a:defRPr>
            </a:lvl1pPr>
          </a:lstStyle>
          <a:p>
            <a:endParaRPr lang="en-US" dirty="0"/>
          </a:p>
        </p:txBody>
      </p:sp>
      <p:sp>
        <p:nvSpPr>
          <p:cNvPr id="7" name="Slide Number Placeholder 6"/>
          <p:cNvSpPr>
            <a:spLocks noGrp="1"/>
          </p:cNvSpPr>
          <p:nvPr>
            <p:ph type="sldNum" sz="quarter" idx="5"/>
          </p:nvPr>
        </p:nvSpPr>
        <p:spPr>
          <a:xfrm>
            <a:off x="3851325" y="9379199"/>
            <a:ext cx="2944754" cy="493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Tahoma"/>
              </a:defRPr>
            </a:lvl1pPr>
          </a:lstStyle>
          <a:p>
            <a:fld id="{33963A8C-B949-A24E-B26F-649E85CF3D8F}" type="slidenum">
              <a:rPr lang="en-US" smtClean="0"/>
              <a:pPr/>
              <a:t>‹#›</a:t>
            </a:fld>
            <a:endParaRPr lang="en-US" dirty="0"/>
          </a:p>
        </p:txBody>
      </p:sp>
    </p:spTree>
    <p:extLst>
      <p:ext uri="{BB962C8B-B14F-4D97-AF65-F5344CB8AC3E}">
        <p14:creationId xmlns="" xmlns:p14="http://schemas.microsoft.com/office/powerpoint/2010/main" val="3950997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100" kern="1200">
        <a:solidFill>
          <a:schemeClr val="tx1"/>
        </a:solidFill>
        <a:latin typeface="Tahoma"/>
        <a:ea typeface="ＭＳ Ｐゴシック" charset="0"/>
        <a:cs typeface="ＭＳ Ｐゴシック" charset="0"/>
      </a:defRPr>
    </a:lvl1pPr>
    <a:lvl2pPr marL="457062" algn="l" rtl="0" eaLnBrk="0" fontAlgn="base" hangingPunct="0">
      <a:spcBef>
        <a:spcPct val="30000"/>
      </a:spcBef>
      <a:spcAft>
        <a:spcPct val="0"/>
      </a:spcAft>
      <a:defRPr sz="1100" kern="1200">
        <a:solidFill>
          <a:schemeClr val="tx1"/>
        </a:solidFill>
        <a:latin typeface="Tahoma"/>
        <a:ea typeface="ＭＳ Ｐゴシック" charset="0"/>
        <a:cs typeface="+mn-cs"/>
      </a:defRPr>
    </a:lvl2pPr>
    <a:lvl3pPr marL="914123" algn="l" rtl="0" eaLnBrk="0" fontAlgn="base" hangingPunct="0">
      <a:spcBef>
        <a:spcPct val="30000"/>
      </a:spcBef>
      <a:spcAft>
        <a:spcPct val="0"/>
      </a:spcAft>
      <a:defRPr sz="1100" kern="1200">
        <a:solidFill>
          <a:schemeClr val="tx1"/>
        </a:solidFill>
        <a:latin typeface="Tahoma"/>
        <a:ea typeface="ＭＳ Ｐゴシック" charset="0"/>
        <a:cs typeface="+mn-cs"/>
      </a:defRPr>
    </a:lvl3pPr>
    <a:lvl4pPr marL="1371187" algn="l" rtl="0" eaLnBrk="0" fontAlgn="base" hangingPunct="0">
      <a:spcBef>
        <a:spcPct val="30000"/>
      </a:spcBef>
      <a:spcAft>
        <a:spcPct val="0"/>
      </a:spcAft>
      <a:defRPr sz="1100" kern="1200">
        <a:solidFill>
          <a:schemeClr val="tx1"/>
        </a:solidFill>
        <a:latin typeface="Tahoma"/>
        <a:ea typeface="ＭＳ Ｐゴシック" charset="0"/>
        <a:cs typeface="+mn-cs"/>
      </a:defRPr>
    </a:lvl4pPr>
    <a:lvl5pPr marL="1828250" algn="l" rtl="0" eaLnBrk="0" fontAlgn="base" hangingPunct="0">
      <a:spcBef>
        <a:spcPct val="30000"/>
      </a:spcBef>
      <a:spcAft>
        <a:spcPct val="0"/>
      </a:spcAft>
      <a:defRPr sz="1100" kern="1200">
        <a:solidFill>
          <a:schemeClr val="tx1"/>
        </a:solidFill>
        <a:latin typeface="Tahoma"/>
        <a:ea typeface="ＭＳ Ｐゴシック" charset="0"/>
        <a:cs typeface="+mn-cs"/>
      </a:defRPr>
    </a:lvl5pPr>
    <a:lvl6pPr marL="2285310" algn="l" defTabSz="914123" rtl="0" eaLnBrk="1" latinLnBrk="0" hangingPunct="1">
      <a:defRPr sz="1100" kern="1200">
        <a:solidFill>
          <a:schemeClr val="tx1"/>
        </a:solidFill>
        <a:latin typeface="+mn-lt"/>
        <a:ea typeface="+mn-ea"/>
        <a:cs typeface="+mn-cs"/>
      </a:defRPr>
    </a:lvl6pPr>
    <a:lvl7pPr marL="2742372" algn="l" defTabSz="914123" rtl="0" eaLnBrk="1" latinLnBrk="0" hangingPunct="1">
      <a:defRPr sz="1100" kern="1200">
        <a:solidFill>
          <a:schemeClr val="tx1"/>
        </a:solidFill>
        <a:latin typeface="+mn-lt"/>
        <a:ea typeface="+mn-ea"/>
        <a:cs typeface="+mn-cs"/>
      </a:defRPr>
    </a:lvl7pPr>
    <a:lvl8pPr marL="3199436" algn="l" defTabSz="914123" rtl="0" eaLnBrk="1" latinLnBrk="0" hangingPunct="1">
      <a:defRPr sz="1100" kern="1200">
        <a:solidFill>
          <a:schemeClr val="tx1"/>
        </a:solidFill>
        <a:latin typeface="+mn-lt"/>
        <a:ea typeface="+mn-ea"/>
        <a:cs typeface="+mn-cs"/>
      </a:defRPr>
    </a:lvl8pPr>
    <a:lvl9pPr marL="3656498" algn="l" defTabSz="91412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931863" y="742950"/>
            <a:ext cx="4935537" cy="37004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en-MY" sz="1200" kern="1200" dirty="0">
                <a:solidFill>
                  <a:schemeClr val="tx1"/>
                </a:solidFill>
                <a:effectLst/>
                <a:latin typeface="Tahoma"/>
                <a:ea typeface="ＭＳ Ｐゴシック" charset="0"/>
                <a:cs typeface="ＭＳ Ｐゴシック" charset="0"/>
              </a:rPr>
              <a:t>Thank you Mr Chairperson</a:t>
            </a:r>
          </a:p>
          <a:p>
            <a:endParaRPr lang="en-MY" sz="1200" kern="1200" dirty="0">
              <a:solidFill>
                <a:schemeClr val="tx1"/>
              </a:solidFill>
              <a:effectLst/>
              <a:latin typeface="Tahoma"/>
              <a:ea typeface="ＭＳ Ｐゴシック" charset="0"/>
              <a:cs typeface="ＭＳ Ｐゴシック" charset="0"/>
            </a:endParaRPr>
          </a:p>
          <a:p>
            <a:r>
              <a:rPr lang="en-MY" sz="1200" kern="1200" dirty="0">
                <a:solidFill>
                  <a:schemeClr val="tx1"/>
                </a:solidFill>
                <a:effectLst/>
                <a:latin typeface="Tahoma"/>
                <a:ea typeface="ＭＳ Ｐゴシック" charset="0"/>
                <a:cs typeface="ＭＳ Ｐゴシック" charset="0"/>
              </a:rPr>
              <a:t>1.</a:t>
            </a:r>
            <a:r>
              <a:rPr lang="en-US" sz="1200" kern="1200" dirty="0">
                <a:solidFill>
                  <a:schemeClr val="tx1"/>
                </a:solidFill>
                <a:latin typeface="Tahoma"/>
                <a:ea typeface="ＭＳ Ｐゴシック" charset="0"/>
                <a:cs typeface="ＭＳ Ｐゴシック" charset="0"/>
              </a:rPr>
              <a:t> Dr. Yee Meng </a:t>
            </a:r>
            <a:r>
              <a:rPr lang="en-US" sz="1200" kern="1200" dirty="0" err="1">
                <a:solidFill>
                  <a:schemeClr val="tx1"/>
                </a:solidFill>
                <a:latin typeface="Tahoma"/>
                <a:ea typeface="ＭＳ Ｐゴシック" charset="0"/>
                <a:cs typeface="ＭＳ Ｐゴシック" charset="0"/>
              </a:rPr>
              <a:t>Kehong</a:t>
            </a:r>
            <a:r>
              <a:rPr lang="en-US" sz="1200" kern="1200" dirty="0">
                <a:solidFill>
                  <a:schemeClr val="tx1"/>
                </a:solidFill>
                <a:latin typeface="Tahoma"/>
                <a:ea typeface="ＭＳ Ｐゴシック" charset="0"/>
                <a:cs typeface="ＭＳ Ｐゴシック" charset="0"/>
              </a:rPr>
              <a:t>, </a:t>
            </a:r>
            <a:r>
              <a:rPr lang="en-US" sz="1200" kern="1200" dirty="0" err="1">
                <a:solidFill>
                  <a:schemeClr val="tx1"/>
                </a:solidFill>
                <a:latin typeface="Tahoma"/>
                <a:ea typeface="ＭＳ Ｐゴシック" charset="0"/>
                <a:cs typeface="ＭＳ Ｐゴシック" charset="0"/>
              </a:rPr>
              <a:t>Organising</a:t>
            </a:r>
            <a:r>
              <a:rPr lang="en-US" sz="1200" kern="1200" dirty="0">
                <a:solidFill>
                  <a:schemeClr val="tx1"/>
                </a:solidFill>
                <a:latin typeface="Tahoma"/>
                <a:ea typeface="ＭＳ Ｐゴシック" charset="0"/>
                <a:cs typeface="ＭＳ Ｐゴシック" charset="0"/>
              </a:rPr>
              <a:t> Chairman of 10</a:t>
            </a:r>
            <a:r>
              <a:rPr lang="en-US" sz="1200" kern="1200" baseline="30000" dirty="0">
                <a:solidFill>
                  <a:schemeClr val="tx1"/>
                </a:solidFill>
                <a:latin typeface="Tahoma"/>
                <a:ea typeface="ＭＳ Ｐゴシック" charset="0"/>
                <a:cs typeface="ＭＳ Ｐゴシック" charset="0"/>
              </a:rPr>
              <a:t>th</a:t>
            </a:r>
            <a:r>
              <a:rPr lang="en-US" sz="1200" kern="1200" dirty="0">
                <a:solidFill>
                  <a:schemeClr val="tx1"/>
                </a:solidFill>
                <a:latin typeface="Tahoma"/>
                <a:ea typeface="ＭＳ Ｐゴシック" charset="0"/>
                <a:cs typeface="ＭＳ Ｐゴシック" charset="0"/>
              </a:rPr>
              <a:t> ASEAN &amp; 7</a:t>
            </a:r>
            <a:r>
              <a:rPr lang="en-US" sz="1200" kern="1200" baseline="30000" dirty="0">
                <a:solidFill>
                  <a:schemeClr val="tx1"/>
                </a:solidFill>
                <a:latin typeface="Tahoma"/>
                <a:ea typeface="ＭＳ Ｐゴシック" charset="0"/>
                <a:cs typeface="ＭＳ Ｐゴシック" charset="0"/>
              </a:rPr>
              <a:t>th</a:t>
            </a:r>
            <a:r>
              <a:rPr lang="en-US" sz="1200" kern="1200" dirty="0">
                <a:solidFill>
                  <a:schemeClr val="tx1"/>
                </a:solidFill>
                <a:latin typeface="Tahoma"/>
                <a:ea typeface="ＭＳ Ｐゴシック" charset="0"/>
                <a:cs typeface="ＭＳ Ｐゴシック" charset="0"/>
              </a:rPr>
              <a:t> Perak Health Conference </a:t>
            </a:r>
          </a:p>
          <a:p>
            <a:r>
              <a:rPr lang="en-US" sz="1200" kern="1200" dirty="0">
                <a:solidFill>
                  <a:schemeClr val="tx1"/>
                </a:solidFill>
                <a:latin typeface="Tahoma"/>
                <a:ea typeface="ＭＳ Ｐゴシック" charset="0"/>
                <a:cs typeface="ＭＳ Ｐゴシック" charset="0"/>
              </a:rPr>
              <a:t>2. Dr. …………………………………………  </a:t>
            </a:r>
          </a:p>
          <a:p>
            <a:r>
              <a:rPr lang="en-US" sz="1200" u="none" kern="1200" dirty="0">
                <a:solidFill>
                  <a:schemeClr val="tx1"/>
                </a:solidFill>
                <a:effectLst>
                  <a:outerShdw blurRad="38100" dist="38100" dir="2700000" algn="tl">
                    <a:srgbClr val="000000">
                      <a:alpha val="43137"/>
                    </a:srgbClr>
                  </a:outerShdw>
                </a:effectLst>
                <a:latin typeface="Tahoma"/>
                <a:ea typeface="ＭＳ Ｐゴシック" charset="0"/>
                <a:cs typeface="ＭＳ Ｐゴシック" charset="0"/>
              </a:rPr>
              <a:t>3. Dr. …………………………………………</a:t>
            </a:r>
            <a:r>
              <a:rPr lang="en-US" sz="1200" b="1" u="none" kern="1200" dirty="0">
                <a:solidFill>
                  <a:schemeClr val="tx1"/>
                </a:solidFill>
                <a:effectLst>
                  <a:outerShdw blurRad="38100" dist="38100" dir="2700000" algn="tl">
                    <a:srgbClr val="000000">
                      <a:alpha val="43137"/>
                    </a:srgbClr>
                  </a:outerShdw>
                </a:effectLst>
                <a:latin typeface="Tahoma"/>
                <a:ea typeface="ＭＳ Ｐゴシック" charset="0"/>
                <a:cs typeface="ＭＳ Ｐゴシック" charset="0"/>
              </a:rPr>
              <a:t> </a:t>
            </a:r>
          </a:p>
          <a:p>
            <a:r>
              <a:rPr lang="en-US" sz="1200" kern="1200" dirty="0">
                <a:solidFill>
                  <a:schemeClr val="tx1"/>
                </a:solidFill>
                <a:latin typeface="Tahoma"/>
                <a:ea typeface="ＭＳ Ｐゴシック" charset="0"/>
                <a:cs typeface="ＭＳ Ｐゴシック" charset="0"/>
              </a:rPr>
              <a:t>4. Dr. ………………………………………… </a:t>
            </a:r>
            <a:endParaRPr lang="en-MY" sz="1200" kern="1200" dirty="0">
              <a:solidFill>
                <a:schemeClr val="tx1"/>
              </a:solidFill>
              <a:effectLst/>
              <a:latin typeface="Tahoma"/>
              <a:ea typeface="ＭＳ Ｐゴシック" charset="0"/>
              <a:cs typeface="ＭＳ Ｐゴシック" charset="0"/>
            </a:endParaRPr>
          </a:p>
          <a:p>
            <a:endParaRPr lang="en-US" sz="1400" dirty="0"/>
          </a:p>
          <a:p>
            <a:r>
              <a:rPr lang="en-US" sz="1200" baseline="0" dirty="0">
                <a:latin typeface="Tahoma"/>
                <a:cs typeface="Tahoma"/>
              </a:rPr>
              <a:t>Good morning Ladies &amp; Gentlemen.</a:t>
            </a:r>
            <a:endParaRPr lang="en-US" sz="1200" dirty="0">
              <a:latin typeface="Tahoma"/>
              <a:cs typeface="Tahoma"/>
            </a:endParaRPr>
          </a:p>
          <a:p>
            <a:endParaRPr lang="en-US" sz="1400" dirty="0">
              <a:latin typeface="Tahoma"/>
              <a:cs typeface="Tahoma"/>
            </a:endParaRPr>
          </a:p>
          <a:p>
            <a:r>
              <a:rPr lang="en-MY" sz="1200" kern="1200" dirty="0">
                <a:solidFill>
                  <a:schemeClr val="tx1"/>
                </a:solidFill>
                <a:effectLst/>
                <a:latin typeface="Arial" panose="020B0604020202020204" pitchFamily="34" charset="0"/>
                <a:ea typeface="ＭＳ Ｐゴシック" charset="0"/>
                <a:cs typeface="Arial" panose="020B0604020202020204" pitchFamily="34" charset="0"/>
              </a:rPr>
              <a:t>The Director General for Health Malaysia extends his regrets for not being able to be here in person to deliver his keynote address at this 10</a:t>
            </a:r>
            <a:r>
              <a:rPr lang="en-MY" sz="1200" kern="1200" baseline="30000" dirty="0">
                <a:solidFill>
                  <a:schemeClr val="tx1"/>
                </a:solidFill>
                <a:effectLst/>
                <a:latin typeface="Arial" panose="020B0604020202020204" pitchFamily="34" charset="0"/>
                <a:ea typeface="ＭＳ Ｐゴシック" charset="0"/>
                <a:cs typeface="Arial" panose="020B0604020202020204" pitchFamily="34" charset="0"/>
              </a:rPr>
              <a:t>th</a:t>
            </a:r>
            <a:r>
              <a:rPr lang="en-MY" sz="1200" kern="1200" dirty="0">
                <a:solidFill>
                  <a:schemeClr val="tx1"/>
                </a:solidFill>
                <a:effectLst/>
                <a:latin typeface="Arial" panose="020B0604020202020204" pitchFamily="34" charset="0"/>
                <a:ea typeface="ＭＳ Ｐゴシック" charset="0"/>
                <a:cs typeface="Arial" panose="020B0604020202020204" pitchFamily="34" charset="0"/>
              </a:rPr>
              <a:t> ASEAN &amp; 7</a:t>
            </a:r>
            <a:r>
              <a:rPr lang="en-MY" sz="1200" kern="1200" baseline="30000" dirty="0">
                <a:solidFill>
                  <a:schemeClr val="tx1"/>
                </a:solidFill>
                <a:effectLst/>
                <a:latin typeface="Arial" panose="020B0604020202020204" pitchFamily="34" charset="0"/>
                <a:ea typeface="ＭＳ Ｐゴシック" charset="0"/>
                <a:cs typeface="Arial" panose="020B0604020202020204" pitchFamily="34" charset="0"/>
              </a:rPr>
              <a:t>th</a:t>
            </a:r>
            <a:r>
              <a:rPr lang="en-MY" sz="1200" kern="1200" dirty="0">
                <a:solidFill>
                  <a:schemeClr val="tx1"/>
                </a:solidFill>
                <a:effectLst/>
                <a:latin typeface="Arial" panose="020B0604020202020204" pitchFamily="34" charset="0"/>
                <a:ea typeface="ＭＳ Ｐゴシック" charset="0"/>
                <a:cs typeface="Arial" panose="020B0604020202020204" pitchFamily="34" charset="0"/>
              </a:rPr>
              <a:t> Perak Health Conference on Primary Health Care. </a:t>
            </a:r>
          </a:p>
          <a:p>
            <a:r>
              <a:rPr lang="en-MY" sz="1200" kern="1200" dirty="0">
                <a:solidFill>
                  <a:schemeClr val="tx1"/>
                </a:solidFill>
                <a:effectLst/>
                <a:latin typeface="Arial" panose="020B0604020202020204" pitchFamily="34" charset="0"/>
                <a:ea typeface="ＭＳ Ｐゴシック" charset="0"/>
                <a:cs typeface="Arial" panose="020B0604020202020204" pitchFamily="34" charset="0"/>
              </a:rPr>
              <a:t>I understand that the ASEAN Conference on Primary Health Care is held every two years in Ipoh and this year it is in conjunction with the 7</a:t>
            </a:r>
            <a:r>
              <a:rPr lang="en-MY" sz="1200" kern="1200" baseline="30000" dirty="0">
                <a:solidFill>
                  <a:schemeClr val="tx1"/>
                </a:solidFill>
                <a:effectLst/>
                <a:latin typeface="Arial" panose="020B0604020202020204" pitchFamily="34" charset="0"/>
                <a:ea typeface="ＭＳ Ｐゴシック" charset="0"/>
                <a:cs typeface="Arial" panose="020B0604020202020204" pitchFamily="34" charset="0"/>
              </a:rPr>
              <a:t>th</a:t>
            </a:r>
            <a:r>
              <a:rPr lang="en-MY" sz="1200" kern="1200" dirty="0">
                <a:solidFill>
                  <a:schemeClr val="tx1"/>
                </a:solidFill>
                <a:effectLst/>
                <a:latin typeface="Arial" panose="020B0604020202020204" pitchFamily="34" charset="0"/>
                <a:ea typeface="ＭＳ Ｐゴシック" charset="0"/>
                <a:cs typeface="Arial" panose="020B0604020202020204" pitchFamily="34" charset="0"/>
              </a:rPr>
              <a:t> Perak Health Conference and participants here are from private and public sectors, comprising of specialist from various disciplines and the paramedics. The topic given for this keynote address ‘Private public partnership in primary health care’ is very fitting as it is in alignment with the Ministry of Health’s current focus on strengthening primary health care. </a:t>
            </a:r>
            <a:endParaRPr lang="en-US" sz="1600" dirty="0">
              <a:latin typeface="Arial" panose="020B0604020202020204" pitchFamily="34" charset="0"/>
              <a:cs typeface="Arial" panose="020B0604020202020204" pitchFamily="34" charset="0"/>
            </a:endParaRPr>
          </a:p>
        </p:txBody>
      </p:sp>
      <p:sp>
        <p:nvSpPr>
          <p:cNvPr id="1638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369E6C2C-0E67-5747-B277-61197C81A49F}" type="slidenum">
              <a:rPr lang="en-US">
                <a:latin typeface="Tahoma"/>
              </a:rPr>
              <a:pPr/>
              <a:t>1</a:t>
            </a:fld>
            <a:endParaRPr lang="en-US" dirty="0">
              <a:latin typeface="Tahoma"/>
            </a:endParaRPr>
          </a:p>
        </p:txBody>
      </p:sp>
    </p:spTree>
    <p:extLst>
      <p:ext uri="{BB962C8B-B14F-4D97-AF65-F5344CB8AC3E}">
        <p14:creationId xmlns="" xmlns:p14="http://schemas.microsoft.com/office/powerpoint/2010/main" val="2627632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MY" sz="1200" kern="1200" dirty="0">
                <a:solidFill>
                  <a:schemeClr val="tx1"/>
                </a:solidFill>
                <a:effectLst/>
                <a:latin typeface="Arial" panose="020B0604020202020204" pitchFamily="34" charset="0"/>
                <a:ea typeface="ＭＳ Ｐゴシック" charset="0"/>
                <a:cs typeface="Arial" panose="020B0604020202020204" pitchFamily="34" charset="0"/>
              </a:rPr>
              <a:t>We must think of Private-Public Partnership as collaboration and sharing responsibilities between the two sectors which can provide synergistical positive effects on the efficiency, equity and quality of health care services for the population. Partnership should also guarantee the private practitioner are able to have consultations with the doctors in the public sectors to facilitate referral of patients for further management in public hospitals.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MY" sz="1200" kern="1200" dirty="0">
                <a:solidFill>
                  <a:schemeClr val="tx1"/>
                </a:solidFill>
                <a:effectLst/>
                <a:latin typeface="Arial" panose="020B0604020202020204" pitchFamily="34" charset="0"/>
                <a:ea typeface="ＭＳ Ｐゴシック" charset="0"/>
                <a:cs typeface="Arial" panose="020B0604020202020204" pitchFamily="34" charset="0"/>
              </a:rPr>
              <a:t>One of the fundamental ‘private-public partnership in primary care’ is in disease surveillance. Being the front liners early diagnosis and prompt notification of diseases such as tuberculosis and dengue are important in the implementation of prevention &amp; control measures for these communicable diseases.  The private sectors also play an important role for rapid detection of new &amp; re-emerging diseases such as MERS-</a:t>
            </a:r>
            <a:r>
              <a:rPr lang="en-MY" sz="1200" kern="1200" dirty="0" err="1">
                <a:solidFill>
                  <a:schemeClr val="tx1"/>
                </a:solidFill>
                <a:effectLst/>
                <a:latin typeface="Arial" panose="020B0604020202020204" pitchFamily="34" charset="0"/>
                <a:ea typeface="ＭＳ Ｐゴシック" charset="0"/>
                <a:cs typeface="Arial" panose="020B0604020202020204" pitchFamily="34" charset="0"/>
              </a:rPr>
              <a:t>CoV</a:t>
            </a:r>
            <a:r>
              <a:rPr lang="en-MY" sz="1200" kern="1200" dirty="0">
                <a:solidFill>
                  <a:schemeClr val="tx1"/>
                </a:solidFill>
                <a:effectLst/>
                <a:latin typeface="Arial" panose="020B0604020202020204" pitchFamily="34" charset="0"/>
                <a:ea typeface="ＭＳ Ｐゴシック" charset="0"/>
                <a:cs typeface="Arial" panose="020B0604020202020204" pitchFamily="34" charset="0"/>
              </a:rPr>
              <a:t> &amp; Avian Influenza.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MY" sz="1100" kern="1200" dirty="0">
              <a:solidFill>
                <a:schemeClr val="tx1"/>
              </a:solidFill>
              <a:effectLst/>
              <a:latin typeface="Tahoma"/>
              <a:ea typeface="ＭＳ Ｐゴシック" charset="0"/>
              <a:cs typeface="ＭＳ Ｐゴシック" charset="0"/>
            </a:endParaRPr>
          </a:p>
          <a:p>
            <a:endParaRPr lang="en-MY" dirty="0"/>
          </a:p>
        </p:txBody>
      </p:sp>
      <p:sp>
        <p:nvSpPr>
          <p:cNvPr id="4" name="Slide Number Placeholder 3"/>
          <p:cNvSpPr>
            <a:spLocks noGrp="1"/>
          </p:cNvSpPr>
          <p:nvPr>
            <p:ph type="sldNum" sz="quarter" idx="10"/>
          </p:nvPr>
        </p:nvSpPr>
        <p:spPr/>
        <p:txBody>
          <a:bodyPr/>
          <a:lstStyle/>
          <a:p>
            <a:fld id="{33963A8C-B949-A24E-B26F-649E85CF3D8F}" type="slidenum">
              <a:rPr lang="en-US" smtClean="0"/>
              <a:pPr/>
              <a:t>10</a:t>
            </a:fld>
            <a:endParaRPr lang="en-US" dirty="0"/>
          </a:p>
        </p:txBody>
      </p:sp>
    </p:spTree>
    <p:extLst>
      <p:ext uri="{BB962C8B-B14F-4D97-AF65-F5344CB8AC3E}">
        <p14:creationId xmlns="" xmlns:p14="http://schemas.microsoft.com/office/powerpoint/2010/main" val="2978237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Tx/>
              <a:buChar char="•"/>
            </a:pPr>
            <a:r>
              <a:rPr lang="en-US" sz="1200" dirty="0">
                <a:latin typeface="Arial" panose="020B0604020202020204" pitchFamily="34" charset="0"/>
                <a:cs typeface="Arial" panose="020B0604020202020204" pitchFamily="34" charset="0"/>
              </a:rPr>
              <a:t>This slide shows the effect of a dichotomous system in the country which has led to lack of integration, imbalances and mismatches between the two</a:t>
            </a:r>
          </a:p>
          <a:p>
            <a:pPr marL="171450" indent="-171450" eaLnBrk="1" hangingPunct="1">
              <a:spcBef>
                <a:spcPct val="0"/>
              </a:spcBef>
              <a:buFontTx/>
              <a:buChar char="•"/>
            </a:pPr>
            <a:r>
              <a:rPr lang="en-US" sz="1200" dirty="0">
                <a:latin typeface="Arial" panose="020B0604020202020204" pitchFamily="34" charset="0"/>
                <a:cs typeface="Arial" panose="020B0604020202020204" pitchFamily="34" charset="0"/>
              </a:rPr>
              <a:t>I am using 2011 figures for the purpose of comparison as the slide was generated from annual data and the 2011 National Health Morbidity Survey. </a:t>
            </a:r>
          </a:p>
          <a:p>
            <a:pPr marL="171450" indent="-171450" eaLnBrk="1" hangingPunct="1">
              <a:spcBef>
                <a:spcPct val="0"/>
              </a:spcBef>
              <a:buFontTx/>
              <a:buChar char="•"/>
            </a:pPr>
            <a:r>
              <a:rPr lang="en-US" sz="1200" dirty="0">
                <a:latin typeface="Arial" panose="020B0604020202020204" pitchFamily="34" charset="0"/>
                <a:cs typeface="Arial" panose="020B0604020202020204" pitchFamily="34" charset="0"/>
              </a:rPr>
              <a:t>The bar in blue represents the public sector and red represent the private sector.</a:t>
            </a:r>
          </a:p>
          <a:p>
            <a:pPr marL="628650" lvl="1" indent="-171450" eaLnBrk="1" hangingPunct="1">
              <a:spcBef>
                <a:spcPct val="0"/>
              </a:spcBef>
              <a:buFontTx/>
              <a:buChar char="•"/>
            </a:pPr>
            <a:r>
              <a:rPr lang="en-US" sz="1200" dirty="0">
                <a:latin typeface="Arial" panose="020B0604020202020204" pitchFamily="34" charset="0"/>
                <a:cs typeface="Arial" panose="020B0604020202020204" pitchFamily="34" charset="0"/>
              </a:rPr>
              <a:t>Over-stretched public facilities</a:t>
            </a:r>
          </a:p>
          <a:p>
            <a:pPr marL="1085850" lvl="2" indent="-171450" eaLnBrk="1" hangingPunct="1">
              <a:spcBef>
                <a:spcPct val="0"/>
              </a:spcBef>
              <a:buFontTx/>
              <a:buChar char="•"/>
            </a:pPr>
            <a:r>
              <a:rPr lang="en-US" sz="1200" dirty="0">
                <a:latin typeface="Arial" panose="020B0604020202020204" pitchFamily="34" charset="0"/>
                <a:cs typeface="Arial" panose="020B0604020202020204" pitchFamily="34" charset="0"/>
              </a:rPr>
              <a:t>In 2011, the public sector had only about 8% of primary care clinics with doctors but had to handle almost 47% of outpatient visits. </a:t>
            </a:r>
          </a:p>
          <a:p>
            <a:pPr marL="1085850" lvl="2" indent="-171450" eaLnBrk="1" hangingPunct="1">
              <a:spcBef>
                <a:spcPct val="0"/>
              </a:spcBef>
              <a:buFontTx/>
              <a:buChar char="•"/>
            </a:pPr>
            <a:r>
              <a:rPr lang="en-US" sz="1200" dirty="0">
                <a:latin typeface="Arial" panose="020B0604020202020204" pitchFamily="34" charset="0"/>
                <a:cs typeface="Arial" panose="020B0604020202020204" pitchFamily="34" charset="0"/>
              </a:rPr>
              <a:t>There are more hospitals in the private sector, but the reality is about 75% of hospital beds remain within public facilities. </a:t>
            </a:r>
          </a:p>
          <a:p>
            <a:pPr marL="1085850" lvl="2" indent="-171450" eaLnBrk="1" hangingPunct="1">
              <a:spcBef>
                <a:spcPct val="0"/>
              </a:spcBef>
              <a:buFontTx/>
              <a:buChar char="•"/>
            </a:pPr>
            <a:r>
              <a:rPr lang="en-US" sz="1200" dirty="0">
                <a:latin typeface="Arial" panose="020B0604020202020204" pitchFamily="34" charset="0"/>
                <a:cs typeface="Arial" panose="020B0604020202020204" pitchFamily="34" charset="0"/>
              </a:rPr>
              <a:t>The public sector takes care of nearly three quarters of hospital admissions. </a:t>
            </a:r>
          </a:p>
          <a:p>
            <a:pPr marL="914400" lvl="2" indent="0" eaLnBrk="1" hangingPunct="1">
              <a:spcBef>
                <a:spcPct val="0"/>
              </a:spcBef>
              <a:buFontTx/>
              <a:buNone/>
            </a:pPr>
            <a:r>
              <a:rPr lang="en-US" sz="1400" dirty="0">
                <a:latin typeface="Tahoma"/>
                <a:cs typeface="Tahoma"/>
              </a:rPr>
              <a:t> </a:t>
            </a:r>
            <a:endParaRPr lang="en-US" dirty="0"/>
          </a:p>
        </p:txBody>
      </p:sp>
      <p:sp>
        <p:nvSpPr>
          <p:cNvPr id="4" name="Slide Number Placeholder 3"/>
          <p:cNvSpPr>
            <a:spLocks noGrp="1"/>
          </p:cNvSpPr>
          <p:nvPr>
            <p:ph type="sldNum" sz="quarter" idx="10"/>
          </p:nvPr>
        </p:nvSpPr>
        <p:spPr/>
        <p:txBody>
          <a:bodyPr/>
          <a:lstStyle/>
          <a:p>
            <a:fld id="{33963A8C-B949-A24E-B26F-649E85CF3D8F}" type="slidenum">
              <a:rPr lang="en-US" smtClean="0"/>
              <a:pPr/>
              <a:t>11</a:t>
            </a:fld>
            <a:endParaRPr lang="en-US" dirty="0"/>
          </a:p>
        </p:txBody>
      </p:sp>
    </p:spTree>
    <p:extLst>
      <p:ext uri="{BB962C8B-B14F-4D97-AF65-F5344CB8AC3E}">
        <p14:creationId xmlns="" xmlns:p14="http://schemas.microsoft.com/office/powerpoint/2010/main" val="4211361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a:extLst>
              <a:ext uri="{FF2B5EF4-FFF2-40B4-BE49-F238E27FC236}">
                <a16:creationId xmlns="" xmlns:a16="http://schemas.microsoft.com/office/drawing/2014/main" id="{902D2BB7-7DF6-4D19-8CF0-FE12A81525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23" name="Notes Placeholder 2">
            <a:extLst>
              <a:ext uri="{FF2B5EF4-FFF2-40B4-BE49-F238E27FC236}">
                <a16:creationId xmlns="" xmlns:a16="http://schemas.microsoft.com/office/drawing/2014/main" id="{76AF30C4-0046-422E-BCA0-7F3196ABACB2}"/>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ts val="525"/>
              </a:spcBef>
              <a:spcAft>
                <a:spcPct val="0"/>
              </a:spcAft>
              <a:buClrTx/>
              <a:buSzTx/>
              <a:buFontTx/>
              <a:buNone/>
              <a:tabLst>
                <a:tab pos="0" algn="l"/>
                <a:tab pos="920750" algn="l"/>
                <a:tab pos="1843088" algn="l"/>
                <a:tab pos="2765425" algn="l"/>
                <a:tab pos="3687763" algn="l"/>
                <a:tab pos="4610100" algn="l"/>
                <a:tab pos="5532438" algn="l"/>
                <a:tab pos="6454775" algn="l"/>
                <a:tab pos="7377113" algn="l"/>
                <a:tab pos="8299450" algn="l"/>
                <a:tab pos="9221788" algn="l"/>
                <a:tab pos="10144125" algn="l"/>
              </a:tabLst>
              <a:defRPr/>
            </a:pPr>
            <a:r>
              <a:rPr lang="en-MY" sz="1200" kern="1200" dirty="0">
                <a:solidFill>
                  <a:schemeClr val="tx1"/>
                </a:solidFill>
                <a:effectLst/>
                <a:latin typeface="Arial" panose="020B0604020202020204" pitchFamily="34" charset="0"/>
                <a:ea typeface="ＭＳ Ｐゴシック" charset="0"/>
                <a:cs typeface="Arial" panose="020B0604020202020204" pitchFamily="34" charset="0"/>
              </a:rPr>
              <a:t>The Ministry of Health has continuously worked tirelessly to enhance our healthcare service delivery. Our existing healthcare system has led to resource and manpower maldistribution as well as income disparities between the public and private sectors. MOH is trying to create some balance and recently we have embarked in two transformative processes.</a:t>
            </a:r>
          </a:p>
          <a:p>
            <a:pPr eaLnBrk="1" hangingPunct="1">
              <a:spcBef>
                <a:spcPts val="525"/>
              </a:spcBef>
              <a:tabLst>
                <a:tab pos="0" algn="l"/>
                <a:tab pos="920750" algn="l"/>
                <a:tab pos="1843088" algn="l"/>
                <a:tab pos="2765425" algn="l"/>
                <a:tab pos="3687763" algn="l"/>
                <a:tab pos="4610100" algn="l"/>
                <a:tab pos="5532438" algn="l"/>
                <a:tab pos="6454775" algn="l"/>
                <a:tab pos="7377113" algn="l"/>
                <a:tab pos="8299450" algn="l"/>
                <a:tab pos="9221788" algn="l"/>
                <a:tab pos="10144125" algn="l"/>
              </a:tabLst>
            </a:pPr>
            <a:endParaRPr lang="en-MY" altLang="en-US" sz="1300" dirty="0"/>
          </a:p>
          <a:p>
            <a:pPr>
              <a:tabLst>
                <a:tab pos="0" algn="l"/>
                <a:tab pos="920750" algn="l"/>
                <a:tab pos="1843088" algn="l"/>
                <a:tab pos="2765425" algn="l"/>
                <a:tab pos="3687763" algn="l"/>
                <a:tab pos="4610100" algn="l"/>
                <a:tab pos="5532438" algn="l"/>
                <a:tab pos="6454775" algn="l"/>
                <a:tab pos="7377113" algn="l"/>
                <a:tab pos="8299450" algn="l"/>
                <a:tab pos="9221788" algn="l"/>
                <a:tab pos="10144125" algn="l"/>
              </a:tabLst>
            </a:pPr>
            <a:endParaRPr lang="en-US" altLang="en-US" sz="1300" dirty="0"/>
          </a:p>
        </p:txBody>
      </p:sp>
      <p:sp>
        <p:nvSpPr>
          <p:cNvPr id="4" name="Header Placeholder 3">
            <a:extLst>
              <a:ext uri="{FF2B5EF4-FFF2-40B4-BE49-F238E27FC236}">
                <a16:creationId xmlns="" xmlns:a16="http://schemas.microsoft.com/office/drawing/2014/main" id="{E175CBBB-084E-4DEF-B17F-55DD6E3B1069}"/>
              </a:ext>
            </a:extLst>
          </p:cNvPr>
          <p:cNvSpPr>
            <a:spLocks noGrp="1"/>
          </p:cNvSpPr>
          <p:nvPr>
            <p:ph type="hdr" sz="quarter"/>
          </p:nvPr>
        </p:nvSpPr>
        <p:spPr/>
        <p:txBody>
          <a:bodyPr/>
          <a:lstStyle/>
          <a:p>
            <a:pPr>
              <a:defRPr/>
            </a:pPr>
            <a:r>
              <a:rPr lang="en-MY"/>
              <a:t>The Challenges of Healthcare Financing in UHC in Malaysia</a:t>
            </a:r>
            <a:endParaRPr lang="en-MY" dirty="0"/>
          </a:p>
        </p:txBody>
      </p:sp>
      <p:sp>
        <p:nvSpPr>
          <p:cNvPr id="174085" name="Date Placeholder 4">
            <a:extLst>
              <a:ext uri="{FF2B5EF4-FFF2-40B4-BE49-F238E27FC236}">
                <a16:creationId xmlns="" xmlns:a16="http://schemas.microsoft.com/office/drawing/2014/main" id="{FECFD110-C121-440F-A2C3-7A987AC7A398}"/>
              </a:ext>
            </a:extLst>
          </p:cNvPr>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3CEDBC1-3BCD-4477-8C83-F3AD0F7994A0}" type="datetime1">
              <a:rPr lang="en-GB" altLang="en-US" smtClean="0">
                <a:cs typeface="Arial" pitchFamily="34" charset="0"/>
              </a:rPr>
              <a:pPr fontAlgn="base">
                <a:spcBef>
                  <a:spcPct val="0"/>
                </a:spcBef>
                <a:spcAft>
                  <a:spcPct val="0"/>
                </a:spcAft>
                <a:defRPr/>
              </a:pPr>
              <a:t>19/07/2017</a:t>
            </a:fld>
            <a:endParaRPr lang="en-MY" altLang="en-US">
              <a:cs typeface="Arial" pitchFamily="34" charset="0"/>
            </a:endParaRPr>
          </a:p>
        </p:txBody>
      </p:sp>
      <p:sp>
        <p:nvSpPr>
          <p:cNvPr id="6" name="Footer Placeholder 5">
            <a:extLst>
              <a:ext uri="{FF2B5EF4-FFF2-40B4-BE49-F238E27FC236}">
                <a16:creationId xmlns="" xmlns:a16="http://schemas.microsoft.com/office/drawing/2014/main" id="{15665F88-5BE3-4078-BE53-EF50B85A181C}"/>
              </a:ext>
            </a:extLst>
          </p:cNvPr>
          <p:cNvSpPr>
            <a:spLocks noGrp="1"/>
          </p:cNvSpPr>
          <p:nvPr>
            <p:ph type="ftr" sz="quarter" idx="4"/>
          </p:nvPr>
        </p:nvSpPr>
        <p:spPr/>
        <p:txBody>
          <a:bodyPr/>
          <a:lstStyle/>
          <a:p>
            <a:pPr>
              <a:defRPr/>
            </a:pPr>
            <a:r>
              <a:rPr lang="en-MY"/>
              <a:t>Draft Copy Only - Please Do Not Circulate</a:t>
            </a:r>
            <a:endParaRPr lang="en-MY" dirty="0"/>
          </a:p>
        </p:txBody>
      </p:sp>
      <p:sp>
        <p:nvSpPr>
          <p:cNvPr id="184327" name="Slide Number Placeholder 6">
            <a:extLst>
              <a:ext uri="{FF2B5EF4-FFF2-40B4-BE49-F238E27FC236}">
                <a16:creationId xmlns="" xmlns:a16="http://schemas.microsoft.com/office/drawing/2014/main" id="{E320EA9E-93A7-4931-9BC6-0860E079558F}"/>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E85BA2-9C78-4A3D-9121-FDE2EBA77F88}" type="slidenum">
              <a:rPr lang="en-MY" altLang="en-US">
                <a:latin typeface="Calibri" panose="020F0502020204030204" pitchFamily="34" charset="0"/>
              </a:rPr>
              <a:pPr/>
              <a:t>12</a:t>
            </a:fld>
            <a:endParaRPr lang="en-MY" altLang="en-US">
              <a:latin typeface="Calibri" panose="020F0502020204030204" pitchFamily="34" charset="0"/>
            </a:endParaRPr>
          </a:p>
        </p:txBody>
      </p:sp>
    </p:spTree>
    <p:extLst>
      <p:ext uri="{BB962C8B-B14F-4D97-AF65-F5344CB8AC3E}">
        <p14:creationId xmlns="" xmlns:p14="http://schemas.microsoft.com/office/powerpoint/2010/main" val="1043911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panose="020B0604020202020204" pitchFamily="34" charset="0"/>
                <a:ea typeface="ＭＳ Ｐゴシック" charset="0"/>
                <a:cs typeface="Arial" panose="020B0604020202020204" pitchFamily="34" charset="0"/>
              </a:rPr>
              <a:t>In recognising that the private healthcare sector participation is crucial towards the development of the country, the government has taken steps to promote greater participation of the private sector in the provision all levels of healthcare services. </a:t>
            </a:r>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Based on the MHSR study, there are several reasons for individuals reaching out to the private sector compared to public facilities</a:t>
            </a:r>
            <a:endParaRPr lang="en-MY" sz="1200" kern="1200" dirty="0">
              <a:solidFill>
                <a:schemeClr val="tx1"/>
              </a:solidFill>
              <a:effectLst/>
              <a:latin typeface="Arial" panose="020B0604020202020204" pitchFamily="34" charset="0"/>
              <a:ea typeface="ＭＳ Ｐゴシック" charset="0"/>
              <a:cs typeface="Arial" panose="020B0604020202020204" pitchFamily="34" charset="0"/>
            </a:endParaRPr>
          </a:p>
          <a:p>
            <a:pPr lvl="0"/>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Long waiting time at health clinics</a:t>
            </a:r>
            <a:endParaRPr lang="en-MY" sz="1200" kern="1200" dirty="0">
              <a:solidFill>
                <a:schemeClr val="tx1"/>
              </a:solidFill>
              <a:effectLst/>
              <a:latin typeface="Arial" panose="020B0604020202020204" pitchFamily="34" charset="0"/>
              <a:ea typeface="ＭＳ Ｐゴシック" charset="0"/>
              <a:cs typeface="Arial" panose="020B0604020202020204" pitchFamily="34" charset="0"/>
            </a:endParaRPr>
          </a:p>
          <a:p>
            <a:pPr lvl="0"/>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Not being seen by the same doctor</a:t>
            </a:r>
            <a:endParaRPr lang="en-MY" sz="1200" kern="1200" dirty="0">
              <a:solidFill>
                <a:schemeClr val="tx1"/>
              </a:solidFill>
              <a:effectLst/>
              <a:latin typeface="Arial" panose="020B0604020202020204" pitchFamily="34" charset="0"/>
              <a:ea typeface="ＭＳ Ｐゴシック" charset="0"/>
              <a:cs typeface="Arial" panose="020B0604020202020204" pitchFamily="34" charset="0"/>
            </a:endParaRPr>
          </a:p>
          <a:p>
            <a:pPr lvl="0"/>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Perceived better services at private facilities </a:t>
            </a:r>
            <a:endParaRPr lang="en-MY" sz="1200" kern="1200" dirty="0">
              <a:solidFill>
                <a:schemeClr val="tx1"/>
              </a:solidFill>
              <a:effectLst/>
              <a:latin typeface="Arial" panose="020B0604020202020204" pitchFamily="34" charset="0"/>
              <a:ea typeface="ＭＳ Ｐゴシック" charset="0"/>
              <a:cs typeface="Arial" panose="020B0604020202020204" pitchFamily="34" charset="0"/>
            </a:endParaRPr>
          </a:p>
          <a:p>
            <a:pPr lvl="0"/>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Private insurance coverage</a:t>
            </a:r>
            <a:endParaRPr lang="en-MY" sz="1200" kern="1200" dirty="0">
              <a:solidFill>
                <a:schemeClr val="tx1"/>
              </a:solidFill>
              <a:effectLst/>
              <a:latin typeface="Arial" panose="020B0604020202020204" pitchFamily="34" charset="0"/>
              <a:ea typeface="ＭＳ Ｐゴシック" charset="0"/>
              <a:cs typeface="Arial" panose="020B0604020202020204" pitchFamily="34" charset="0"/>
            </a:endParaRPr>
          </a:p>
          <a:p>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 </a:t>
            </a:r>
            <a:endParaRPr lang="en-MY" sz="1200" kern="1200" dirty="0">
              <a:solidFill>
                <a:schemeClr val="tx1"/>
              </a:solidFill>
              <a:effectLst/>
              <a:latin typeface="Arial" panose="020B0604020202020204" pitchFamily="34" charset="0"/>
              <a:ea typeface="ＭＳ Ｐゴシック" charset="0"/>
              <a:cs typeface="Arial" panose="020B0604020202020204" pitchFamily="34" charset="0"/>
            </a:endParaRPr>
          </a:p>
          <a:p>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The Private sector accounts for 61.4% of primary care visits (54.9% in urban areas and 6.5% in rural areas) yet there is minimal integration with public facilities to enable effective population outreach</a:t>
            </a:r>
            <a:endParaRPr lang="en-MY" sz="1200" kern="1200" dirty="0">
              <a:solidFill>
                <a:schemeClr val="tx1"/>
              </a:solidFill>
              <a:effectLst/>
              <a:latin typeface="Arial" panose="020B0604020202020204" pitchFamily="34" charset="0"/>
              <a:ea typeface="ＭＳ Ｐゴシック" charset="0"/>
              <a:cs typeface="Arial" panose="020B0604020202020204" pitchFamily="34" charset="0"/>
            </a:endParaRPr>
          </a:p>
          <a:p>
            <a:endParaRPr lang="en-MY" dirty="0"/>
          </a:p>
        </p:txBody>
      </p:sp>
      <p:sp>
        <p:nvSpPr>
          <p:cNvPr id="4" name="Slide Number Placeholder 3"/>
          <p:cNvSpPr>
            <a:spLocks noGrp="1"/>
          </p:cNvSpPr>
          <p:nvPr>
            <p:ph type="sldNum" sz="quarter" idx="10"/>
          </p:nvPr>
        </p:nvSpPr>
        <p:spPr/>
        <p:txBody>
          <a:bodyPr/>
          <a:lstStyle/>
          <a:p>
            <a:fld id="{33963A8C-B949-A24E-B26F-649E85CF3D8F}" type="slidenum">
              <a:rPr lang="en-US" smtClean="0"/>
              <a:pPr/>
              <a:t>13</a:t>
            </a:fld>
            <a:endParaRPr lang="en-US" dirty="0"/>
          </a:p>
        </p:txBody>
      </p:sp>
    </p:spTree>
    <p:extLst>
      <p:ext uri="{BB962C8B-B14F-4D97-AF65-F5344CB8AC3E}">
        <p14:creationId xmlns="" xmlns:p14="http://schemas.microsoft.com/office/powerpoint/2010/main" val="374768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100" kern="1200" dirty="0">
                <a:solidFill>
                  <a:schemeClr val="tx1"/>
                </a:solidFill>
                <a:effectLst/>
                <a:latin typeface="Tahoma"/>
                <a:ea typeface="ＭＳ Ｐゴシック" charset="0"/>
                <a:cs typeface="ＭＳ Ｐゴシック" charset="0"/>
              </a:rPr>
              <a:t>Malaysia has not been spared the global health challenges. Of the many tasks we face, our biggest challenge is the increasing burden of non-communicable diseases. We are experiencing a steep rise in the prevalence of NCDs and its risk factors.  For conditions where general public awareness influences health seeking behaviour as the conditions are largely asymptomatic. The top 3 diagnoses managed in the public sector are all NCDs, accounting for 50.8% of all diagnoses managed in health clinics. In terms of patient volume, public clinics account for 84.1% of diabetes management in primary care, 77.5% for hypertension, and 84.0% for lipid disorder. </a:t>
            </a:r>
          </a:p>
          <a:p>
            <a:r>
              <a:rPr lang="en-MY" sz="1100" kern="1200" dirty="0">
                <a:solidFill>
                  <a:schemeClr val="tx1"/>
                </a:solidFill>
                <a:effectLst/>
                <a:latin typeface="Tahoma"/>
                <a:ea typeface="ＭＳ Ｐゴシック" charset="0"/>
                <a:cs typeface="ＭＳ Ｐゴシック" charset="0"/>
              </a:rPr>
              <a:t> </a:t>
            </a:r>
          </a:p>
          <a:p>
            <a:endParaRPr lang="en-GB"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14</a:t>
            </a:fld>
            <a:endParaRPr lang="en-US" dirty="0"/>
          </a:p>
        </p:txBody>
      </p:sp>
    </p:spTree>
    <p:extLst>
      <p:ext uri="{BB962C8B-B14F-4D97-AF65-F5344CB8AC3E}">
        <p14:creationId xmlns="" xmlns:p14="http://schemas.microsoft.com/office/powerpoint/2010/main" val="1511682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a:extLst>
              <a:ext uri="{FF2B5EF4-FFF2-40B4-BE49-F238E27FC236}">
                <a16:creationId xmlns="" xmlns:a16="http://schemas.microsoft.com/office/drawing/2014/main" id="{5ECFE65B-25ED-4B43-871C-1180D2A423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6371" name="Notes Placeholder 2">
            <a:extLst>
              <a:ext uri="{FF2B5EF4-FFF2-40B4-BE49-F238E27FC236}">
                <a16:creationId xmlns="" xmlns:a16="http://schemas.microsoft.com/office/drawing/2014/main" id="{BCF61296-D1A0-4C23-B539-B5F76298A61C}"/>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MY" sz="1100" kern="1200" dirty="0">
                <a:solidFill>
                  <a:schemeClr val="tx1"/>
                </a:solidFill>
                <a:effectLst/>
                <a:latin typeface="Tahoma"/>
                <a:ea typeface="ＭＳ Ｐゴシック" charset="0"/>
                <a:cs typeface="ＭＳ Ｐゴシック" charset="0"/>
              </a:rPr>
              <a:t>We want a healthy Malaysian society as the prevalence of NCD have risen especially in heart diseases, diabetes, obesity, hypertension. The prevalence of diabetes had tripled from 6.3 per cent to 17.5 per cent from 1986 to 2015. </a:t>
            </a:r>
            <a:endParaRPr lang="en-US" altLang="en-US" sz="1300" dirty="0"/>
          </a:p>
          <a:p>
            <a:endParaRPr lang="en-US" altLang="en-US" sz="1300" dirty="0"/>
          </a:p>
          <a:p>
            <a:endParaRPr lang="en-MY" altLang="en-US" sz="1300" dirty="0"/>
          </a:p>
        </p:txBody>
      </p:sp>
      <p:sp>
        <p:nvSpPr>
          <p:cNvPr id="186372" name="Slide Number Placeholder 3">
            <a:extLst>
              <a:ext uri="{FF2B5EF4-FFF2-40B4-BE49-F238E27FC236}">
                <a16:creationId xmlns="" xmlns:a16="http://schemas.microsoft.com/office/drawing/2014/main" id="{AB041D07-DC49-4424-8180-53ABD56F6471}"/>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A0C85B-3D99-483C-A6E1-60A8B9507C73}" type="slidenum">
              <a:rPr lang="en-US" altLang="en-US">
                <a:solidFill>
                  <a:srgbClr val="000000"/>
                </a:solidFill>
                <a:latin typeface="Calibri" panose="020F0502020204030204" pitchFamily="34" charset="0"/>
              </a:rPr>
              <a:pPr/>
              <a:t>15</a:t>
            </a:fld>
            <a:endParaRPr lang="en-US" altLang="en-US">
              <a:solidFill>
                <a:srgbClr val="000000"/>
              </a:solidFill>
              <a:latin typeface="Calibri" panose="020F0502020204030204" pitchFamily="34" charset="0"/>
            </a:endParaRPr>
          </a:p>
        </p:txBody>
      </p:sp>
    </p:spTree>
    <p:extLst>
      <p:ext uri="{BB962C8B-B14F-4D97-AF65-F5344CB8AC3E}">
        <p14:creationId xmlns="" xmlns:p14="http://schemas.microsoft.com/office/powerpoint/2010/main" val="3513278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a:extLst>
              <a:ext uri="{FF2B5EF4-FFF2-40B4-BE49-F238E27FC236}">
                <a16:creationId xmlns="" xmlns:a16="http://schemas.microsoft.com/office/drawing/2014/main" id="{A7C14EB1-C6F1-4218-B280-9F0F0455AB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8419" name="Notes Placeholder 2">
            <a:extLst>
              <a:ext uri="{FF2B5EF4-FFF2-40B4-BE49-F238E27FC236}">
                <a16:creationId xmlns="" xmlns:a16="http://schemas.microsoft.com/office/drawing/2014/main" id="{3948E1DD-5B7C-430C-A48C-D3DAD5D7CC13}"/>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MY" sz="1400" kern="1200" dirty="0">
                <a:solidFill>
                  <a:schemeClr val="tx1"/>
                </a:solidFill>
                <a:effectLst/>
                <a:latin typeface="Tahoma"/>
                <a:ea typeface="ＭＳ Ｐゴシック" charset="0"/>
                <a:cs typeface="ＭＳ Ｐゴシック" charset="0"/>
              </a:rPr>
              <a:t>While hypercholesterolemia has doubled (23 per cent to 48 per cent) from 2006 to 2015. More alarmingly, more than 50 per cent of these cases are not diagnosed and the number continues to increase. This has cost the country RM22.6 billion. Productivity of the country will be reduced if it’s population is unhealthy. </a:t>
            </a:r>
            <a:br>
              <a:rPr lang="en-MY" sz="1400" kern="1200" dirty="0">
                <a:solidFill>
                  <a:schemeClr val="tx1"/>
                </a:solidFill>
                <a:effectLst/>
                <a:latin typeface="Tahoma"/>
                <a:ea typeface="ＭＳ Ｐゴシック" charset="0"/>
                <a:cs typeface="ＭＳ Ｐゴシック" charset="0"/>
              </a:rPr>
            </a:br>
            <a:endParaRPr lang="en-MY" altLang="en-US" sz="1400" dirty="0"/>
          </a:p>
        </p:txBody>
      </p:sp>
      <p:sp>
        <p:nvSpPr>
          <p:cNvPr id="188420" name="Slide Number Placeholder 3">
            <a:extLst>
              <a:ext uri="{FF2B5EF4-FFF2-40B4-BE49-F238E27FC236}">
                <a16:creationId xmlns="" xmlns:a16="http://schemas.microsoft.com/office/drawing/2014/main" id="{3DAA3092-B148-40E3-9505-8DDD99ECDBDE}"/>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0D0C29-258A-4CFD-A3BC-4DDB465E52EC}" type="slidenum">
              <a:rPr lang="en-MY" altLang="en-US">
                <a:latin typeface="Calibri" panose="020F0502020204030204" pitchFamily="34" charset="0"/>
              </a:rPr>
              <a:pPr/>
              <a:t>16</a:t>
            </a:fld>
            <a:endParaRPr lang="en-MY" altLang="en-US">
              <a:latin typeface="Calibri" panose="020F0502020204030204" pitchFamily="34" charset="0"/>
            </a:endParaRPr>
          </a:p>
        </p:txBody>
      </p:sp>
    </p:spTree>
    <p:extLst>
      <p:ext uri="{BB962C8B-B14F-4D97-AF65-F5344CB8AC3E}">
        <p14:creationId xmlns="" xmlns:p14="http://schemas.microsoft.com/office/powerpoint/2010/main" val="2069163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MY" sz="1100" kern="1200" dirty="0">
                <a:solidFill>
                  <a:schemeClr val="tx1"/>
                </a:solidFill>
                <a:effectLst/>
                <a:latin typeface="Tahoma"/>
                <a:ea typeface="ＭＳ Ｐゴシック" charset="0"/>
                <a:cs typeface="ＭＳ Ｐゴシック" charset="0"/>
              </a:rPr>
              <a:t>Other challenges include rising cost of healthcare, existing and emerging communicable diseases, an aging population and rising public expectations.</a:t>
            </a:r>
          </a:p>
          <a:p>
            <a:endParaRPr lang="en-US" dirty="0"/>
          </a:p>
        </p:txBody>
      </p:sp>
      <p:sp>
        <p:nvSpPr>
          <p:cNvPr id="4" name="Slide Number Placeholder 3"/>
          <p:cNvSpPr>
            <a:spLocks noGrp="1"/>
          </p:cNvSpPr>
          <p:nvPr>
            <p:ph type="sldNum" sz="quarter" idx="10"/>
          </p:nvPr>
        </p:nvSpPr>
        <p:spPr/>
        <p:txBody>
          <a:bodyPr/>
          <a:lstStyle/>
          <a:p>
            <a:fld id="{33963A8C-B949-A24E-B26F-649E85CF3D8F}" type="slidenum">
              <a:rPr lang="en-US" smtClean="0"/>
              <a:pPr/>
              <a:t>17</a:t>
            </a:fld>
            <a:endParaRPr lang="en-US" dirty="0"/>
          </a:p>
        </p:txBody>
      </p:sp>
    </p:spTree>
    <p:extLst>
      <p:ext uri="{BB962C8B-B14F-4D97-AF65-F5344CB8AC3E}">
        <p14:creationId xmlns="" xmlns:p14="http://schemas.microsoft.com/office/powerpoint/2010/main" val="1770144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 xmlns:a16="http://schemas.microsoft.com/office/drawing/2014/main" id="{2EF2FA28-F0BF-44D7-9674-BD71DBA83B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9203" name="Notes Placeholder 2">
            <a:extLst>
              <a:ext uri="{FF2B5EF4-FFF2-40B4-BE49-F238E27FC236}">
                <a16:creationId xmlns="" xmlns:a16="http://schemas.microsoft.com/office/drawing/2014/main" id="{463DFAD5-721E-4C8A-BB5A-AA29A4DC31B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sz="1100" kern="1200" dirty="0">
                <a:solidFill>
                  <a:schemeClr val="tx1"/>
                </a:solidFill>
                <a:effectLst/>
                <a:latin typeface="Tahoma"/>
                <a:ea typeface="ＭＳ Ｐゴシック" charset="0"/>
                <a:cs typeface="ＭＳ Ｐゴシック" charset="0"/>
              </a:rPr>
              <a:t>W</a:t>
            </a:r>
            <a:r>
              <a:rPr lang="en-MY" sz="1100" kern="1200" dirty="0">
                <a:solidFill>
                  <a:schemeClr val="tx1"/>
                </a:solidFill>
                <a:effectLst/>
                <a:latin typeface="Tahoma"/>
                <a:ea typeface="ＭＳ Ｐゴシック" charset="0"/>
                <a:cs typeface="ＭＳ Ｐゴシック" charset="0"/>
              </a:rPr>
              <a:t>ith the rise of chronic diseases, the focus is now firmly in the direction of integrated, comprehensive, people-centred primary care. As health professionals now recognize, these diseases cannot be prevented or managed in the absence of a strong primary care infrastructure. A health system where primary care is the backbone and family doctors are the core delivers the best health outcomes, at the lowest cost, and with the greatest user satisfaction. This is where the partnership between private and public can play an important role in tackling the interventions. </a:t>
            </a:r>
            <a:endParaRPr lang="en-MY" altLang="en-US" sz="1600" dirty="0">
              <a:latin typeface="Arial" panose="020B0604020202020204" pitchFamily="34" charset="0"/>
              <a:cs typeface="Arial" panose="020B0604020202020204" pitchFamily="34" charset="0"/>
            </a:endParaRPr>
          </a:p>
        </p:txBody>
      </p:sp>
      <p:sp>
        <p:nvSpPr>
          <p:cNvPr id="179204" name="Slide Number Placeholder 3">
            <a:extLst>
              <a:ext uri="{FF2B5EF4-FFF2-40B4-BE49-F238E27FC236}">
                <a16:creationId xmlns="" xmlns:a16="http://schemas.microsoft.com/office/drawing/2014/main" id="{74EFE7C2-7CA0-480B-9EBE-ACF803B02FEA}"/>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79E8B4-3F2E-432A-8295-9BF7FAD2D0A4}" type="slidenum">
              <a:rPr lang="en-MY" altLang="en-US">
                <a:latin typeface="Calibri" panose="020F0502020204030204" pitchFamily="34" charset="0"/>
              </a:rPr>
              <a:pPr/>
              <a:t>18</a:t>
            </a:fld>
            <a:endParaRPr lang="en-MY" altLang="en-US">
              <a:latin typeface="Calibri" panose="020F0502020204030204" pitchFamily="34" charset="0"/>
            </a:endParaRPr>
          </a:p>
        </p:txBody>
      </p:sp>
    </p:spTree>
    <p:extLst>
      <p:ext uri="{BB962C8B-B14F-4D97-AF65-F5344CB8AC3E}">
        <p14:creationId xmlns="" xmlns:p14="http://schemas.microsoft.com/office/powerpoint/2010/main" val="10946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5075"/>
            <a:ext cx="4441825" cy="3332163"/>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MY" sz="1100" kern="1200" dirty="0">
                <a:solidFill>
                  <a:schemeClr val="tx1"/>
                </a:solidFill>
                <a:effectLst/>
                <a:latin typeface="Tahoma"/>
                <a:ea typeface="ＭＳ Ｐゴシック" charset="0"/>
                <a:cs typeface="ＭＳ Ｐゴシック" charset="0"/>
              </a:rPr>
              <a:t>And in our current strategic direction, the Ministry of Health has again expressly articulated the strengthening of primary health care and the focus on prevention as priorities, in addition to the other pillars of improving organisational capacity in terms of infrastructure and human resource for health as well as increasing efficiency through business process re-engineering.</a:t>
            </a:r>
          </a:p>
          <a:p>
            <a:endParaRPr lang="en-GB" sz="1400" dirty="0"/>
          </a:p>
        </p:txBody>
      </p:sp>
      <p:sp>
        <p:nvSpPr>
          <p:cNvPr id="4" name="Slide Number Placeholder 3"/>
          <p:cNvSpPr>
            <a:spLocks noGrp="1"/>
          </p:cNvSpPr>
          <p:nvPr>
            <p:ph type="sldNum" sz="quarter" idx="10"/>
          </p:nvPr>
        </p:nvSpPr>
        <p:spPr/>
        <p:txBody>
          <a:bodyPr/>
          <a:lstStyle/>
          <a:p>
            <a:fld id="{B031AC2F-D77B-4D17-B1F0-7CA282F1A954}" type="slidenum">
              <a:rPr lang="en-MY" smtClean="0"/>
              <a:pPr/>
              <a:t>19</a:t>
            </a:fld>
            <a:endParaRPr lang="en-MY"/>
          </a:p>
        </p:txBody>
      </p:sp>
    </p:spTree>
    <p:extLst>
      <p:ext uri="{BB962C8B-B14F-4D97-AF65-F5344CB8AC3E}">
        <p14:creationId xmlns="" xmlns:p14="http://schemas.microsoft.com/office/powerpoint/2010/main" val="1200420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 xmlns:a16="http://schemas.microsoft.com/office/drawing/2014/main" id="{B0EB1551-AE88-415C-9F69-B8582CF1D8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2819" name="Notes Placeholder 2">
            <a:extLst>
              <a:ext uri="{FF2B5EF4-FFF2-40B4-BE49-F238E27FC236}">
                <a16:creationId xmlns="" xmlns:a16="http://schemas.microsoft.com/office/drawing/2014/main" id="{9A6E2A50-DE2C-45E5-9627-AD3D432C838F}"/>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MY" sz="1200" kern="1200" dirty="0">
                <a:solidFill>
                  <a:schemeClr val="tx1"/>
                </a:solidFill>
                <a:effectLst/>
                <a:latin typeface="Arial" panose="020B0604020202020204" pitchFamily="34" charset="0"/>
                <a:ea typeface="ＭＳ Ｐゴシック" charset="0"/>
                <a:cs typeface="Arial" panose="020B0604020202020204" pitchFamily="34" charset="0"/>
              </a:rPr>
              <a:t>My presentation will cover the </a:t>
            </a:r>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journey, challenges</a:t>
            </a:r>
            <a:r>
              <a:rPr lang="en-MY" sz="1200" kern="1200" dirty="0">
                <a:solidFill>
                  <a:schemeClr val="tx1"/>
                </a:solidFill>
                <a:effectLst/>
                <a:latin typeface="Arial" panose="020B0604020202020204" pitchFamily="34" charset="0"/>
                <a:ea typeface="ＭＳ Ｐゴシック" charset="0"/>
                <a:cs typeface="Arial" panose="020B0604020202020204" pitchFamily="34" charset="0"/>
              </a:rPr>
              <a:t> and future directions of </a:t>
            </a:r>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private-public partnership in Malaysia.</a:t>
            </a:r>
            <a:endParaRPr lang="en-MY" sz="1200" kern="1200" dirty="0">
              <a:solidFill>
                <a:schemeClr val="tx1"/>
              </a:solidFill>
              <a:effectLst/>
              <a:latin typeface="Arial" panose="020B0604020202020204" pitchFamily="34" charset="0"/>
              <a:ea typeface="ＭＳ Ｐゴシック" charset="0"/>
              <a:cs typeface="Arial" panose="020B0604020202020204" pitchFamily="34" charset="0"/>
            </a:endParaRPr>
          </a:p>
        </p:txBody>
      </p:sp>
      <p:sp>
        <p:nvSpPr>
          <p:cNvPr id="162820" name="Slide Number Placeholder 3">
            <a:extLst>
              <a:ext uri="{FF2B5EF4-FFF2-40B4-BE49-F238E27FC236}">
                <a16:creationId xmlns="" xmlns:a16="http://schemas.microsoft.com/office/drawing/2014/main" id="{BBED9013-6DF2-43C7-813A-568B603F118A}"/>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342E51C-3BF5-445F-BE91-5BEF08FFE3C5}" type="slidenum">
              <a:rPr lang="en-MY" altLang="en-US">
                <a:latin typeface="Calibri" panose="020F0502020204030204" pitchFamily="34" charset="0"/>
              </a:rPr>
              <a:pPr/>
              <a:t>2</a:t>
            </a:fld>
            <a:endParaRPr lang="en-MY" altLang="en-US">
              <a:latin typeface="Calibri" panose="020F0502020204030204" pitchFamily="34" charset="0"/>
            </a:endParaRPr>
          </a:p>
        </p:txBody>
      </p:sp>
    </p:spTree>
    <p:extLst>
      <p:ext uri="{BB962C8B-B14F-4D97-AF65-F5344CB8AC3E}">
        <p14:creationId xmlns="" xmlns:p14="http://schemas.microsoft.com/office/powerpoint/2010/main" val="3340206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5075"/>
            <a:ext cx="4441825" cy="33321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MY" sz="1100" kern="1200" dirty="0">
                <a:solidFill>
                  <a:schemeClr val="tx1"/>
                </a:solidFill>
                <a:effectLst/>
                <a:latin typeface="Tahoma"/>
                <a:ea typeface="ＭＳ Ｐゴシック" charset="0"/>
                <a:cs typeface="ＭＳ Ｐゴシック" charset="0"/>
              </a:rPr>
              <a:t>In the 10</a:t>
            </a:r>
            <a:r>
              <a:rPr lang="en-MY" sz="1100" kern="1200" baseline="30000" dirty="0">
                <a:solidFill>
                  <a:schemeClr val="tx1"/>
                </a:solidFill>
                <a:effectLst/>
                <a:latin typeface="Tahoma"/>
                <a:ea typeface="ＭＳ Ｐゴシック" charset="0"/>
                <a:cs typeface="ＭＳ Ｐゴシック" charset="0"/>
              </a:rPr>
              <a:t>th</a:t>
            </a:r>
            <a:r>
              <a:rPr lang="en-MY" sz="1100" kern="1200" dirty="0">
                <a:solidFill>
                  <a:schemeClr val="tx1"/>
                </a:solidFill>
                <a:effectLst/>
                <a:latin typeface="Tahoma"/>
                <a:ea typeface="ＭＳ Ｐゴシック" charset="0"/>
                <a:cs typeface="ＭＳ Ｐゴシック" charset="0"/>
              </a:rPr>
              <a:t> Malaysia Plan, we have initiated efforts towards system-wide reforms of the healthcare delivery system transformation which will be carried out in phases, starting with primary health care, hence our immediate efforts to strengthen primary health care and implement the family doctor concept. A</a:t>
            </a:r>
            <a:r>
              <a:rPr lang="en-US" sz="1100" kern="1200" dirty="0">
                <a:solidFill>
                  <a:schemeClr val="tx1"/>
                </a:solidFill>
                <a:effectLst/>
                <a:latin typeface="Tahoma"/>
                <a:ea typeface="ＭＳ Ｐゴシック" charset="0"/>
                <a:cs typeface="ＭＳ Ｐゴシック" charset="0"/>
              </a:rPr>
              <a:t> designated population in the clinic’s operational area will be assigned to a particular primary health care team led by the doctor. His team will include nurses and allied health staff, and will be responsible for analyzing the health status of his population as well as plan and design the interventions and services tailored to this population and subsequently the monitoring of effectiveness of these services. </a:t>
            </a:r>
            <a:endParaRPr lang="en-GB" sz="1200" dirty="0">
              <a:latin typeface="Tahoma"/>
              <a:cs typeface="Tahoma"/>
            </a:endParaRPr>
          </a:p>
        </p:txBody>
      </p:sp>
      <p:sp>
        <p:nvSpPr>
          <p:cNvPr id="4" name="Slide Number Placeholder 3"/>
          <p:cNvSpPr>
            <a:spLocks noGrp="1"/>
          </p:cNvSpPr>
          <p:nvPr>
            <p:ph type="sldNum" sz="quarter" idx="10"/>
          </p:nvPr>
        </p:nvSpPr>
        <p:spPr/>
        <p:txBody>
          <a:bodyPr/>
          <a:lstStyle/>
          <a:p>
            <a:fld id="{B031AC2F-D77B-4D17-B1F0-7CA282F1A954}" type="slidenum">
              <a:rPr lang="en-MY" smtClean="0"/>
              <a:pPr/>
              <a:t>20</a:t>
            </a:fld>
            <a:endParaRPr lang="en-MY"/>
          </a:p>
        </p:txBody>
      </p:sp>
    </p:spTree>
    <p:extLst>
      <p:ext uri="{BB962C8B-B14F-4D97-AF65-F5344CB8AC3E}">
        <p14:creationId xmlns="" xmlns:p14="http://schemas.microsoft.com/office/powerpoint/2010/main" val="890670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931863" y="742950"/>
            <a:ext cx="4935537" cy="37004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MY" sz="1100" kern="1200" dirty="0">
                <a:solidFill>
                  <a:schemeClr val="tx1"/>
                </a:solidFill>
                <a:effectLst/>
                <a:latin typeface="Tahoma"/>
                <a:ea typeface="ＭＳ Ｐゴシック" charset="0"/>
                <a:cs typeface="ＭＳ Ｐゴシック" charset="0"/>
              </a:rPr>
              <a:t>In the 11</a:t>
            </a:r>
            <a:r>
              <a:rPr lang="en-MY" sz="1100" kern="1200" baseline="30000" dirty="0">
                <a:solidFill>
                  <a:schemeClr val="tx1"/>
                </a:solidFill>
                <a:effectLst/>
                <a:latin typeface="Tahoma"/>
                <a:ea typeface="ＭＳ Ｐゴシック" charset="0"/>
                <a:cs typeface="ＭＳ Ｐゴシック" charset="0"/>
              </a:rPr>
              <a:t>th </a:t>
            </a:r>
            <a:r>
              <a:rPr lang="en-MY" sz="1100" kern="1200" dirty="0">
                <a:solidFill>
                  <a:schemeClr val="tx1"/>
                </a:solidFill>
                <a:effectLst/>
                <a:latin typeface="Tahoma"/>
                <a:ea typeface="ＭＳ Ｐゴシック" charset="0"/>
                <a:cs typeface="ＭＳ Ｐゴシック" charset="0"/>
              </a:rPr>
              <a:t>Malaysia Plan (2016 – 2020), the government plans to continue to provide the universal access of quality healthcare to the community. the Ministry of Health Strategic Plan 2016–2020 identifies a vision of a “nation working together for better health”. Family doctor concept will be strengthened to increase coverage for health care</a:t>
            </a:r>
            <a:r>
              <a:rPr lang="en-US" sz="1100" kern="1200" dirty="0">
                <a:solidFill>
                  <a:schemeClr val="tx1"/>
                </a:solidFill>
                <a:effectLst/>
                <a:latin typeface="Tahoma"/>
                <a:ea typeface="ＭＳ Ｐゴシック" charset="0"/>
                <a:cs typeface="ＭＳ Ｐゴシック" charset="0"/>
              </a:rPr>
              <a:t>. </a:t>
            </a:r>
            <a:r>
              <a:rPr lang="en-MY" sz="1100" kern="1200" dirty="0">
                <a:solidFill>
                  <a:schemeClr val="tx1"/>
                </a:solidFill>
                <a:effectLst/>
                <a:latin typeface="Tahoma"/>
                <a:ea typeface="ＭＳ Ｐゴシック" charset="0"/>
                <a:cs typeface="ＭＳ Ｐゴシック" charset="0"/>
              </a:rPr>
              <a:t>Mapping of facilities, human resource and services is being done so that planning to reduce gaps can be targeted.  </a:t>
            </a:r>
          </a:p>
          <a:p>
            <a:endParaRPr lang="en-US" dirty="0"/>
          </a:p>
        </p:txBody>
      </p:sp>
      <p:sp>
        <p:nvSpPr>
          <p:cNvPr id="286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E73B805F-976B-8D45-A04A-C15909B1E1A3}" type="slidenum">
              <a:rPr lang="en-US">
                <a:latin typeface="Tahoma"/>
              </a:rPr>
              <a:pPr/>
              <a:t>21</a:t>
            </a:fld>
            <a:endParaRPr lang="en-US" dirty="0">
              <a:latin typeface="Tahoma"/>
            </a:endParaRPr>
          </a:p>
        </p:txBody>
      </p:sp>
    </p:spTree>
    <p:extLst>
      <p:ext uri="{BB962C8B-B14F-4D97-AF65-F5344CB8AC3E}">
        <p14:creationId xmlns="" xmlns:p14="http://schemas.microsoft.com/office/powerpoint/2010/main" val="3779745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02317" y="5297356"/>
            <a:ext cx="12442254" cy="244531"/>
          </a:xfrm>
        </p:spPr>
        <p:txBody>
          <a:bodyPr/>
          <a:lstStyle/>
          <a:p>
            <a:r>
              <a:rPr lang="en-MY" sz="1100" kern="1200" dirty="0">
                <a:solidFill>
                  <a:schemeClr val="tx1"/>
                </a:solidFill>
                <a:effectLst/>
                <a:latin typeface="Tahoma"/>
                <a:ea typeface="ＭＳ Ｐゴシック" charset="0"/>
                <a:cs typeface="ＭＳ Ｐゴシック" charset="0"/>
              </a:rPr>
              <a:t>The first process is called Enhanced Primary Healthcare. We will use the existing primary healthcare system since it reaches the remotest parts of Malaysia and realign primary care towards modern needs. This transformation process involves in redesigning primary care to meet the demand of non-communicable diseases. We need to have an integrated team approach within the primary healthcare system and support the family doctor concept be it public and private to ensure continuity of healthcare. There will be emphasis on promotive and preventive components with population screening and provide early intervention and counselling to those who are newly diagnosed with NCDs. We are optimistic that if we are successful in engaging the community, tackling the war against NCD’s will actually reduce the burden on the healthcare delivery system at different levels.</a:t>
            </a:r>
          </a:p>
        </p:txBody>
      </p:sp>
      <p:sp>
        <p:nvSpPr>
          <p:cNvPr id="4" name="Slide Number Placeholder 3"/>
          <p:cNvSpPr>
            <a:spLocks noGrp="1"/>
          </p:cNvSpPr>
          <p:nvPr>
            <p:ph type="sldNum" sz="quarter" idx="10"/>
          </p:nvPr>
        </p:nvSpPr>
        <p:spPr>
          <a:xfrm>
            <a:off x="13322082" y="9404345"/>
            <a:ext cx="122486" cy="259814"/>
          </a:xfrm>
        </p:spPr>
        <p:txBody>
          <a:bodyPr/>
          <a:lstStyle/>
          <a:p>
            <a:pPr>
              <a:defRPr/>
            </a:pPr>
            <a:fld id="{3C3A632B-FBDE-46D4-BF6F-6D14421E6342}" type="slidenum">
              <a:rPr lang="en-US" smtClean="0"/>
              <a:pPr>
                <a:defRPr/>
              </a:pPr>
              <a:t>22</a:t>
            </a:fld>
            <a:endParaRPr lang="en-US" dirty="0"/>
          </a:p>
        </p:txBody>
      </p:sp>
    </p:spTree>
    <p:extLst>
      <p:ext uri="{BB962C8B-B14F-4D97-AF65-F5344CB8AC3E}">
        <p14:creationId xmlns="" xmlns:p14="http://schemas.microsoft.com/office/powerpoint/2010/main" val="1765992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100" kern="1200" dirty="0">
                <a:solidFill>
                  <a:schemeClr val="tx1"/>
                </a:solidFill>
                <a:effectLst/>
                <a:latin typeface="Tahoma"/>
                <a:ea typeface="ＭＳ Ｐゴシック" charset="0"/>
                <a:cs typeface="ＭＳ Ｐゴシック" charset="0"/>
              </a:rPr>
              <a:t>A pilot project on integrated Enhanced Primary Healthcare will commence in July 2017 to store medical records of 300,000 Malaysians. This project will be implemented in 20 health clinics in Selangor and Johor. The electronic medical records of 30 million Malaysians would be introduced through a seamless transition of care between the public and private sectors within five years. </a:t>
            </a:r>
            <a:endParaRPr lang="en-MY" dirty="0"/>
          </a:p>
        </p:txBody>
      </p:sp>
      <p:sp>
        <p:nvSpPr>
          <p:cNvPr id="4" name="Slide Number Placeholder 3"/>
          <p:cNvSpPr>
            <a:spLocks noGrp="1"/>
          </p:cNvSpPr>
          <p:nvPr>
            <p:ph type="sldNum" sz="quarter" idx="10"/>
          </p:nvPr>
        </p:nvSpPr>
        <p:spPr/>
        <p:txBody>
          <a:bodyPr/>
          <a:lstStyle/>
          <a:p>
            <a:fld id="{33963A8C-B949-A24E-B26F-649E85CF3D8F}" type="slidenum">
              <a:rPr lang="en-US" smtClean="0"/>
              <a:pPr/>
              <a:t>23</a:t>
            </a:fld>
            <a:endParaRPr lang="en-US" dirty="0"/>
          </a:p>
        </p:txBody>
      </p:sp>
    </p:spTree>
    <p:extLst>
      <p:ext uri="{BB962C8B-B14F-4D97-AF65-F5344CB8AC3E}">
        <p14:creationId xmlns="" xmlns:p14="http://schemas.microsoft.com/office/powerpoint/2010/main" val="1956516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MY" sz="1100" kern="1200" dirty="0">
                <a:solidFill>
                  <a:schemeClr val="tx1"/>
                </a:solidFill>
                <a:effectLst/>
                <a:latin typeface="Tahoma"/>
                <a:ea typeface="ＭＳ Ｐゴシック" charset="0"/>
                <a:cs typeface="ＭＳ Ｐゴシック" charset="0"/>
              </a:rPr>
              <a:t>With the Enhanced PHC, clients/ patients at the health clinics will be assigned Family Health Teams. They will be seen by the same team led by the same doctor at every visit. The quick assessment and response will reduce congestion and waiting time. A thorough and risk-based screening will be done by the team to determine proper intervention required. </a:t>
            </a:r>
          </a:p>
          <a:p>
            <a:endParaRPr lang="en-MY" dirty="0"/>
          </a:p>
        </p:txBody>
      </p:sp>
      <p:sp>
        <p:nvSpPr>
          <p:cNvPr id="4" name="Slide Number Placeholder 3"/>
          <p:cNvSpPr>
            <a:spLocks noGrp="1"/>
          </p:cNvSpPr>
          <p:nvPr>
            <p:ph type="sldNum" sz="quarter" idx="10"/>
          </p:nvPr>
        </p:nvSpPr>
        <p:spPr/>
        <p:txBody>
          <a:bodyPr/>
          <a:lstStyle/>
          <a:p>
            <a:fld id="{33963A8C-B949-A24E-B26F-649E85CF3D8F}" type="slidenum">
              <a:rPr lang="en-US" smtClean="0"/>
              <a:pPr/>
              <a:t>24</a:t>
            </a:fld>
            <a:endParaRPr lang="en-US" dirty="0"/>
          </a:p>
        </p:txBody>
      </p:sp>
    </p:spTree>
    <p:extLst>
      <p:ext uri="{BB962C8B-B14F-4D97-AF65-F5344CB8AC3E}">
        <p14:creationId xmlns="" xmlns:p14="http://schemas.microsoft.com/office/powerpoint/2010/main" val="3462258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Header Placeholder 1"/>
          <p:cNvSpPr txBox="1">
            <a:spLocks noGrp="1"/>
          </p:cNvSpPr>
          <p:nvPr/>
        </p:nvSpPr>
        <p:spPr bwMode="auto">
          <a:xfrm>
            <a:off x="1" y="1"/>
            <a:ext cx="2987775" cy="4538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MY" altLang="en-US" sz="1200">
                <a:solidFill>
                  <a:srgbClr val="000000"/>
                </a:solidFill>
                <a:latin typeface="Calibri" pitchFamily="34" charset="0"/>
              </a:rPr>
              <a:t>DRAFT Pls do not circulate or cite</a:t>
            </a:r>
            <a:endParaRPr lang="en-GB" altLang="en-US" sz="1200">
              <a:solidFill>
                <a:srgbClr val="000000"/>
              </a:solidFill>
              <a:latin typeface="Calibri" pitchFamily="34" charset="0"/>
            </a:endParaRPr>
          </a:p>
        </p:txBody>
      </p:sp>
      <p:sp>
        <p:nvSpPr>
          <p:cNvPr id="69635" name="Footer Placeholder 5"/>
          <p:cNvSpPr txBox="1">
            <a:spLocks noGrp="1"/>
          </p:cNvSpPr>
          <p:nvPr/>
        </p:nvSpPr>
        <p:spPr bwMode="auto">
          <a:xfrm>
            <a:off x="1" y="8625252"/>
            <a:ext cx="2987775" cy="4538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GB" altLang="en-US" sz="1200">
                <a:solidFill>
                  <a:srgbClr val="000000"/>
                </a:solidFill>
                <a:latin typeface="Calibri" pitchFamily="34" charset="0"/>
              </a:rPr>
              <a:t>SULIT</a:t>
            </a:r>
          </a:p>
        </p:txBody>
      </p:sp>
      <p:sp>
        <p:nvSpPr>
          <p:cNvPr id="6963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MY" sz="1100" kern="1200" dirty="0">
                <a:solidFill>
                  <a:schemeClr val="tx1"/>
                </a:solidFill>
                <a:effectLst/>
                <a:latin typeface="Tahoma"/>
                <a:ea typeface="ＭＳ Ｐゴシック" charset="0"/>
                <a:cs typeface="ＭＳ Ｐゴシック" charset="0"/>
              </a:rPr>
              <a:t>The second area of intervention will be on the financial system through developing a voluntary health insurance scheme. This will be a state-run scheme, non-profit oriented and be on a voluntary basis. And its basic function will be to provide health insurance and to play an important role in health service purchasing from the private sector. Though this intervention we hope to create a bridge between the public and private health sectors thus allowing the gradual reduction of the overcrowding in public sector into the private sector.  With this, we are confident we can utilize the unused capacity of human resource and facility usage within the private sector. MOH also want to bring on board the private sector in complementing the public-sector initiatives in transforming primary care into outcome based well defined measurable systems. Through this intervention both the public and private sector can support each other towards combating the epidemic of non-communicable diseases. </a:t>
            </a:r>
          </a:p>
        </p:txBody>
      </p:sp>
      <p:sp>
        <p:nvSpPr>
          <p:cNvPr id="69638" name="Slide Number Placeholder 3"/>
          <p:cNvSpPr txBox="1">
            <a:spLocks noGrp="1"/>
          </p:cNvSpPr>
          <p:nvPr/>
        </p:nvSpPr>
        <p:spPr bwMode="auto">
          <a:xfrm>
            <a:off x="3907260" y="8625252"/>
            <a:ext cx="2986673" cy="4538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eaLnBrk="1" hangingPunct="1"/>
            <a:fld id="{37741852-5C9A-4336-8497-D1FEEEBC139C}" type="slidenum">
              <a:rPr lang="en-US" altLang="en-US" sz="1200">
                <a:solidFill>
                  <a:srgbClr val="000000"/>
                </a:solidFill>
                <a:latin typeface="Calibri" pitchFamily="34" charset="0"/>
              </a:rPr>
              <a:pPr algn="r" defTabSz="914400" eaLnBrk="1" hangingPunct="1"/>
              <a:t>25</a:t>
            </a:fld>
            <a:endParaRPr lang="en-US" altLang="en-US" sz="1200">
              <a:solidFill>
                <a:srgbClr val="000000"/>
              </a:solidFill>
              <a:latin typeface="Calibri" pitchFamily="34" charset="0"/>
            </a:endParaRPr>
          </a:p>
        </p:txBody>
      </p:sp>
      <p:sp>
        <p:nvSpPr>
          <p:cNvPr id="69639" name="Footer Placeholder 4"/>
          <p:cNvSpPr txBox="1">
            <a:spLocks noGrp="1"/>
          </p:cNvSpPr>
          <p:nvPr/>
        </p:nvSpPr>
        <p:spPr bwMode="auto">
          <a:xfrm>
            <a:off x="1" y="8625252"/>
            <a:ext cx="2987775" cy="4538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solidFill>
                  <a:srgbClr val="000000"/>
                </a:solidFill>
                <a:latin typeface="Calibri" pitchFamily="34" charset="0"/>
              </a:rPr>
              <a:t>SULIT</a:t>
            </a:r>
          </a:p>
        </p:txBody>
      </p:sp>
      <p:sp>
        <p:nvSpPr>
          <p:cNvPr id="69640" name="Header Placeholder 5"/>
          <p:cNvSpPr txBox="1">
            <a:spLocks noGrp="1"/>
          </p:cNvSpPr>
          <p:nvPr/>
        </p:nvSpPr>
        <p:spPr bwMode="auto">
          <a:xfrm>
            <a:off x="1" y="1"/>
            <a:ext cx="2987775" cy="4538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solidFill>
                  <a:srgbClr val="000000"/>
                </a:solidFill>
                <a:latin typeface="Calibri" pitchFamily="34" charset="0"/>
              </a:rPr>
              <a:t>SULIT</a:t>
            </a:r>
          </a:p>
        </p:txBody>
      </p:sp>
      <p:sp>
        <p:nvSpPr>
          <p:cNvPr id="69641" name="Date Placeholder 6"/>
          <p:cNvSpPr txBox="1">
            <a:spLocks noGrp="1"/>
          </p:cNvSpPr>
          <p:nvPr/>
        </p:nvSpPr>
        <p:spPr bwMode="auto">
          <a:xfrm>
            <a:off x="3907260" y="1"/>
            <a:ext cx="2986673" cy="4538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eaLnBrk="1" hangingPunct="1"/>
            <a:r>
              <a:rPr lang="en-US" altLang="en-US" sz="1200">
                <a:solidFill>
                  <a:srgbClr val="000000"/>
                </a:solidFill>
                <a:latin typeface="Calibri" pitchFamily="34" charset="0"/>
              </a:rPr>
              <a:t>11 August 09</a:t>
            </a:r>
          </a:p>
        </p:txBody>
      </p:sp>
      <p:sp>
        <p:nvSpPr>
          <p:cNvPr id="87050" name="Slide Number Placeholder 9"/>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DC87AA-9759-4FF8-8AAA-0A55E540E563}" type="slidenum">
              <a:rPr lang="en-US" smtClean="0">
                <a:solidFill>
                  <a:srgbClr val="000000"/>
                </a:solidFill>
              </a:rPr>
              <a:pPr fontAlgn="base">
                <a:spcBef>
                  <a:spcPct val="0"/>
                </a:spcBef>
                <a:spcAft>
                  <a:spcPct val="0"/>
                </a:spcAft>
                <a:defRPr/>
              </a:pPr>
              <a:t>25</a:t>
            </a:fld>
            <a:endParaRPr lang="en-US">
              <a:solidFill>
                <a:srgbClr val="000000"/>
              </a:solidFill>
            </a:endParaRPr>
          </a:p>
        </p:txBody>
      </p:sp>
    </p:spTree>
    <p:extLst>
      <p:ext uri="{BB962C8B-B14F-4D97-AF65-F5344CB8AC3E}">
        <p14:creationId xmlns="" xmlns:p14="http://schemas.microsoft.com/office/powerpoint/2010/main" val="1632711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MY" sz="1100" kern="1200" dirty="0">
                <a:solidFill>
                  <a:schemeClr val="tx1"/>
                </a:solidFill>
                <a:effectLst/>
                <a:latin typeface="Tahoma"/>
                <a:ea typeface="ＭＳ Ｐゴシック" charset="0"/>
                <a:cs typeface="ＭＳ Ｐゴシック" charset="0"/>
              </a:rPr>
              <a:t>In closing, I would like to thank the Chairperson and committee once again for this invitation. Thank you all for your unyielding support and dedication towards improved partnership in primary health care. </a:t>
            </a:r>
          </a:p>
          <a:p>
            <a:endParaRPr lang="en-US" dirty="0"/>
          </a:p>
        </p:txBody>
      </p:sp>
      <p:sp>
        <p:nvSpPr>
          <p:cNvPr id="4" name="Slide Number Placeholder 3"/>
          <p:cNvSpPr>
            <a:spLocks noGrp="1"/>
          </p:cNvSpPr>
          <p:nvPr>
            <p:ph type="sldNum" sz="quarter" idx="10"/>
          </p:nvPr>
        </p:nvSpPr>
        <p:spPr/>
        <p:txBody>
          <a:bodyPr/>
          <a:lstStyle/>
          <a:p>
            <a:fld id="{33963A8C-B949-A24E-B26F-649E85CF3D8F}" type="slidenum">
              <a:rPr lang="en-US" smtClean="0"/>
              <a:pPr/>
              <a:t>26</a:t>
            </a:fld>
            <a:endParaRPr lang="en-US"/>
          </a:p>
        </p:txBody>
      </p:sp>
    </p:spTree>
    <p:extLst>
      <p:ext uri="{BB962C8B-B14F-4D97-AF65-F5344CB8AC3E}">
        <p14:creationId xmlns="" xmlns:p14="http://schemas.microsoft.com/office/powerpoint/2010/main" val="4021215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xfrm>
            <a:off x="931863" y="742950"/>
            <a:ext cx="4935537" cy="37004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6"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MY" sz="1200" kern="1200" dirty="0">
                <a:solidFill>
                  <a:schemeClr val="tx1"/>
                </a:solidFill>
                <a:effectLst/>
                <a:latin typeface="Arial" panose="020B0604020202020204" pitchFamily="34" charset="0"/>
                <a:ea typeface="ＭＳ Ｐゴシック" charset="0"/>
                <a:cs typeface="Arial" panose="020B0604020202020204" pitchFamily="34" charset="0"/>
              </a:rPr>
              <a:t>Malaysia has an efficient and widespread dichotomous public-private system which provides </a:t>
            </a:r>
            <a:r>
              <a:rPr lang="en-GB" sz="1200" kern="1200" dirty="0">
                <a:solidFill>
                  <a:schemeClr val="tx1"/>
                </a:solidFill>
                <a:effectLst/>
                <a:latin typeface="Arial" panose="020B0604020202020204" pitchFamily="34" charset="0"/>
                <a:ea typeface="ＭＳ Ｐゴシック" charset="0"/>
                <a:cs typeface="Arial" panose="020B0604020202020204" pitchFamily="34" charset="0"/>
              </a:rPr>
              <a:t>a very comprehensive range of </a:t>
            </a:r>
            <a:r>
              <a:rPr lang="en-MY" sz="1200" kern="1200" dirty="0">
                <a:solidFill>
                  <a:schemeClr val="tx1"/>
                </a:solidFill>
                <a:effectLst/>
                <a:latin typeface="Arial" panose="020B0604020202020204" pitchFamily="34" charset="0"/>
                <a:ea typeface="ＭＳ Ｐゴシック" charset="0"/>
                <a:cs typeface="Arial" panose="020B0604020202020204" pitchFamily="34" charset="0"/>
              </a:rPr>
              <a:t>health care services. From what was largely a government-led and funded public service enterprise since the time of independence, our healthcare service has over the decades, transformed into a resilient dual-tiered parallel system, with a sizable and thriving private sector.</a:t>
            </a:r>
          </a:p>
          <a:p>
            <a:pPr marL="171450" indent="-171450" eaLnBrk="1" hangingPunct="1">
              <a:spcBef>
                <a:spcPct val="0"/>
              </a:spcBef>
            </a:pPr>
            <a:endParaRPr lang="en-US" sz="1400" dirty="0"/>
          </a:p>
        </p:txBody>
      </p:sp>
      <p:sp>
        <p:nvSpPr>
          <p:cNvPr id="2662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774C5CCE-4B9D-3D44-842E-B4BB1E7CF1CB}" type="slidenum">
              <a:rPr lang="en-US">
                <a:latin typeface="Tahoma"/>
              </a:rPr>
              <a:pPr/>
              <a:t>3</a:t>
            </a:fld>
            <a:endParaRPr lang="en-US" dirty="0">
              <a:latin typeface="Tahoma"/>
            </a:endParaRPr>
          </a:p>
        </p:txBody>
      </p:sp>
    </p:spTree>
    <p:extLst>
      <p:ext uri="{BB962C8B-B14F-4D97-AF65-F5344CB8AC3E}">
        <p14:creationId xmlns="" xmlns:p14="http://schemas.microsoft.com/office/powerpoint/2010/main" val="3489644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a:extLst>
              <a:ext uri="{FF2B5EF4-FFF2-40B4-BE49-F238E27FC236}">
                <a16:creationId xmlns="" xmlns:a16="http://schemas.microsoft.com/office/drawing/2014/main" id="{7D608402-09E2-4785-B43E-9FFE49C81C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3059" name="Notes Placeholder 2">
            <a:extLst>
              <a:ext uri="{FF2B5EF4-FFF2-40B4-BE49-F238E27FC236}">
                <a16:creationId xmlns="" xmlns:a16="http://schemas.microsoft.com/office/drawing/2014/main" id="{13A88AED-9B39-48C0-9F67-631BDF09D7F4}"/>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a:solidFill>
                  <a:schemeClr val="tx1"/>
                </a:solidFill>
                <a:effectLst/>
                <a:latin typeface="Arial" panose="020B0604020202020204" pitchFamily="34" charset="0"/>
                <a:ea typeface="ＭＳ Ｐゴシック" charset="0"/>
                <a:cs typeface="Arial" panose="020B0604020202020204" pitchFamily="34" charset="0"/>
              </a:rPr>
              <a:t>Public healthcare in Malaysia is heavily subsidised, as the government is determined to maintain medical services at an affordable and accessible level. </a:t>
            </a:r>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Public health facilities are fairly distributed across the country, </a:t>
            </a:r>
            <a:r>
              <a:rPr lang="en-US" sz="1200" kern="1200" dirty="0" err="1">
                <a:solidFill>
                  <a:schemeClr val="tx1"/>
                </a:solidFill>
                <a:effectLst/>
                <a:latin typeface="Arial" panose="020B0604020202020204" pitchFamily="34" charset="0"/>
                <a:ea typeface="ＭＳ Ｐゴシック" charset="0"/>
                <a:cs typeface="Arial" panose="020B0604020202020204" pitchFamily="34" charset="0"/>
              </a:rPr>
              <a:t>i</a:t>
            </a:r>
            <a:r>
              <a:rPr lang="en-GB" sz="1200" kern="1200" dirty="0">
                <a:solidFill>
                  <a:schemeClr val="tx1"/>
                </a:solidFill>
                <a:effectLst/>
                <a:latin typeface="Arial" panose="020B0604020202020204" pitchFamily="34" charset="0"/>
                <a:ea typeface="ＭＳ Ｐゴシック" charset="0"/>
                <a:cs typeface="Arial" panose="020B0604020202020204" pitchFamily="34" charset="0"/>
              </a:rPr>
              <a:t>n contrast, the private healthcare sector, while not subsidised, is thriving predominantly in the urban areas.</a:t>
            </a:r>
            <a:endParaRPr lang="en-MY" sz="1200" kern="1200" dirty="0">
              <a:solidFill>
                <a:schemeClr val="tx1"/>
              </a:solidFill>
              <a:effectLst/>
              <a:latin typeface="Arial" panose="020B0604020202020204" pitchFamily="34" charset="0"/>
              <a:ea typeface="ＭＳ Ｐゴシック" charset="0"/>
              <a:cs typeface="Arial" panose="020B0604020202020204" pitchFamily="34" charset="0"/>
            </a:endParaRPr>
          </a:p>
          <a:p>
            <a:pPr eaLnBrk="1" hangingPunct="1">
              <a:spcBef>
                <a:spcPct val="0"/>
              </a:spcBef>
            </a:pPr>
            <a:endParaRPr lang="en-US" altLang="en-US" dirty="0">
              <a:ea typeface="MS PGothic" panose="020B0600070205080204" pitchFamily="34" charset="-128"/>
            </a:endParaRPr>
          </a:p>
          <a:p>
            <a:pPr eaLnBrk="1" hangingPunct="1">
              <a:spcBef>
                <a:spcPct val="0"/>
              </a:spcBef>
            </a:pPr>
            <a:r>
              <a:rPr lang="en-US" altLang="en-US" dirty="0">
                <a:ea typeface="MS PGothic" panose="020B0600070205080204" pitchFamily="34" charset="-128"/>
              </a:rPr>
              <a:t> </a:t>
            </a:r>
          </a:p>
        </p:txBody>
      </p:sp>
      <p:sp>
        <p:nvSpPr>
          <p:cNvPr id="59396" name="Header Placeholder 3">
            <a:extLst>
              <a:ext uri="{FF2B5EF4-FFF2-40B4-BE49-F238E27FC236}">
                <a16:creationId xmlns="" xmlns:a16="http://schemas.microsoft.com/office/drawing/2014/main" id="{B41A6A3B-0C2F-4ED4-82DB-78628E725EDB}"/>
              </a:ext>
            </a:extLst>
          </p:cNvPr>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MY">
                <a:solidFill>
                  <a:prstClr val="black"/>
                </a:solidFill>
              </a:rPr>
              <a:t>Health Care Transformation in Malaysia- Public Health Challenges</a:t>
            </a:r>
          </a:p>
        </p:txBody>
      </p:sp>
      <p:sp>
        <p:nvSpPr>
          <p:cNvPr id="151557" name="Date Placeholder 4">
            <a:extLst>
              <a:ext uri="{FF2B5EF4-FFF2-40B4-BE49-F238E27FC236}">
                <a16:creationId xmlns="" xmlns:a16="http://schemas.microsoft.com/office/drawing/2014/main" id="{9E257EC5-0AC0-436F-9FF9-41483A983E34}"/>
              </a:ext>
            </a:extLst>
          </p:cNvPr>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07D558E-E25B-4B97-8BE2-BB11564E0824}" type="datetime1">
              <a:rPr lang="en-GB" altLang="en-US" sz="1200" smtClean="0">
                <a:solidFill>
                  <a:srgbClr val="000000"/>
                </a:solidFill>
                <a:ea typeface="MS PGothic" pitchFamily="34" charset="-128"/>
                <a:cs typeface="Arial" pitchFamily="34" charset="0"/>
              </a:rPr>
              <a:pPr fontAlgn="base">
                <a:spcBef>
                  <a:spcPct val="0"/>
                </a:spcBef>
                <a:spcAft>
                  <a:spcPct val="0"/>
                </a:spcAft>
                <a:defRPr/>
              </a:pPr>
              <a:t>19/07/2017</a:t>
            </a:fld>
            <a:endParaRPr lang="en-US" altLang="en-US" sz="1200">
              <a:solidFill>
                <a:srgbClr val="000000"/>
              </a:solidFill>
              <a:ea typeface="MS PGothic" pitchFamily="34" charset="-128"/>
              <a:cs typeface="Arial" pitchFamily="34" charset="0"/>
            </a:endParaRPr>
          </a:p>
        </p:txBody>
      </p:sp>
      <p:sp>
        <p:nvSpPr>
          <p:cNvPr id="59398" name="Footer Placeholder 5">
            <a:extLst>
              <a:ext uri="{FF2B5EF4-FFF2-40B4-BE49-F238E27FC236}">
                <a16:creationId xmlns="" xmlns:a16="http://schemas.microsoft.com/office/drawing/2014/main" id="{324BCAF9-B5AF-46AD-9D10-AE0BEC08332C}"/>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MY">
                <a:solidFill>
                  <a:prstClr val="black"/>
                </a:solidFill>
              </a:rPr>
              <a:t>Draft Copy Only - Please Do Not Circulate</a:t>
            </a:r>
          </a:p>
        </p:txBody>
      </p:sp>
      <p:sp>
        <p:nvSpPr>
          <p:cNvPr id="173063" name="Slide Number Placeholder 6">
            <a:extLst>
              <a:ext uri="{FF2B5EF4-FFF2-40B4-BE49-F238E27FC236}">
                <a16:creationId xmlns="" xmlns:a16="http://schemas.microsoft.com/office/drawing/2014/main" id="{D8D66D32-D531-41E6-B030-1DD621A53DA0}"/>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142074-1D45-44FE-9B2B-96F0603617FB}" type="slidenum">
              <a:rPr lang="en-US" altLang="en-US" sz="1200">
                <a:solidFill>
                  <a:srgbClr val="000000"/>
                </a:solidFill>
                <a:latin typeface="Calibri" panose="020F0502020204030204" pitchFamily="34" charset="0"/>
                <a:ea typeface="MS PGothic" panose="020B0600070205080204" pitchFamily="34" charset="-128"/>
              </a:rPr>
              <a:pPr/>
              <a:t>4</a:t>
            </a:fld>
            <a:endParaRPr lang="en-US" altLang="en-US" sz="120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 xmlns:p14="http://schemas.microsoft.com/office/powerpoint/2010/main" val="339312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5075"/>
            <a:ext cx="4441825" cy="3332163"/>
          </a:xfrm>
        </p:spPr>
      </p:sp>
      <p:sp>
        <p:nvSpPr>
          <p:cNvPr id="3" name="Notes Placeholder 2"/>
          <p:cNvSpPr>
            <a:spLocks noGrp="1"/>
          </p:cNvSpPr>
          <p:nvPr>
            <p:ph type="body" idx="1"/>
          </p:nvPr>
        </p:nvSpPr>
        <p:spPr/>
        <p:txBody>
          <a:bodyPr/>
          <a:lstStyle/>
          <a:p>
            <a:endParaRPr lang="en-MY" sz="1600" kern="1200" dirty="0">
              <a:solidFill>
                <a:schemeClr val="tx1"/>
              </a:solidFill>
              <a:effectLst/>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MY" sz="1200" kern="1200" dirty="0">
                <a:solidFill>
                  <a:schemeClr val="tx1"/>
                </a:solidFill>
                <a:effectLst/>
                <a:latin typeface="Arial" panose="020B0604020202020204" pitchFamily="34" charset="0"/>
                <a:ea typeface="ＭＳ Ｐゴシック" charset="0"/>
                <a:cs typeface="Arial" panose="020B0604020202020204" pitchFamily="34" charset="0"/>
              </a:rPr>
              <a:t>As we are aware, Primary Care through the platform of Primary Health Care is the first point of contact the population receives care, whether in the large cities or even the remote villages. At this point, care is provided to clients or patients who present themselves with undifferentiated conditions. Early signs and symptoms are windows to early management or referral to most appropriate levels nearest or fastest available. The more affordable and pervasive these first service contact points are, the more protected the population would be in securing health maintenance and health improvements.</a:t>
            </a:r>
          </a:p>
          <a:p>
            <a:endParaRPr lang="en-GB" sz="1400" dirty="0"/>
          </a:p>
        </p:txBody>
      </p:sp>
      <p:sp>
        <p:nvSpPr>
          <p:cNvPr id="4" name="Slide Number Placeholder 3"/>
          <p:cNvSpPr>
            <a:spLocks noGrp="1"/>
          </p:cNvSpPr>
          <p:nvPr>
            <p:ph type="sldNum" sz="quarter" idx="10"/>
          </p:nvPr>
        </p:nvSpPr>
        <p:spPr/>
        <p:txBody>
          <a:bodyPr/>
          <a:lstStyle/>
          <a:p>
            <a:fld id="{B031AC2F-D77B-4D17-B1F0-7CA282F1A954}" type="slidenum">
              <a:rPr lang="en-MY" smtClean="0"/>
              <a:pPr/>
              <a:t>5</a:t>
            </a:fld>
            <a:endParaRPr lang="en-MY"/>
          </a:p>
        </p:txBody>
      </p:sp>
    </p:spTree>
    <p:extLst>
      <p:ext uri="{BB962C8B-B14F-4D97-AF65-F5344CB8AC3E}">
        <p14:creationId xmlns="" xmlns:p14="http://schemas.microsoft.com/office/powerpoint/2010/main" val="2369336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 xmlns:a16="http://schemas.microsoft.com/office/drawing/2014/main" id="{9F51A847-E81D-43D9-8A32-236CA1993B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8963" name="Notes Placeholder 2">
            <a:extLst>
              <a:ext uri="{FF2B5EF4-FFF2-40B4-BE49-F238E27FC236}">
                <a16:creationId xmlns="" xmlns:a16="http://schemas.microsoft.com/office/drawing/2014/main" id="{11314D61-5CFA-49C3-85E2-1B9E0F128A80}"/>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MY" sz="1200" kern="1200" dirty="0">
                <a:solidFill>
                  <a:schemeClr val="tx1"/>
                </a:solidFill>
                <a:effectLst/>
                <a:latin typeface="Arial" panose="020B0604020202020204" pitchFamily="34" charset="0"/>
                <a:ea typeface="ＭＳ Ｐゴシック" charset="0"/>
                <a:cs typeface="Arial" panose="020B0604020202020204" pitchFamily="34" charset="0"/>
              </a:rPr>
              <a:t>Our </a:t>
            </a:r>
            <a:r>
              <a:rPr lang="en-GB" sz="1200" kern="1200" dirty="0">
                <a:solidFill>
                  <a:schemeClr val="tx1"/>
                </a:solidFill>
                <a:effectLst/>
                <a:latin typeface="Arial" panose="020B0604020202020204" pitchFamily="34" charset="0"/>
                <a:ea typeface="ＭＳ Ｐゴシック" charset="0"/>
                <a:cs typeface="Arial" panose="020B0604020202020204" pitchFamily="34" charset="0"/>
              </a:rPr>
              <a:t>national health policies stress public health and health promotion, that is, ‘wellness’ as well as a ‘disease’ perspective.   </a:t>
            </a:r>
            <a:r>
              <a:rPr lang="en-MY" sz="1200" kern="1200" dirty="0">
                <a:solidFill>
                  <a:schemeClr val="tx1"/>
                </a:solidFill>
                <a:effectLst/>
                <a:latin typeface="Arial" panose="020B0604020202020204" pitchFamily="34" charset="0"/>
                <a:ea typeface="ＭＳ Ｐゴシック" charset="0"/>
                <a:cs typeface="Arial" panose="020B0604020202020204" pitchFamily="34" charset="0"/>
              </a:rPr>
              <a:t>Even before the Alma Ata Declaration of 1978, primary health care (PHC) has been given emphasis in the Malaysian Health System but it was in the 7</a:t>
            </a:r>
            <a:r>
              <a:rPr lang="en-MY" sz="1200" kern="1200" baseline="30000" dirty="0">
                <a:solidFill>
                  <a:schemeClr val="tx1"/>
                </a:solidFill>
                <a:effectLst/>
                <a:latin typeface="Arial" panose="020B0604020202020204" pitchFamily="34" charset="0"/>
                <a:ea typeface="ＭＳ Ｐゴシック" charset="0"/>
                <a:cs typeface="Arial" panose="020B0604020202020204" pitchFamily="34" charset="0"/>
              </a:rPr>
              <a:t>th</a:t>
            </a:r>
            <a:r>
              <a:rPr lang="en-MY" sz="1200" kern="1200" dirty="0">
                <a:solidFill>
                  <a:schemeClr val="tx1"/>
                </a:solidFill>
                <a:effectLst/>
                <a:latin typeface="Arial" panose="020B0604020202020204" pitchFamily="34" charset="0"/>
                <a:ea typeface="ＭＳ Ｐゴシック" charset="0"/>
                <a:cs typeface="Arial" panose="020B0604020202020204" pitchFamily="34" charset="0"/>
              </a:rPr>
              <a:t> Malaysia Plan (1996-2000) where it was articulated that PHC would be expanded not only in breadth of coverage but also in depth or scope of services, delivering more comprehensive services </a:t>
            </a:r>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(life course approach) with a focus on wellness and preventive services, shifting from an acute care model to a coordinated and integrated long-term care model.  This was </a:t>
            </a:r>
            <a:r>
              <a:rPr lang="en-MY" sz="1200" kern="1200" dirty="0">
                <a:solidFill>
                  <a:schemeClr val="tx1"/>
                </a:solidFill>
                <a:effectLst/>
                <a:latin typeface="Arial" panose="020B0604020202020204" pitchFamily="34" charset="0"/>
                <a:ea typeface="ＭＳ Ｐゴシック" charset="0"/>
                <a:cs typeface="Arial" panose="020B0604020202020204" pitchFamily="34" charset="0"/>
              </a:rPr>
              <a:t>our step forward towards improving greater health coverage of the population. </a:t>
            </a:r>
            <a:endParaRPr lang="en-US" altLang="en-US" sz="1200" dirty="0">
              <a:latin typeface="Arial" panose="020B0604020202020204" pitchFamily="34" charset="0"/>
              <a:cs typeface="Arial" panose="020B0604020202020204" pitchFamily="34" charset="0"/>
            </a:endParaRPr>
          </a:p>
          <a:p>
            <a:endParaRPr lang="en-US" altLang="en-US" dirty="0"/>
          </a:p>
        </p:txBody>
      </p:sp>
      <p:sp>
        <p:nvSpPr>
          <p:cNvPr id="168964" name="Slide Number Placeholder 3">
            <a:extLst>
              <a:ext uri="{FF2B5EF4-FFF2-40B4-BE49-F238E27FC236}">
                <a16:creationId xmlns="" xmlns:a16="http://schemas.microsoft.com/office/drawing/2014/main" id="{BA7ACA65-6EB0-4217-8BD2-1A01B236830F}"/>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8EE5D4-5712-4728-9025-082106624096}" type="slidenum">
              <a:rPr lang="en-US" altLang="en-US">
                <a:solidFill>
                  <a:srgbClr val="000000"/>
                </a:solidFill>
                <a:latin typeface="Calibri" panose="020F0502020204030204" pitchFamily="34" charset="0"/>
              </a:rPr>
              <a:pPr/>
              <a:t>6</a:t>
            </a:fld>
            <a:endParaRPr lang="en-US" altLang="en-US">
              <a:solidFill>
                <a:srgbClr val="000000"/>
              </a:solidFill>
              <a:latin typeface="Calibri" panose="020F0502020204030204" pitchFamily="34" charset="0"/>
            </a:endParaRPr>
          </a:p>
        </p:txBody>
      </p:sp>
    </p:spTree>
    <p:extLst>
      <p:ext uri="{BB962C8B-B14F-4D97-AF65-F5344CB8AC3E}">
        <p14:creationId xmlns="" xmlns:p14="http://schemas.microsoft.com/office/powerpoint/2010/main" val="2281533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 xmlns:a16="http://schemas.microsoft.com/office/drawing/2014/main" id="{9195101D-DD78-4AE6-A0F4-A7D923A7C2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7939" name="Notes Placeholder 2">
            <a:extLst>
              <a:ext uri="{FF2B5EF4-FFF2-40B4-BE49-F238E27FC236}">
                <a16:creationId xmlns="" xmlns:a16="http://schemas.microsoft.com/office/drawing/2014/main" id="{736D9A5B-34F8-464E-B2E1-C343921E3771}"/>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MY" sz="1200" kern="1200" dirty="0">
                <a:solidFill>
                  <a:schemeClr val="tx1"/>
                </a:solidFill>
                <a:effectLst/>
                <a:latin typeface="Arial" panose="020B0604020202020204" pitchFamily="34" charset="0"/>
                <a:ea typeface="ＭＳ Ｐゴシック" charset="0"/>
                <a:cs typeface="Arial" panose="020B0604020202020204" pitchFamily="34" charset="0"/>
              </a:rPr>
              <a:t>Benefiting from the pervasive network of services established since independence, the achievements of the Malaysian health system can be shown in the increase in the life expectancy at birth, the reduction of the infant mortality rate, the reduction of the maternal mortality ratio.  And these achievements have been attained at a relatively low cost. However, since the last decades some of these mortality data has remained somewhat stagnant.</a:t>
            </a:r>
          </a:p>
        </p:txBody>
      </p:sp>
      <p:sp>
        <p:nvSpPr>
          <p:cNvPr id="167940" name="Slide Number Placeholder 3">
            <a:extLst>
              <a:ext uri="{FF2B5EF4-FFF2-40B4-BE49-F238E27FC236}">
                <a16:creationId xmlns="" xmlns:a16="http://schemas.microsoft.com/office/drawing/2014/main" id="{8C4B26F1-1225-4A7F-97A7-87E4BC9EC89C}"/>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CC0E043-F17E-4893-A9F9-80FEBF9103AD}" type="slidenum">
              <a:rPr lang="en-MY" altLang="en-US">
                <a:solidFill>
                  <a:srgbClr val="000000"/>
                </a:solidFill>
                <a:latin typeface="Calibri" panose="020F0502020204030204" pitchFamily="34" charset="0"/>
              </a:rPr>
              <a:pPr/>
              <a:t>7</a:t>
            </a:fld>
            <a:endParaRPr lang="en-MY" altLang="en-US">
              <a:solidFill>
                <a:srgbClr val="000000"/>
              </a:solidFill>
              <a:latin typeface="Calibri" panose="020F0502020204030204" pitchFamily="34" charset="0"/>
            </a:endParaRPr>
          </a:p>
        </p:txBody>
      </p:sp>
    </p:spTree>
    <p:extLst>
      <p:ext uri="{BB962C8B-B14F-4D97-AF65-F5344CB8AC3E}">
        <p14:creationId xmlns="" xmlns:p14="http://schemas.microsoft.com/office/powerpoint/2010/main" val="414542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5075"/>
            <a:ext cx="4441825" cy="3332163"/>
          </a:xfrm>
        </p:spPr>
      </p:sp>
      <p:sp>
        <p:nvSpPr>
          <p:cNvPr id="3" name="Notes Placeholder 2"/>
          <p:cNvSpPr>
            <a:spLocks noGrp="1"/>
          </p:cNvSpPr>
          <p:nvPr>
            <p:ph type="body" idx="1"/>
          </p:nvPr>
        </p:nvSpPr>
        <p:spPr/>
        <p:txBody>
          <a:bodyPr/>
          <a:lstStyle/>
          <a:p>
            <a:r>
              <a:rPr lang="en-MY" sz="1200" kern="1200" dirty="0">
                <a:solidFill>
                  <a:schemeClr val="tx1"/>
                </a:solidFill>
                <a:effectLst/>
                <a:latin typeface="Arial" panose="020B0604020202020204" pitchFamily="34" charset="0"/>
                <a:ea typeface="ＭＳ Ｐゴシック" charset="0"/>
                <a:cs typeface="Arial" panose="020B0604020202020204" pitchFamily="34" charset="0"/>
              </a:rPr>
              <a:t>Ladies and Gentlemen.</a:t>
            </a:r>
          </a:p>
          <a:p>
            <a:r>
              <a:rPr lang="en-MY" sz="1200" kern="1200" dirty="0">
                <a:solidFill>
                  <a:schemeClr val="tx1"/>
                </a:solidFill>
                <a:effectLst/>
                <a:latin typeface="Arial" panose="020B0604020202020204" pitchFamily="34" charset="0"/>
                <a:ea typeface="ＭＳ Ｐゴシック" charset="0"/>
                <a:cs typeface="Arial" panose="020B0604020202020204" pitchFamily="34" charset="0"/>
              </a:rPr>
              <a:t>In today’s world of complexity and fast pace it is almost impossible to do anything alone. This is specifically accurate in the health domain where constantly changing disease patterns, rising prices, and increasing use of sophisticated technology for diagnosis and treatment have made it almost impossible to envisage any single organization providing health services without some type of established partnership. Public-private partnerships are seen as an effective way to capitalize on the relative strengths of each sectors to address problems that neither could tackle adequately on its own</a:t>
            </a:r>
            <a:r>
              <a:rPr lang="en-MY" sz="1100" kern="1200" dirty="0">
                <a:solidFill>
                  <a:schemeClr val="tx1"/>
                </a:solidFill>
                <a:effectLst/>
                <a:latin typeface="Tahoma"/>
                <a:ea typeface="ＭＳ Ｐゴシック" charset="0"/>
                <a:cs typeface="ＭＳ Ｐゴシック" charset="0"/>
              </a:rPr>
              <a:t>. </a:t>
            </a:r>
          </a:p>
        </p:txBody>
      </p:sp>
      <p:sp>
        <p:nvSpPr>
          <p:cNvPr id="4" name="Slide Number Placeholder 3"/>
          <p:cNvSpPr>
            <a:spLocks noGrp="1"/>
          </p:cNvSpPr>
          <p:nvPr>
            <p:ph type="sldNum" sz="quarter" idx="10"/>
          </p:nvPr>
        </p:nvSpPr>
        <p:spPr/>
        <p:txBody>
          <a:bodyPr/>
          <a:lstStyle/>
          <a:p>
            <a:fld id="{B031AC2F-D77B-4D17-B1F0-7CA282F1A954}" type="slidenum">
              <a:rPr lang="en-MY" smtClean="0"/>
              <a:pPr/>
              <a:t>8</a:t>
            </a:fld>
            <a:endParaRPr lang="en-MY"/>
          </a:p>
        </p:txBody>
      </p:sp>
    </p:spTree>
    <p:extLst>
      <p:ext uri="{BB962C8B-B14F-4D97-AF65-F5344CB8AC3E}">
        <p14:creationId xmlns="" xmlns:p14="http://schemas.microsoft.com/office/powerpoint/2010/main" val="2447989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5075"/>
            <a:ext cx="4441825" cy="3332163"/>
          </a:xfrm>
        </p:spPr>
      </p:sp>
      <p:sp>
        <p:nvSpPr>
          <p:cNvPr id="3" name="Notes Placeholder 2"/>
          <p:cNvSpPr>
            <a:spLocks noGrp="1"/>
          </p:cNvSpPr>
          <p:nvPr>
            <p:ph type="body" idx="1"/>
          </p:nvPr>
        </p:nvSpPr>
        <p:spPr/>
        <p:txBody>
          <a:bodyPr/>
          <a:lstStyle/>
          <a:p>
            <a:r>
              <a:rPr lang="en-MY" sz="1200" kern="1200" dirty="0">
                <a:solidFill>
                  <a:schemeClr val="tx1"/>
                </a:solidFill>
                <a:effectLst/>
                <a:latin typeface="Arial" panose="020B0604020202020204" pitchFamily="34" charset="0"/>
                <a:ea typeface="ＭＳ Ｐゴシック" charset="0"/>
                <a:cs typeface="Arial" panose="020B0604020202020204" pitchFamily="34" charset="0"/>
              </a:rPr>
              <a:t>The private sector </a:t>
            </a:r>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has the advantage of being closest to the community as you all are the first point of contact with the health system for the public. </a:t>
            </a:r>
            <a:r>
              <a:rPr lang="en-MY" sz="1200" kern="1200" dirty="0">
                <a:solidFill>
                  <a:schemeClr val="tx1"/>
                </a:solidFill>
                <a:effectLst/>
                <a:latin typeface="Arial" panose="020B0604020202020204" pitchFamily="34" charset="0"/>
                <a:ea typeface="ＭＳ Ｐゴシック" charset="0"/>
                <a:cs typeface="Arial" panose="020B0604020202020204" pitchFamily="34" charset="0"/>
              </a:rPr>
              <a:t>According to 2016 Health Facts published by the Heath Informatics Centre of Planning Division, there are 7,146 registered private medical clinics in contrary to only 2,869</a:t>
            </a:r>
            <a:r>
              <a:rPr lang="en-MY" sz="1200" b="1" kern="1200" dirty="0">
                <a:solidFill>
                  <a:schemeClr val="tx1"/>
                </a:solidFill>
                <a:effectLst/>
                <a:latin typeface="Arial" panose="020B0604020202020204" pitchFamily="34" charset="0"/>
                <a:ea typeface="ＭＳ Ｐゴシック" charset="0"/>
                <a:cs typeface="Arial" panose="020B0604020202020204" pitchFamily="34" charset="0"/>
              </a:rPr>
              <a:t> </a:t>
            </a:r>
            <a:r>
              <a:rPr lang="en-MY" sz="1200" b="0" kern="1200" dirty="0">
                <a:solidFill>
                  <a:schemeClr val="tx1"/>
                </a:solidFill>
                <a:effectLst/>
                <a:latin typeface="Arial" panose="020B0604020202020204" pitchFamily="34" charset="0"/>
                <a:ea typeface="ＭＳ Ｐゴシック" charset="0"/>
                <a:cs typeface="Arial" panose="020B0604020202020204" pitchFamily="34" charset="0"/>
              </a:rPr>
              <a:t>clinics in the public sector comprising of </a:t>
            </a:r>
            <a:r>
              <a:rPr lang="en-MY" sz="1200" kern="1200" dirty="0">
                <a:solidFill>
                  <a:schemeClr val="tx1"/>
                </a:solidFill>
                <a:effectLst/>
                <a:latin typeface="Arial" panose="020B0604020202020204" pitchFamily="34" charset="0"/>
                <a:ea typeface="ＭＳ Ｐゴシック" charset="0"/>
                <a:cs typeface="Arial" panose="020B0604020202020204" pitchFamily="34" charset="0"/>
              </a:rPr>
              <a:t>health clinics, Maternal &amp; Child health clinic, K1M and community health clinics. So, there is plenty of resource in the private sector and relative heavy burden of public sector with less resource but more workload. </a:t>
            </a:r>
          </a:p>
          <a:p>
            <a:endParaRPr lang="en-GB" dirty="0"/>
          </a:p>
        </p:txBody>
      </p:sp>
      <p:sp>
        <p:nvSpPr>
          <p:cNvPr id="4" name="Slide Number Placeholder 3"/>
          <p:cNvSpPr>
            <a:spLocks noGrp="1"/>
          </p:cNvSpPr>
          <p:nvPr>
            <p:ph type="sldNum" sz="quarter" idx="10"/>
          </p:nvPr>
        </p:nvSpPr>
        <p:spPr/>
        <p:txBody>
          <a:bodyPr/>
          <a:lstStyle/>
          <a:p>
            <a:fld id="{B031AC2F-D77B-4D17-B1F0-7CA282F1A954}" type="slidenum">
              <a:rPr lang="en-MY" smtClean="0"/>
              <a:pPr/>
              <a:t>9</a:t>
            </a:fld>
            <a:endParaRPr lang="en-MY"/>
          </a:p>
        </p:txBody>
      </p:sp>
    </p:spTree>
    <p:extLst>
      <p:ext uri="{BB962C8B-B14F-4D97-AF65-F5344CB8AC3E}">
        <p14:creationId xmlns="" xmlns:p14="http://schemas.microsoft.com/office/powerpoint/2010/main" val="3812525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7C2226-4143-8642-AC01-EF922AA473E0}" type="datetime1">
              <a:rPr lang="en-MY" smtClean="0"/>
              <a:pPr/>
              <a:t>19/7/2017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512C0-62AE-DB4C-BB3D-43CD03ABC855}" type="slidenum">
              <a:rPr lang="en-US" smtClean="0"/>
              <a:pPr/>
              <a:t>‹#›</a:t>
            </a:fld>
            <a:endParaRPr lang="en-US"/>
          </a:p>
        </p:txBody>
      </p:sp>
    </p:spTree>
    <p:extLst>
      <p:ext uri="{BB962C8B-B14F-4D97-AF65-F5344CB8AC3E}">
        <p14:creationId xmlns="" xmlns:p14="http://schemas.microsoft.com/office/powerpoint/2010/main" val="188117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198B61-09CB-774C-991D-60B01DC9952E}" type="datetime1">
              <a:rPr lang="en-MY" smtClean="0"/>
              <a:pPr/>
              <a:t>19/7/2017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F16E1-BD83-AF40-820A-74F979C1EE99}" type="slidenum">
              <a:rPr lang="en-US" smtClean="0"/>
              <a:pPr/>
              <a:t>‹#›</a:t>
            </a:fld>
            <a:endParaRPr lang="en-US"/>
          </a:p>
        </p:txBody>
      </p:sp>
    </p:spTree>
    <p:extLst>
      <p:ext uri="{BB962C8B-B14F-4D97-AF65-F5344CB8AC3E}">
        <p14:creationId xmlns="" xmlns:p14="http://schemas.microsoft.com/office/powerpoint/2010/main" val="4200075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914FDE-D9EE-0D49-BC68-A1599211B29F}" type="datetime1">
              <a:rPr lang="en-MY" smtClean="0"/>
              <a:pPr/>
              <a:t>19/7/2017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F9370-8EF7-C84D-B1D6-3378BCB0DBCD}" type="slidenum">
              <a:rPr lang="en-US" smtClean="0"/>
              <a:pPr/>
              <a:t>‹#›</a:t>
            </a:fld>
            <a:endParaRPr lang="en-US"/>
          </a:p>
        </p:txBody>
      </p:sp>
    </p:spTree>
    <p:extLst>
      <p:ext uri="{BB962C8B-B14F-4D97-AF65-F5344CB8AC3E}">
        <p14:creationId xmlns="" xmlns:p14="http://schemas.microsoft.com/office/powerpoint/2010/main" val="3457560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74945" y="1392497"/>
            <a:ext cx="8794112" cy="2191369"/>
          </a:xfrm>
          <a:prstGeom prst="rect">
            <a:avLst/>
          </a:prstGeom>
        </p:spPr>
        <p:txBody>
          <a:bodyPr lIns="0" tIns="0" rIns="0" bIns="0">
            <a:spAutoFit/>
          </a:bodyPr>
          <a:lstStyle>
            <a:lvl2pPr marL="186269" indent="-184649">
              <a:buClrTx/>
              <a:buSzPct val="120000"/>
              <a:buFont typeface="Arial" pitchFamily="34" charset="0"/>
              <a:buChar char="•"/>
              <a:defRPr/>
            </a:lvl2pPr>
            <a:lvl3pPr marL="366058" indent="-179790">
              <a:buClrTx/>
              <a:buSzPct val="100000"/>
              <a:buFont typeface="Calibri" pitchFamily="34" charset="0"/>
              <a:buChar char="–"/>
              <a:defRPr/>
            </a:lvl3pPr>
            <a:lvl4pPr marL="552327" indent="-186269">
              <a:buClrTx/>
              <a:buSzPct val="90000"/>
              <a:buFont typeface="Arial" pitchFamily="34" charset="0"/>
              <a:buChar char="•"/>
              <a:defRPr/>
            </a:lvl4pPr>
            <a:lvl5pPr marL="730497" indent="-178170">
              <a:buClrTx/>
              <a:buSzPct val="85000"/>
              <a:buFont typeface="Calibri"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Y" dirty="0"/>
          </a:p>
        </p:txBody>
      </p:sp>
      <p:sp>
        <p:nvSpPr>
          <p:cNvPr id="10" name="Title 9"/>
          <p:cNvSpPr>
            <a:spLocks noGrp="1"/>
          </p:cNvSpPr>
          <p:nvPr>
            <p:ph type="title"/>
          </p:nvPr>
        </p:nvSpPr>
        <p:spPr>
          <a:xfrm>
            <a:off x="174945" y="234864"/>
            <a:ext cx="8794113" cy="314028"/>
          </a:xfrm>
        </p:spPr>
        <p:txBody>
          <a:bodyPr/>
          <a:lstStyle>
            <a:lvl1pPr>
              <a:tabLst/>
              <a:defRPr/>
            </a:lvl1pPr>
          </a:lstStyle>
          <a:p>
            <a:r>
              <a:rPr lang="en-US" dirty="0"/>
              <a:t>Click to edit Master title style</a:t>
            </a:r>
            <a:endParaRPr lang="en-MY" dirty="0"/>
          </a:p>
        </p:txBody>
      </p:sp>
      <p:sp>
        <p:nvSpPr>
          <p:cNvPr id="7" name="Text Placeholder 3"/>
          <p:cNvSpPr>
            <a:spLocks noGrp="1"/>
          </p:cNvSpPr>
          <p:nvPr>
            <p:ph type="body" sz="quarter" idx="11" hasCustomPrompt="1"/>
          </p:nvPr>
        </p:nvSpPr>
        <p:spPr>
          <a:xfrm>
            <a:off x="174945" y="6619401"/>
            <a:ext cx="7133775" cy="157014"/>
          </a:xfrm>
          <a:prstGeom prst="rect">
            <a:avLst/>
          </a:prstGeom>
        </p:spPr>
        <p:txBody>
          <a:bodyPr wrap="square" lIns="0" tIns="0" rIns="0" bIns="0" anchor="b" anchorCtr="0">
            <a:spAutoFit/>
          </a:bodyPr>
          <a:lstStyle>
            <a:lvl1pPr marL="550707" indent="-550707">
              <a:tabLst>
                <a:tab pos="456763" algn="r"/>
              </a:tabLst>
              <a:defRPr sz="1020"/>
            </a:lvl1pPr>
            <a:lvl2pPr>
              <a:defRPr sz="1020"/>
            </a:lvl2pPr>
            <a:lvl3pPr>
              <a:defRPr sz="1020"/>
            </a:lvl3pPr>
            <a:lvl4pPr>
              <a:defRPr sz="1020"/>
            </a:lvl4pPr>
            <a:lvl5pPr>
              <a:defRPr sz="1020"/>
            </a:lvl5pPr>
          </a:lstStyle>
          <a:p>
            <a:pPr lvl="0"/>
            <a:r>
              <a:rPr lang="en-US" dirty="0"/>
              <a:t>		</a:t>
            </a:r>
          </a:p>
        </p:txBody>
      </p:sp>
    </p:spTree>
    <p:extLst>
      <p:ext uri="{BB962C8B-B14F-4D97-AF65-F5344CB8AC3E}">
        <p14:creationId xmlns="" xmlns:p14="http://schemas.microsoft.com/office/powerpoint/2010/main" val="1261958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3993" y="234864"/>
            <a:ext cx="8816014" cy="314028"/>
          </a:xfrm>
        </p:spPr>
        <p:txBody>
          <a:bodyPr/>
          <a:lstStyle/>
          <a:p>
            <a:r>
              <a:rPr lang="en-US" dirty="0"/>
              <a:t>Click to edit Master title style</a:t>
            </a:r>
          </a:p>
        </p:txBody>
      </p:sp>
    </p:spTree>
    <p:extLst>
      <p:ext uri="{BB962C8B-B14F-4D97-AF65-F5344CB8AC3E}">
        <p14:creationId xmlns="" xmlns:p14="http://schemas.microsoft.com/office/powerpoint/2010/main" val="799762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74945" y="1392497"/>
            <a:ext cx="8794112" cy="2191369"/>
          </a:xfrm>
          <a:prstGeom prst="rect">
            <a:avLst/>
          </a:prstGeom>
        </p:spPr>
        <p:txBody>
          <a:bodyPr lIns="0" tIns="0" rIns="0" bIns="0">
            <a:spAutoFit/>
          </a:bodyPr>
          <a:lstStyle>
            <a:lvl2pPr marL="186269" indent="-184649">
              <a:buClrTx/>
              <a:buSzPct val="120000"/>
              <a:buFont typeface="Arial" pitchFamily="34" charset="0"/>
              <a:buChar char="•"/>
              <a:defRPr/>
            </a:lvl2pPr>
            <a:lvl3pPr marL="366058" indent="-179790">
              <a:buClrTx/>
              <a:buSzPct val="100000"/>
              <a:buFont typeface="Calibri" pitchFamily="34" charset="0"/>
              <a:buChar char="–"/>
              <a:defRPr/>
            </a:lvl3pPr>
            <a:lvl4pPr marL="552327" indent="-186269">
              <a:buClrTx/>
              <a:buSzPct val="90000"/>
              <a:buFont typeface="Arial" pitchFamily="34" charset="0"/>
              <a:buChar char="•"/>
              <a:defRPr/>
            </a:lvl4pPr>
            <a:lvl5pPr marL="730497" indent="-178170">
              <a:buClrTx/>
              <a:buSzPct val="85000"/>
              <a:buFont typeface="Calibri"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Y" dirty="0"/>
          </a:p>
        </p:txBody>
      </p:sp>
      <p:sp>
        <p:nvSpPr>
          <p:cNvPr id="10" name="Title 9"/>
          <p:cNvSpPr>
            <a:spLocks noGrp="1"/>
          </p:cNvSpPr>
          <p:nvPr>
            <p:ph type="title"/>
          </p:nvPr>
        </p:nvSpPr>
        <p:spPr>
          <a:xfrm>
            <a:off x="174945" y="234864"/>
            <a:ext cx="8794113" cy="314028"/>
          </a:xfrm>
        </p:spPr>
        <p:txBody>
          <a:bodyPr/>
          <a:lstStyle>
            <a:lvl1pPr>
              <a:tabLst/>
              <a:defRPr/>
            </a:lvl1pPr>
          </a:lstStyle>
          <a:p>
            <a:r>
              <a:rPr lang="en-US" dirty="0"/>
              <a:t>Click to edit Master title style</a:t>
            </a:r>
            <a:endParaRPr lang="en-MY" dirty="0"/>
          </a:p>
        </p:txBody>
      </p:sp>
      <p:sp>
        <p:nvSpPr>
          <p:cNvPr id="7" name="Text Placeholder 3"/>
          <p:cNvSpPr>
            <a:spLocks noGrp="1"/>
          </p:cNvSpPr>
          <p:nvPr>
            <p:ph type="body" sz="quarter" idx="11" hasCustomPrompt="1"/>
          </p:nvPr>
        </p:nvSpPr>
        <p:spPr>
          <a:xfrm>
            <a:off x="174945" y="6619401"/>
            <a:ext cx="7133775" cy="157014"/>
          </a:xfrm>
          <a:prstGeom prst="rect">
            <a:avLst/>
          </a:prstGeom>
        </p:spPr>
        <p:txBody>
          <a:bodyPr wrap="square" lIns="0" tIns="0" rIns="0" bIns="0" anchor="b" anchorCtr="0">
            <a:spAutoFit/>
          </a:bodyPr>
          <a:lstStyle>
            <a:lvl1pPr marL="550707" indent="-550707">
              <a:tabLst>
                <a:tab pos="456763" algn="r"/>
              </a:tabLst>
              <a:defRPr sz="1020"/>
            </a:lvl1pPr>
            <a:lvl2pPr>
              <a:defRPr sz="1020"/>
            </a:lvl2pPr>
            <a:lvl3pPr>
              <a:defRPr sz="1020"/>
            </a:lvl3pPr>
            <a:lvl4pPr>
              <a:defRPr sz="1020"/>
            </a:lvl4pPr>
            <a:lvl5pPr>
              <a:defRPr sz="1020"/>
            </a:lvl5pPr>
          </a:lstStyle>
          <a:p>
            <a:pPr lvl="0"/>
            <a:r>
              <a:rPr lang="en-US" dirty="0"/>
              <a:t>		</a:t>
            </a:r>
          </a:p>
        </p:txBody>
      </p:sp>
    </p:spTree>
    <p:extLst>
      <p:ext uri="{BB962C8B-B14F-4D97-AF65-F5344CB8AC3E}">
        <p14:creationId xmlns="" xmlns:p14="http://schemas.microsoft.com/office/powerpoint/2010/main" val="1894225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20BE1-EF32-4543-956B-BF0C2ED645B8}" type="datetime1">
              <a:rPr lang="en-MY" smtClean="0"/>
              <a:pPr/>
              <a:t>19/7/2017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EC483-C61A-0347-A1C6-B237F9DF0BA0}" type="slidenum">
              <a:rPr lang="en-US" smtClean="0"/>
              <a:pPr/>
              <a:t>‹#›</a:t>
            </a:fld>
            <a:endParaRPr lang="en-US"/>
          </a:p>
        </p:txBody>
      </p:sp>
    </p:spTree>
    <p:extLst>
      <p:ext uri="{BB962C8B-B14F-4D97-AF65-F5344CB8AC3E}">
        <p14:creationId xmlns="" xmlns:p14="http://schemas.microsoft.com/office/powerpoint/2010/main" val="3234150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B77816-3466-A348-883A-EC86B7ECE0B9}" type="datetime1">
              <a:rPr lang="en-MY" smtClean="0"/>
              <a:pPr/>
              <a:t>19/7/2017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E36ED-29DC-994B-A112-B7898FB4EE0D}" type="slidenum">
              <a:rPr lang="en-US" smtClean="0"/>
              <a:pPr/>
              <a:t>‹#›</a:t>
            </a:fld>
            <a:endParaRPr lang="en-US"/>
          </a:p>
        </p:txBody>
      </p:sp>
    </p:spTree>
    <p:extLst>
      <p:ext uri="{BB962C8B-B14F-4D97-AF65-F5344CB8AC3E}">
        <p14:creationId xmlns="" xmlns:p14="http://schemas.microsoft.com/office/powerpoint/2010/main" val="1084754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3CC630-937E-3342-A933-E8E03E60E580}" type="datetime1">
              <a:rPr lang="en-MY" smtClean="0"/>
              <a:pPr/>
              <a:t>19/7/2017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4E2B1-233A-1241-9FBF-449E026FF3B5}" type="slidenum">
              <a:rPr lang="en-US" smtClean="0"/>
              <a:pPr/>
              <a:t>‹#›</a:t>
            </a:fld>
            <a:endParaRPr lang="en-US"/>
          </a:p>
        </p:txBody>
      </p:sp>
    </p:spTree>
    <p:extLst>
      <p:ext uri="{BB962C8B-B14F-4D97-AF65-F5344CB8AC3E}">
        <p14:creationId xmlns="" xmlns:p14="http://schemas.microsoft.com/office/powerpoint/2010/main" val="2059805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A8072A-07EF-B543-B400-4C20ADE41045}" type="datetime1">
              <a:rPr lang="en-MY" smtClean="0"/>
              <a:pPr/>
              <a:t>19/7/2017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821EFF-DBFB-284C-B6FA-6A09716DB971}" type="slidenum">
              <a:rPr lang="en-US" smtClean="0"/>
              <a:pPr/>
              <a:t>‹#›</a:t>
            </a:fld>
            <a:endParaRPr lang="en-US"/>
          </a:p>
        </p:txBody>
      </p:sp>
    </p:spTree>
    <p:extLst>
      <p:ext uri="{BB962C8B-B14F-4D97-AF65-F5344CB8AC3E}">
        <p14:creationId xmlns="" xmlns:p14="http://schemas.microsoft.com/office/powerpoint/2010/main" val="853982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34CD4C-C8DF-FA49-8F46-072D6C59C0D4}" type="datetime1">
              <a:rPr lang="en-MY" smtClean="0"/>
              <a:pPr/>
              <a:t>19/7/2017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6E6B47-63CD-8E4C-B15D-40A941C6F74E}" type="slidenum">
              <a:rPr lang="en-US" smtClean="0"/>
              <a:pPr/>
              <a:t>‹#›</a:t>
            </a:fld>
            <a:endParaRPr lang="en-US"/>
          </a:p>
        </p:txBody>
      </p:sp>
    </p:spTree>
    <p:extLst>
      <p:ext uri="{BB962C8B-B14F-4D97-AF65-F5344CB8AC3E}">
        <p14:creationId xmlns="" xmlns:p14="http://schemas.microsoft.com/office/powerpoint/2010/main" val="3675229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1CF0E-4288-CA42-8802-8B2EE627309C}" type="datetime1">
              <a:rPr lang="en-MY" smtClean="0"/>
              <a:pPr/>
              <a:t>19/7/2017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404AA-1319-1348-A96E-55F1987F0449}" type="slidenum">
              <a:rPr lang="en-US" smtClean="0"/>
              <a:pPr/>
              <a:t>‹#›</a:t>
            </a:fld>
            <a:endParaRPr lang="en-US"/>
          </a:p>
        </p:txBody>
      </p:sp>
    </p:spTree>
    <p:extLst>
      <p:ext uri="{BB962C8B-B14F-4D97-AF65-F5344CB8AC3E}">
        <p14:creationId xmlns="" xmlns:p14="http://schemas.microsoft.com/office/powerpoint/2010/main" val="1633189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309B5F-8F57-7844-846A-C8C1DCF758EC}" type="datetime1">
              <a:rPr lang="en-MY" smtClean="0"/>
              <a:pPr/>
              <a:t>19/7/2017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F8E9B-7D82-0B49-A92A-00F1F90AD7BF}" type="slidenum">
              <a:rPr lang="en-US" smtClean="0"/>
              <a:pPr/>
              <a:t>‹#›</a:t>
            </a:fld>
            <a:endParaRPr lang="en-US"/>
          </a:p>
        </p:txBody>
      </p:sp>
    </p:spTree>
    <p:extLst>
      <p:ext uri="{BB962C8B-B14F-4D97-AF65-F5344CB8AC3E}">
        <p14:creationId xmlns="" xmlns:p14="http://schemas.microsoft.com/office/powerpoint/2010/main" val="3471112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49156C-3288-9548-807F-3F3832842D2E}" type="datetime1">
              <a:rPr lang="en-MY" smtClean="0"/>
              <a:pPr/>
              <a:t>19/7/2017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5B3CE-55BE-0B42-90A2-D0E8F08A88C1}" type="slidenum">
              <a:rPr lang="en-US" smtClean="0"/>
              <a:pPr/>
              <a:t>‹#›</a:t>
            </a:fld>
            <a:endParaRPr lang="en-US"/>
          </a:p>
        </p:txBody>
      </p:sp>
    </p:spTree>
    <p:extLst>
      <p:ext uri="{BB962C8B-B14F-4D97-AF65-F5344CB8AC3E}">
        <p14:creationId xmlns="" xmlns:p14="http://schemas.microsoft.com/office/powerpoint/2010/main" val="1980259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7E84B3-46D5-8E45-9634-F159B7D44C7C}" type="datetime1">
              <a:rPr lang="en-MY" smtClean="0"/>
              <a:pPr/>
              <a:t>19/7/2017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78D9D-3637-544B-B7DC-631860302806}" type="slidenum">
              <a:rPr lang="en-US" smtClean="0"/>
              <a:pPr/>
              <a:t>‹#›</a:t>
            </a:fld>
            <a:endParaRPr lang="en-US" dirty="0"/>
          </a:p>
        </p:txBody>
      </p:sp>
    </p:spTree>
    <p:extLst>
      <p:ext uri="{BB962C8B-B14F-4D97-AF65-F5344CB8AC3E}">
        <p14:creationId xmlns="" xmlns:p14="http://schemas.microsoft.com/office/powerpoint/2010/main" val="375805102"/>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8" r:id="rId12"/>
    <p:sldLayoutId id="2147484259" r:id="rId13"/>
    <p:sldLayoutId id="2147484260" r:id="rId1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4.png"/><Relationship Id="rId4" Type="http://schemas.openxmlformats.org/officeDocument/2006/relationships/oleObject" Target="../embeddings/Microsoft_Office_Excel_97-2003_Worksheet1.xls"/></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24.xml"/><Relationship Id="rId16"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jpeg"/><Relationship Id="rId9" Type="http://schemas.openxmlformats.org/officeDocument/2006/relationships/image" Target="../media/image46.png"/><Relationship Id="rId14" Type="http://schemas.openxmlformats.org/officeDocument/2006/relationships/image" Target="../media/image5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381000" y="2895600"/>
            <a:ext cx="8534400" cy="1752600"/>
          </a:xfrm>
        </p:spPr>
        <p:txBody>
          <a:bodyPr>
            <a:noAutofit/>
          </a:bodyPr>
          <a:lstStyle/>
          <a:p>
            <a:pPr>
              <a:lnSpc>
                <a:spcPct val="150000"/>
              </a:lnSpc>
            </a:pPr>
            <a:r>
              <a:rPr lang="en-MY" sz="1600" b="1" dirty="0">
                <a:latin typeface="Arial" panose="020B0604020202020204" pitchFamily="34" charset="0"/>
                <a:cs typeface="Arial" panose="020B0604020202020204" pitchFamily="34" charset="0"/>
              </a:rPr>
              <a:t/>
            </a:r>
            <a:br>
              <a:rPr lang="en-MY" sz="1600" b="1" dirty="0">
                <a:latin typeface="Arial" panose="020B0604020202020204" pitchFamily="34" charset="0"/>
                <a:cs typeface="Arial" panose="020B0604020202020204" pitchFamily="34" charset="0"/>
              </a:rPr>
            </a:br>
            <a:r>
              <a:rPr lang="en-MY" sz="1600" b="1" dirty="0">
                <a:latin typeface="Arial" panose="020B0604020202020204" pitchFamily="34" charset="0"/>
                <a:cs typeface="Arial" panose="020B0604020202020204" pitchFamily="34" charset="0"/>
              </a:rPr>
              <a:t/>
            </a:r>
            <a:br>
              <a:rPr lang="en-MY" sz="1600" b="1" dirty="0">
                <a:latin typeface="Arial" panose="020B0604020202020204" pitchFamily="34" charset="0"/>
                <a:cs typeface="Arial" panose="020B0604020202020204" pitchFamily="34" charset="0"/>
              </a:rPr>
            </a:br>
            <a:r>
              <a:rPr lang="en-MY" sz="2400" b="1" dirty="0">
                <a:latin typeface="Bodoni MT Black" panose="02070A03080606020203" pitchFamily="18" charset="0"/>
                <a:cs typeface="Arial" panose="020B0604020202020204" pitchFamily="34" charset="0"/>
              </a:rPr>
              <a:t>KEYNOTE ADDRESS</a:t>
            </a:r>
            <a:r>
              <a:rPr lang="en-MY" sz="1600" dirty="0">
                <a:latin typeface="Arial" panose="020B0604020202020204" pitchFamily="34" charset="0"/>
                <a:cs typeface="Arial" panose="020B0604020202020204" pitchFamily="34" charset="0"/>
              </a:rPr>
              <a:t/>
            </a:r>
            <a:br>
              <a:rPr lang="en-MY" sz="1600" dirty="0">
                <a:latin typeface="Arial" panose="020B0604020202020204" pitchFamily="34" charset="0"/>
                <a:cs typeface="Arial" panose="020B0604020202020204" pitchFamily="34" charset="0"/>
              </a:rPr>
            </a:br>
            <a:r>
              <a:rPr lang="en-MY" sz="1600" b="1" dirty="0">
                <a:latin typeface="Arial" panose="020B0604020202020204" pitchFamily="34" charset="0"/>
                <a:cs typeface="Arial" panose="020B0604020202020204" pitchFamily="34" charset="0"/>
              </a:rPr>
              <a:t> </a:t>
            </a:r>
            <a:r>
              <a:rPr lang="en-MY" sz="1600" dirty="0">
                <a:latin typeface="Arial" panose="020B0604020202020204" pitchFamily="34" charset="0"/>
                <a:cs typeface="Arial" panose="020B0604020202020204" pitchFamily="34" charset="0"/>
              </a:rPr>
              <a:t/>
            </a:r>
            <a:br>
              <a:rPr lang="en-MY" sz="1600" dirty="0">
                <a:latin typeface="Arial" panose="020B0604020202020204" pitchFamily="34" charset="0"/>
                <a:cs typeface="Arial" panose="020B0604020202020204" pitchFamily="34" charset="0"/>
              </a:rPr>
            </a:br>
            <a:r>
              <a:rPr lang="en-MY" sz="2000" b="1" dirty="0">
                <a:latin typeface="Arial Black" panose="020B0A04020102020204" pitchFamily="34" charset="0"/>
                <a:cs typeface="Arial" panose="020B0604020202020204" pitchFamily="34" charset="0"/>
              </a:rPr>
              <a:t>PRIVATE-PUBLIC PARTNERSHIP IN PRIMARY HEALTH CARE</a:t>
            </a:r>
            <a:r>
              <a:rPr lang="en-MY" sz="1600" dirty="0">
                <a:latin typeface="Arial" panose="020B0604020202020204" pitchFamily="34" charset="0"/>
                <a:cs typeface="Arial" panose="020B0604020202020204" pitchFamily="34" charset="0"/>
              </a:rPr>
              <a:t/>
            </a:r>
            <a:br>
              <a:rPr lang="en-MY" sz="1600" dirty="0">
                <a:latin typeface="Arial" panose="020B0604020202020204" pitchFamily="34" charset="0"/>
                <a:cs typeface="Arial" panose="020B0604020202020204" pitchFamily="34" charset="0"/>
              </a:rPr>
            </a:br>
            <a:r>
              <a:rPr lang="en-MY" sz="2000" b="1" i="1" dirty="0">
                <a:latin typeface="Arial" panose="020B0604020202020204" pitchFamily="34" charset="0"/>
                <a:cs typeface="Arial" panose="020B0604020202020204" pitchFamily="34" charset="0"/>
              </a:rPr>
              <a:t>By</a:t>
            </a:r>
            <a:br>
              <a:rPr lang="en-MY" sz="2000" b="1" i="1" dirty="0">
                <a:latin typeface="Arial" panose="020B0604020202020204" pitchFamily="34" charset="0"/>
                <a:cs typeface="Arial" panose="020B0604020202020204" pitchFamily="34" charset="0"/>
              </a:rPr>
            </a:br>
            <a:r>
              <a:rPr lang="en-MY" sz="2000" b="1" i="1" dirty="0" err="1">
                <a:latin typeface="Arial" panose="020B0604020202020204" pitchFamily="34" charset="0"/>
                <a:cs typeface="Arial" panose="020B0604020202020204" pitchFamily="34" charset="0"/>
              </a:rPr>
              <a:t>Dr.</a:t>
            </a:r>
            <a:r>
              <a:rPr lang="en-MY" sz="2000" b="1" i="1" dirty="0">
                <a:latin typeface="Arial" panose="020B0604020202020204" pitchFamily="34" charset="0"/>
                <a:cs typeface="Arial" panose="020B0604020202020204" pitchFamily="34" charset="0"/>
              </a:rPr>
              <a:t> Chong Chee Kheong</a:t>
            </a:r>
            <a:br>
              <a:rPr lang="en-MY" sz="2000" b="1" i="1" dirty="0">
                <a:latin typeface="Arial" panose="020B0604020202020204" pitchFamily="34" charset="0"/>
                <a:cs typeface="Arial" panose="020B0604020202020204" pitchFamily="34" charset="0"/>
              </a:rPr>
            </a:br>
            <a:r>
              <a:rPr lang="en-MY" sz="2000" b="1" i="1" dirty="0">
                <a:latin typeface="Arial" panose="020B0604020202020204" pitchFamily="34" charset="0"/>
                <a:cs typeface="Arial" panose="020B0604020202020204" pitchFamily="34" charset="0"/>
              </a:rPr>
              <a:t>Acting Deputy Director General (Public Health)</a:t>
            </a:r>
            <a:br>
              <a:rPr lang="en-MY" sz="2000" b="1" i="1" dirty="0">
                <a:latin typeface="Arial" panose="020B0604020202020204" pitchFamily="34" charset="0"/>
                <a:cs typeface="Arial" panose="020B0604020202020204" pitchFamily="34" charset="0"/>
              </a:rPr>
            </a:br>
            <a:r>
              <a:rPr lang="en-MY" sz="1600" dirty="0">
                <a:latin typeface="Arial" panose="020B0604020202020204" pitchFamily="34" charset="0"/>
                <a:cs typeface="Arial" panose="020B0604020202020204" pitchFamily="34" charset="0"/>
              </a:rPr>
              <a:t> </a:t>
            </a:r>
            <a:br>
              <a:rPr lang="en-MY" sz="1600" dirty="0">
                <a:latin typeface="Arial" panose="020B0604020202020204" pitchFamily="34" charset="0"/>
                <a:cs typeface="Arial" panose="020B0604020202020204" pitchFamily="34" charset="0"/>
              </a:rPr>
            </a:br>
            <a:r>
              <a:rPr lang="en-MY" sz="1600" dirty="0">
                <a:latin typeface="Arial" panose="020B0604020202020204" pitchFamily="34" charset="0"/>
                <a:cs typeface="Arial" panose="020B0604020202020204" pitchFamily="34" charset="0"/>
              </a:rPr>
              <a:t/>
            </a:r>
            <a:br>
              <a:rPr lang="en-MY" sz="1600" dirty="0">
                <a:latin typeface="Arial" panose="020B0604020202020204" pitchFamily="34" charset="0"/>
                <a:cs typeface="Arial" panose="020B0604020202020204" pitchFamily="34" charset="0"/>
              </a:rPr>
            </a:br>
            <a:r>
              <a:rPr lang="en-MY" sz="1600" dirty="0">
                <a:latin typeface="Arial" panose="020B0604020202020204" pitchFamily="34" charset="0"/>
                <a:cs typeface="Arial" panose="020B0604020202020204" pitchFamily="34" charset="0"/>
              </a:rPr>
              <a:t/>
            </a:r>
            <a:br>
              <a:rPr lang="en-MY" sz="1600" dirty="0">
                <a:latin typeface="Arial" panose="020B0604020202020204" pitchFamily="34" charset="0"/>
                <a:cs typeface="Arial" panose="020B0604020202020204" pitchFamily="34" charset="0"/>
              </a:rPr>
            </a:br>
            <a:r>
              <a:rPr lang="en-MY" sz="1800" dirty="0">
                <a:latin typeface="Arial" panose="020B0604020202020204" pitchFamily="34" charset="0"/>
                <a:cs typeface="Arial" panose="020B0604020202020204" pitchFamily="34" charset="0"/>
              </a:rPr>
              <a:t>10</a:t>
            </a:r>
            <a:r>
              <a:rPr lang="en-MY" sz="1800" baseline="30000" dirty="0">
                <a:latin typeface="Arial" panose="020B0604020202020204" pitchFamily="34" charset="0"/>
                <a:cs typeface="Arial" panose="020B0604020202020204" pitchFamily="34" charset="0"/>
              </a:rPr>
              <a:t>th</a:t>
            </a:r>
            <a:r>
              <a:rPr lang="en-MY" sz="1800" dirty="0">
                <a:latin typeface="Arial" panose="020B0604020202020204" pitchFamily="34" charset="0"/>
                <a:cs typeface="Arial" panose="020B0604020202020204" pitchFamily="34" charset="0"/>
              </a:rPr>
              <a:t> ASEAN &amp; 7</a:t>
            </a:r>
            <a:r>
              <a:rPr lang="en-MY" sz="1800" baseline="30000" dirty="0">
                <a:latin typeface="Arial" panose="020B0604020202020204" pitchFamily="34" charset="0"/>
                <a:cs typeface="Arial" panose="020B0604020202020204" pitchFamily="34" charset="0"/>
              </a:rPr>
              <a:t>th</a:t>
            </a:r>
            <a:r>
              <a:rPr lang="en-MY" sz="1800" dirty="0">
                <a:latin typeface="Arial" panose="020B0604020202020204" pitchFamily="34" charset="0"/>
                <a:cs typeface="Arial" panose="020B0604020202020204" pitchFamily="34" charset="0"/>
              </a:rPr>
              <a:t> Perak Health Conference on Primary Health Care</a:t>
            </a:r>
            <a:br>
              <a:rPr lang="en-MY" sz="1800" dirty="0">
                <a:latin typeface="Arial" panose="020B0604020202020204" pitchFamily="34" charset="0"/>
                <a:cs typeface="Arial" panose="020B0604020202020204" pitchFamily="34" charset="0"/>
              </a:rPr>
            </a:br>
            <a:r>
              <a:rPr lang="en-MY" sz="1800" dirty="0">
                <a:latin typeface="Arial" panose="020B0604020202020204" pitchFamily="34" charset="0"/>
                <a:cs typeface="Arial" panose="020B0604020202020204" pitchFamily="34" charset="0"/>
              </a:rPr>
              <a:t>21</a:t>
            </a:r>
            <a:r>
              <a:rPr lang="en-MY" sz="1800" baseline="30000" dirty="0">
                <a:latin typeface="Arial" panose="020B0604020202020204" pitchFamily="34" charset="0"/>
                <a:cs typeface="Arial" panose="020B0604020202020204" pitchFamily="34" charset="0"/>
              </a:rPr>
              <a:t>st</a:t>
            </a:r>
            <a:r>
              <a:rPr lang="en-MY" sz="1800" dirty="0">
                <a:latin typeface="Arial" panose="020B0604020202020204" pitchFamily="34" charset="0"/>
                <a:cs typeface="Arial" panose="020B0604020202020204" pitchFamily="34" charset="0"/>
              </a:rPr>
              <a:t> July 2017, Ipoh, Perak</a:t>
            </a:r>
            <a:endParaRPr lang="en-MY" sz="1600" dirty="0">
              <a:latin typeface="Arial" panose="020B0604020202020204" pitchFamily="34" charset="0"/>
              <a:cs typeface="Arial" panose="020B0604020202020204" pitchFamily="34" charset="0"/>
            </a:endParaRPr>
          </a:p>
        </p:txBody>
      </p:sp>
      <p:sp>
        <p:nvSpPr>
          <p:cNvPr id="15364" name="Slide Number Placeholder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727" indent="-285665">
              <a:defRPr>
                <a:solidFill>
                  <a:schemeClr val="tx1"/>
                </a:solidFill>
                <a:latin typeface="Arial" charset="0"/>
                <a:ea typeface="ＭＳ Ｐゴシック" charset="0"/>
              </a:defRPr>
            </a:lvl2pPr>
            <a:lvl3pPr marL="1142656" indent="-228532">
              <a:defRPr>
                <a:solidFill>
                  <a:schemeClr val="tx1"/>
                </a:solidFill>
                <a:latin typeface="Arial" charset="0"/>
                <a:ea typeface="ＭＳ Ｐゴシック" charset="0"/>
              </a:defRPr>
            </a:lvl3pPr>
            <a:lvl4pPr marL="1599718" indent="-228532">
              <a:defRPr>
                <a:solidFill>
                  <a:schemeClr val="tx1"/>
                </a:solidFill>
                <a:latin typeface="Arial" charset="0"/>
                <a:ea typeface="ＭＳ Ｐゴシック" charset="0"/>
              </a:defRPr>
            </a:lvl4pPr>
            <a:lvl5pPr marL="2056780" indent="-228532">
              <a:defRPr>
                <a:solidFill>
                  <a:schemeClr val="tx1"/>
                </a:solidFill>
                <a:latin typeface="Arial" charset="0"/>
                <a:ea typeface="ＭＳ Ｐゴシック" charset="0"/>
              </a:defRPr>
            </a:lvl5pPr>
            <a:lvl6pPr marL="2513841" indent="-228532" eaLnBrk="0" fontAlgn="base" hangingPunct="0">
              <a:spcBef>
                <a:spcPct val="0"/>
              </a:spcBef>
              <a:spcAft>
                <a:spcPct val="0"/>
              </a:spcAft>
              <a:defRPr>
                <a:solidFill>
                  <a:schemeClr val="tx1"/>
                </a:solidFill>
                <a:latin typeface="Arial" charset="0"/>
                <a:ea typeface="ＭＳ Ｐゴシック" charset="0"/>
              </a:defRPr>
            </a:lvl6pPr>
            <a:lvl7pPr marL="2970905" indent="-228532" eaLnBrk="0" fontAlgn="base" hangingPunct="0">
              <a:spcBef>
                <a:spcPct val="0"/>
              </a:spcBef>
              <a:spcAft>
                <a:spcPct val="0"/>
              </a:spcAft>
              <a:defRPr>
                <a:solidFill>
                  <a:schemeClr val="tx1"/>
                </a:solidFill>
                <a:latin typeface="Arial" charset="0"/>
                <a:ea typeface="ＭＳ Ｐゴシック" charset="0"/>
              </a:defRPr>
            </a:lvl7pPr>
            <a:lvl8pPr marL="3427967" indent="-228532" eaLnBrk="0" fontAlgn="base" hangingPunct="0">
              <a:spcBef>
                <a:spcPct val="0"/>
              </a:spcBef>
              <a:spcAft>
                <a:spcPct val="0"/>
              </a:spcAft>
              <a:defRPr>
                <a:solidFill>
                  <a:schemeClr val="tx1"/>
                </a:solidFill>
                <a:latin typeface="Arial" charset="0"/>
                <a:ea typeface="ＭＳ Ｐゴシック" charset="0"/>
              </a:defRPr>
            </a:lvl8pPr>
            <a:lvl9pPr marL="3885030" indent="-228532" eaLnBrk="0" fontAlgn="base" hangingPunct="0">
              <a:spcBef>
                <a:spcPct val="0"/>
              </a:spcBef>
              <a:spcAft>
                <a:spcPct val="0"/>
              </a:spcAft>
              <a:defRPr>
                <a:solidFill>
                  <a:schemeClr val="tx1"/>
                </a:solidFill>
                <a:latin typeface="Arial" charset="0"/>
                <a:ea typeface="ＭＳ Ｐゴシック" charset="0"/>
              </a:defRPr>
            </a:lvl9pPr>
          </a:lstStyle>
          <a:p>
            <a:fld id="{5A0C7DA0-0C69-1248-B336-0BEB4BDBF7F0}" type="slidenum">
              <a:rPr lang="en-US">
                <a:solidFill>
                  <a:schemeClr val="tx2"/>
                </a:solidFill>
                <a:latin typeface="Tahoma"/>
              </a:rPr>
              <a:pPr/>
              <a:t>1</a:t>
            </a:fld>
            <a:endParaRPr lang="en-US" dirty="0">
              <a:solidFill>
                <a:schemeClr val="tx2"/>
              </a:solidFill>
              <a:latin typeface="Tahoma"/>
            </a:endParaRPr>
          </a:p>
        </p:txBody>
      </p:sp>
      <p:pic>
        <p:nvPicPr>
          <p:cNvPr id="2" name="Picture 1" descr="MOH Logo High Res.jpg"/>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3962400" y="228600"/>
            <a:ext cx="1143000" cy="1143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204" y="234865"/>
            <a:ext cx="8793595" cy="628056"/>
          </a:xfrm>
        </p:spPr>
        <p:txBody>
          <a:bodyPr>
            <a:normAutofit fontScale="90000"/>
          </a:bodyPr>
          <a:lstStyle/>
          <a:p>
            <a:r>
              <a:rPr lang="en-GB" dirty="0"/>
              <a:t>PRIVATE-PUBLIC</a:t>
            </a:r>
          </a:p>
        </p:txBody>
      </p:sp>
      <p:grpSp>
        <p:nvGrpSpPr>
          <p:cNvPr id="185" name="Group 184"/>
          <p:cNvGrpSpPr/>
          <p:nvPr/>
        </p:nvGrpSpPr>
        <p:grpSpPr>
          <a:xfrm>
            <a:off x="1083019" y="1371600"/>
            <a:ext cx="6977963" cy="4359809"/>
            <a:chOff x="485675" y="2789768"/>
            <a:chExt cx="6839050" cy="2998993"/>
          </a:xfrm>
        </p:grpSpPr>
        <p:grpSp>
          <p:nvGrpSpPr>
            <p:cNvPr id="100" name="Group 99"/>
            <p:cNvGrpSpPr/>
            <p:nvPr/>
          </p:nvGrpSpPr>
          <p:grpSpPr>
            <a:xfrm>
              <a:off x="2931704" y="4397870"/>
              <a:ext cx="1946992" cy="1390891"/>
              <a:chOff x="6465056" y="2164159"/>
              <a:chExt cx="2274678" cy="1624983"/>
            </a:xfrm>
          </p:grpSpPr>
          <p:grpSp>
            <p:nvGrpSpPr>
              <p:cNvPr id="48" name="Group 47"/>
              <p:cNvGrpSpPr/>
              <p:nvPr/>
            </p:nvGrpSpPr>
            <p:grpSpPr>
              <a:xfrm>
                <a:off x="6465056" y="2164159"/>
                <a:ext cx="2274678" cy="1624983"/>
                <a:chOff x="5088147" y="1153518"/>
                <a:chExt cx="2274678" cy="1624983"/>
              </a:xfrm>
            </p:grpSpPr>
            <p:sp>
              <p:nvSpPr>
                <p:cNvPr id="49" name="Rectangle 48"/>
                <p:cNvSpPr/>
                <p:nvPr/>
              </p:nvSpPr>
              <p:spPr>
                <a:xfrm>
                  <a:off x="5088148" y="1153518"/>
                  <a:ext cx="2274677" cy="402117"/>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400" dirty="0">
                      <a:solidFill>
                        <a:schemeClr val="bg1"/>
                      </a:solidFill>
                    </a:rPr>
                    <a:t>Population</a:t>
                  </a:r>
                </a:p>
              </p:txBody>
            </p:sp>
            <p:sp>
              <p:nvSpPr>
                <p:cNvPr id="50" name="Rectangle 49"/>
                <p:cNvSpPr/>
                <p:nvPr/>
              </p:nvSpPr>
              <p:spPr>
                <a:xfrm>
                  <a:off x="5088147" y="1155505"/>
                  <a:ext cx="2274678" cy="1622996"/>
                </a:xfrm>
                <a:prstGeom prst="rect">
                  <a:avLst/>
                </a:prstGeom>
                <a:noFill/>
                <a:ln w="9525">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tIns="477506" rtlCol="0" anchor="t" anchorCtr="0"/>
                <a:lstStyle/>
                <a:p>
                  <a:endParaRPr lang="en-US" sz="1122" dirty="0">
                    <a:solidFill>
                      <a:schemeClr val="tx1"/>
                    </a:solidFill>
                  </a:endParaRPr>
                </a:p>
              </p:txBody>
            </p:sp>
          </p:grpSp>
          <p:grpSp>
            <p:nvGrpSpPr>
              <p:cNvPr id="54" name="Group 53"/>
              <p:cNvGrpSpPr>
                <a:grpSpLocks noChangeAspect="1"/>
              </p:cNvGrpSpPr>
              <p:nvPr/>
            </p:nvGrpSpPr>
            <p:grpSpPr>
              <a:xfrm>
                <a:off x="6480005" y="2668197"/>
                <a:ext cx="2244781" cy="295942"/>
                <a:chOff x="2283559" y="3088726"/>
                <a:chExt cx="4126517" cy="544022"/>
              </a:xfrm>
            </p:grpSpPr>
            <p:pic>
              <p:nvPicPr>
                <p:cNvPr id="55" name="Picture 54"/>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4212597" y="3088726"/>
                  <a:ext cx="544022" cy="544022"/>
                </a:xfrm>
                <a:prstGeom prst="rect">
                  <a:avLst/>
                </a:prstGeom>
              </p:spPr>
            </p:pic>
            <p:pic>
              <p:nvPicPr>
                <p:cNvPr id="56" name="Picture 55"/>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4488174" y="3088726"/>
                  <a:ext cx="544022" cy="544022"/>
                </a:xfrm>
                <a:prstGeom prst="rect">
                  <a:avLst/>
                </a:prstGeom>
              </p:spPr>
            </p:pic>
            <p:pic>
              <p:nvPicPr>
                <p:cNvPr id="57" name="Picture 56"/>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4763751" y="3088726"/>
                  <a:ext cx="544022" cy="544022"/>
                </a:xfrm>
                <a:prstGeom prst="rect">
                  <a:avLst/>
                </a:prstGeom>
              </p:spPr>
            </p:pic>
            <p:pic>
              <p:nvPicPr>
                <p:cNvPr id="58" name="Picture 57"/>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5039328" y="3088726"/>
                  <a:ext cx="544022" cy="544022"/>
                </a:xfrm>
                <a:prstGeom prst="rect">
                  <a:avLst/>
                </a:prstGeom>
              </p:spPr>
            </p:pic>
            <p:pic>
              <p:nvPicPr>
                <p:cNvPr id="59" name="Picture 58"/>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5314904" y="3088726"/>
                  <a:ext cx="544022" cy="544022"/>
                </a:xfrm>
                <a:prstGeom prst="rect">
                  <a:avLst/>
                </a:prstGeom>
              </p:spPr>
            </p:pic>
            <p:pic>
              <p:nvPicPr>
                <p:cNvPr id="60" name="Picture 59"/>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5590481" y="3088726"/>
                  <a:ext cx="544022" cy="544022"/>
                </a:xfrm>
                <a:prstGeom prst="rect">
                  <a:avLst/>
                </a:prstGeom>
              </p:spPr>
            </p:pic>
            <p:pic>
              <p:nvPicPr>
                <p:cNvPr id="61" name="Picture 60"/>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5866054" y="3088726"/>
                  <a:ext cx="544022" cy="544022"/>
                </a:xfrm>
                <a:prstGeom prst="rect">
                  <a:avLst/>
                </a:prstGeom>
              </p:spPr>
            </p:pic>
            <p:pic>
              <p:nvPicPr>
                <p:cNvPr id="62" name="Picture 61"/>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2283559" y="3088726"/>
                  <a:ext cx="544022" cy="544022"/>
                </a:xfrm>
                <a:prstGeom prst="rect">
                  <a:avLst/>
                </a:prstGeom>
              </p:spPr>
            </p:pic>
            <p:pic>
              <p:nvPicPr>
                <p:cNvPr id="63" name="Picture 62"/>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2559136" y="3088726"/>
                  <a:ext cx="544022" cy="544022"/>
                </a:xfrm>
                <a:prstGeom prst="rect">
                  <a:avLst/>
                </a:prstGeom>
              </p:spPr>
            </p:pic>
            <p:pic>
              <p:nvPicPr>
                <p:cNvPr id="64" name="Picture 6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2834713" y="3088726"/>
                  <a:ext cx="544022" cy="544022"/>
                </a:xfrm>
                <a:prstGeom prst="rect">
                  <a:avLst/>
                </a:prstGeom>
              </p:spPr>
            </p:pic>
            <p:pic>
              <p:nvPicPr>
                <p:cNvPr id="65" name="Picture 64"/>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3110292" y="3088726"/>
                  <a:ext cx="544022" cy="544022"/>
                </a:xfrm>
                <a:prstGeom prst="rect">
                  <a:avLst/>
                </a:prstGeom>
              </p:spPr>
            </p:pic>
            <p:pic>
              <p:nvPicPr>
                <p:cNvPr id="66" name="Picture 65"/>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3385867" y="3088726"/>
                  <a:ext cx="544022" cy="544022"/>
                </a:xfrm>
                <a:prstGeom prst="rect">
                  <a:avLst/>
                </a:prstGeom>
              </p:spPr>
            </p:pic>
            <p:pic>
              <p:nvPicPr>
                <p:cNvPr id="67" name="Picture 66"/>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3661446" y="3088726"/>
                  <a:ext cx="544022" cy="544022"/>
                </a:xfrm>
                <a:prstGeom prst="rect">
                  <a:avLst/>
                </a:prstGeom>
              </p:spPr>
            </p:pic>
            <p:pic>
              <p:nvPicPr>
                <p:cNvPr id="68" name="Picture 67"/>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3937023" y="3088726"/>
                  <a:ext cx="544022" cy="544022"/>
                </a:xfrm>
                <a:prstGeom prst="rect">
                  <a:avLst/>
                </a:prstGeom>
              </p:spPr>
            </p:pic>
          </p:grpSp>
          <p:grpSp>
            <p:nvGrpSpPr>
              <p:cNvPr id="69" name="Group 68"/>
              <p:cNvGrpSpPr>
                <a:grpSpLocks noChangeAspect="1"/>
              </p:cNvGrpSpPr>
              <p:nvPr/>
            </p:nvGrpSpPr>
            <p:grpSpPr>
              <a:xfrm>
                <a:off x="6480005" y="3037724"/>
                <a:ext cx="2244781" cy="295942"/>
                <a:chOff x="2283559" y="3088726"/>
                <a:chExt cx="4126517" cy="544022"/>
              </a:xfrm>
            </p:grpSpPr>
            <p:pic>
              <p:nvPicPr>
                <p:cNvPr id="70" name="Picture 69"/>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4212597" y="3088726"/>
                  <a:ext cx="544022" cy="544022"/>
                </a:xfrm>
                <a:prstGeom prst="rect">
                  <a:avLst/>
                </a:prstGeom>
              </p:spPr>
            </p:pic>
            <p:pic>
              <p:nvPicPr>
                <p:cNvPr id="71" name="Picture 70"/>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4488174" y="3088726"/>
                  <a:ext cx="544022" cy="544022"/>
                </a:xfrm>
                <a:prstGeom prst="rect">
                  <a:avLst/>
                </a:prstGeom>
              </p:spPr>
            </p:pic>
            <p:pic>
              <p:nvPicPr>
                <p:cNvPr id="72" name="Picture 71"/>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4763751" y="3088726"/>
                  <a:ext cx="544022" cy="544022"/>
                </a:xfrm>
                <a:prstGeom prst="rect">
                  <a:avLst/>
                </a:prstGeom>
              </p:spPr>
            </p:pic>
            <p:pic>
              <p:nvPicPr>
                <p:cNvPr id="73" name="Picture 72"/>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5039328" y="3088726"/>
                  <a:ext cx="544022" cy="544022"/>
                </a:xfrm>
                <a:prstGeom prst="rect">
                  <a:avLst/>
                </a:prstGeom>
              </p:spPr>
            </p:pic>
            <p:pic>
              <p:nvPicPr>
                <p:cNvPr id="74" name="Picture 7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5314904" y="3088726"/>
                  <a:ext cx="544022" cy="544022"/>
                </a:xfrm>
                <a:prstGeom prst="rect">
                  <a:avLst/>
                </a:prstGeom>
              </p:spPr>
            </p:pic>
            <p:pic>
              <p:nvPicPr>
                <p:cNvPr id="75" name="Picture 74"/>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5590481" y="3088726"/>
                  <a:ext cx="544022" cy="544022"/>
                </a:xfrm>
                <a:prstGeom prst="rect">
                  <a:avLst/>
                </a:prstGeom>
              </p:spPr>
            </p:pic>
            <p:pic>
              <p:nvPicPr>
                <p:cNvPr id="76" name="Picture 75"/>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5866054" y="3088726"/>
                  <a:ext cx="544022" cy="544022"/>
                </a:xfrm>
                <a:prstGeom prst="rect">
                  <a:avLst/>
                </a:prstGeom>
              </p:spPr>
            </p:pic>
            <p:pic>
              <p:nvPicPr>
                <p:cNvPr id="77" name="Picture 76"/>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2283559" y="3088726"/>
                  <a:ext cx="544022" cy="544022"/>
                </a:xfrm>
                <a:prstGeom prst="rect">
                  <a:avLst/>
                </a:prstGeom>
              </p:spPr>
            </p:pic>
            <p:pic>
              <p:nvPicPr>
                <p:cNvPr id="78" name="Picture 77"/>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2559136" y="3088726"/>
                  <a:ext cx="544022" cy="544022"/>
                </a:xfrm>
                <a:prstGeom prst="rect">
                  <a:avLst/>
                </a:prstGeom>
              </p:spPr>
            </p:pic>
            <p:pic>
              <p:nvPicPr>
                <p:cNvPr id="79" name="Picture 78"/>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2834713" y="3088726"/>
                  <a:ext cx="544022" cy="544022"/>
                </a:xfrm>
                <a:prstGeom prst="rect">
                  <a:avLst/>
                </a:prstGeom>
              </p:spPr>
            </p:pic>
            <p:pic>
              <p:nvPicPr>
                <p:cNvPr id="80" name="Picture 79"/>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3110292" y="3088726"/>
                  <a:ext cx="544022" cy="544022"/>
                </a:xfrm>
                <a:prstGeom prst="rect">
                  <a:avLst/>
                </a:prstGeom>
              </p:spPr>
            </p:pic>
            <p:pic>
              <p:nvPicPr>
                <p:cNvPr id="81" name="Picture 80"/>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3385867" y="3088726"/>
                  <a:ext cx="544022" cy="544022"/>
                </a:xfrm>
                <a:prstGeom prst="rect">
                  <a:avLst/>
                </a:prstGeom>
              </p:spPr>
            </p:pic>
            <p:pic>
              <p:nvPicPr>
                <p:cNvPr id="82" name="Picture 81"/>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3661446" y="3088726"/>
                  <a:ext cx="544022" cy="544022"/>
                </a:xfrm>
                <a:prstGeom prst="rect">
                  <a:avLst/>
                </a:prstGeom>
              </p:spPr>
            </p:pic>
            <p:pic>
              <p:nvPicPr>
                <p:cNvPr id="83" name="Picture 82"/>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3937023" y="3088726"/>
                  <a:ext cx="544022" cy="544022"/>
                </a:xfrm>
                <a:prstGeom prst="rect">
                  <a:avLst/>
                </a:prstGeom>
              </p:spPr>
            </p:pic>
          </p:grpSp>
          <p:grpSp>
            <p:nvGrpSpPr>
              <p:cNvPr id="84" name="Group 83"/>
              <p:cNvGrpSpPr>
                <a:grpSpLocks noChangeAspect="1"/>
              </p:cNvGrpSpPr>
              <p:nvPr/>
            </p:nvGrpSpPr>
            <p:grpSpPr>
              <a:xfrm>
                <a:off x="6480005" y="3407251"/>
                <a:ext cx="2244781" cy="295942"/>
                <a:chOff x="2283559" y="3088726"/>
                <a:chExt cx="4126517" cy="544022"/>
              </a:xfrm>
            </p:grpSpPr>
            <p:pic>
              <p:nvPicPr>
                <p:cNvPr id="85" name="Picture 84"/>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4212597" y="3088726"/>
                  <a:ext cx="544022" cy="544022"/>
                </a:xfrm>
                <a:prstGeom prst="rect">
                  <a:avLst/>
                </a:prstGeom>
              </p:spPr>
            </p:pic>
            <p:pic>
              <p:nvPicPr>
                <p:cNvPr id="86" name="Picture 85"/>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4488174" y="3088726"/>
                  <a:ext cx="544022" cy="544022"/>
                </a:xfrm>
                <a:prstGeom prst="rect">
                  <a:avLst/>
                </a:prstGeom>
              </p:spPr>
            </p:pic>
            <p:pic>
              <p:nvPicPr>
                <p:cNvPr id="87" name="Picture 86"/>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4763751" y="3088726"/>
                  <a:ext cx="544022" cy="544022"/>
                </a:xfrm>
                <a:prstGeom prst="rect">
                  <a:avLst/>
                </a:prstGeom>
              </p:spPr>
            </p:pic>
            <p:pic>
              <p:nvPicPr>
                <p:cNvPr id="88" name="Picture 87"/>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5039328" y="3088726"/>
                  <a:ext cx="544022" cy="544022"/>
                </a:xfrm>
                <a:prstGeom prst="rect">
                  <a:avLst/>
                </a:prstGeom>
              </p:spPr>
            </p:pic>
            <p:pic>
              <p:nvPicPr>
                <p:cNvPr id="89" name="Picture 88"/>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5314904" y="3088726"/>
                  <a:ext cx="544022" cy="544022"/>
                </a:xfrm>
                <a:prstGeom prst="rect">
                  <a:avLst/>
                </a:prstGeom>
              </p:spPr>
            </p:pic>
            <p:pic>
              <p:nvPicPr>
                <p:cNvPr id="90" name="Picture 89"/>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5590481" y="3088726"/>
                  <a:ext cx="544022" cy="544022"/>
                </a:xfrm>
                <a:prstGeom prst="rect">
                  <a:avLst/>
                </a:prstGeom>
              </p:spPr>
            </p:pic>
            <p:pic>
              <p:nvPicPr>
                <p:cNvPr id="91" name="Picture 90"/>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5866054" y="3088726"/>
                  <a:ext cx="544022" cy="544022"/>
                </a:xfrm>
                <a:prstGeom prst="rect">
                  <a:avLst/>
                </a:prstGeom>
              </p:spPr>
            </p:pic>
            <p:pic>
              <p:nvPicPr>
                <p:cNvPr id="92" name="Picture 91"/>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2283559" y="3088726"/>
                  <a:ext cx="544022" cy="544022"/>
                </a:xfrm>
                <a:prstGeom prst="rect">
                  <a:avLst/>
                </a:prstGeom>
              </p:spPr>
            </p:pic>
            <p:pic>
              <p:nvPicPr>
                <p:cNvPr id="93" name="Picture 92"/>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2559136" y="3088726"/>
                  <a:ext cx="544022" cy="544022"/>
                </a:xfrm>
                <a:prstGeom prst="rect">
                  <a:avLst/>
                </a:prstGeom>
              </p:spPr>
            </p:pic>
            <p:pic>
              <p:nvPicPr>
                <p:cNvPr id="94" name="Picture 9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2834713" y="3088726"/>
                  <a:ext cx="544022" cy="544022"/>
                </a:xfrm>
                <a:prstGeom prst="rect">
                  <a:avLst/>
                </a:prstGeom>
              </p:spPr>
            </p:pic>
            <p:pic>
              <p:nvPicPr>
                <p:cNvPr id="95" name="Picture 94"/>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3110292" y="3088726"/>
                  <a:ext cx="544022" cy="544022"/>
                </a:xfrm>
                <a:prstGeom prst="rect">
                  <a:avLst/>
                </a:prstGeom>
              </p:spPr>
            </p:pic>
            <p:pic>
              <p:nvPicPr>
                <p:cNvPr id="96" name="Picture 95"/>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3385867" y="3088726"/>
                  <a:ext cx="544022" cy="544022"/>
                </a:xfrm>
                <a:prstGeom prst="rect">
                  <a:avLst/>
                </a:prstGeom>
              </p:spPr>
            </p:pic>
            <p:pic>
              <p:nvPicPr>
                <p:cNvPr id="97" name="Picture 96"/>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3661446" y="3088726"/>
                  <a:ext cx="544022" cy="544022"/>
                </a:xfrm>
                <a:prstGeom prst="rect">
                  <a:avLst/>
                </a:prstGeom>
              </p:spPr>
            </p:pic>
            <p:pic>
              <p:nvPicPr>
                <p:cNvPr id="98" name="Picture 97"/>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3937023" y="3088726"/>
                  <a:ext cx="544022" cy="544022"/>
                </a:xfrm>
                <a:prstGeom prst="rect">
                  <a:avLst/>
                </a:prstGeom>
              </p:spPr>
            </p:pic>
          </p:grpSp>
        </p:grpSp>
        <p:grpSp>
          <p:nvGrpSpPr>
            <p:cNvPr id="130" name="Group 129"/>
            <p:cNvGrpSpPr/>
            <p:nvPr/>
          </p:nvGrpSpPr>
          <p:grpSpPr>
            <a:xfrm>
              <a:off x="5377733" y="2789768"/>
              <a:ext cx="1946992" cy="1390891"/>
              <a:chOff x="6537292" y="2841020"/>
              <a:chExt cx="2274678" cy="1624983"/>
            </a:xfrm>
          </p:grpSpPr>
          <p:grpSp>
            <p:nvGrpSpPr>
              <p:cNvPr id="131" name="Group 130"/>
              <p:cNvGrpSpPr/>
              <p:nvPr/>
            </p:nvGrpSpPr>
            <p:grpSpPr>
              <a:xfrm>
                <a:off x="6537292" y="2841020"/>
                <a:ext cx="2274678" cy="1624983"/>
                <a:chOff x="5088147" y="1153518"/>
                <a:chExt cx="2274678" cy="1624983"/>
              </a:xfrm>
            </p:grpSpPr>
            <p:sp>
              <p:nvSpPr>
                <p:cNvPr id="140" name="Rectangle 139"/>
                <p:cNvSpPr/>
                <p:nvPr/>
              </p:nvSpPr>
              <p:spPr>
                <a:xfrm>
                  <a:off x="5088148" y="1153518"/>
                  <a:ext cx="2274677" cy="402117"/>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400" dirty="0">
                      <a:solidFill>
                        <a:schemeClr val="bg1"/>
                      </a:solidFill>
                    </a:rPr>
                    <a:t>Private health facilities</a:t>
                  </a:r>
                </a:p>
              </p:txBody>
            </p:sp>
            <p:sp>
              <p:nvSpPr>
                <p:cNvPr id="141" name="Rectangle 140"/>
                <p:cNvSpPr/>
                <p:nvPr/>
              </p:nvSpPr>
              <p:spPr>
                <a:xfrm>
                  <a:off x="5088147" y="1155505"/>
                  <a:ext cx="2274678" cy="1622996"/>
                </a:xfrm>
                <a:prstGeom prst="rect">
                  <a:avLst/>
                </a:prstGeom>
                <a:noFill/>
                <a:ln w="9525">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tIns="477506" rtlCol="0" anchor="t" anchorCtr="0"/>
                <a:lstStyle/>
                <a:p>
                  <a:endParaRPr lang="en-US" sz="1122" dirty="0">
                    <a:solidFill>
                      <a:schemeClr val="tx1"/>
                    </a:solidFill>
                  </a:endParaRPr>
                </a:p>
              </p:txBody>
            </p:sp>
          </p:grpSp>
          <p:pic>
            <p:nvPicPr>
              <p:cNvPr id="132" name="Picture 131"/>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6654979" y="3908621"/>
                <a:ext cx="468000" cy="468000"/>
              </a:xfrm>
              <a:prstGeom prst="rect">
                <a:avLst/>
              </a:prstGeom>
            </p:spPr>
          </p:pic>
          <p:pic>
            <p:nvPicPr>
              <p:cNvPr id="133" name="Picture 132"/>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7178747" y="3908621"/>
                <a:ext cx="468000" cy="468000"/>
              </a:xfrm>
              <a:prstGeom prst="rect">
                <a:avLst/>
              </a:prstGeom>
            </p:spPr>
          </p:pic>
          <p:pic>
            <p:nvPicPr>
              <p:cNvPr id="134" name="Picture 133"/>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8226284" y="3908621"/>
                <a:ext cx="468000" cy="468000"/>
              </a:xfrm>
              <a:prstGeom prst="rect">
                <a:avLst/>
              </a:prstGeom>
            </p:spPr>
          </p:pic>
          <p:pic>
            <p:nvPicPr>
              <p:cNvPr id="135" name="Picture 134"/>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7702515" y="3908621"/>
                <a:ext cx="468000" cy="468000"/>
              </a:xfrm>
              <a:prstGeom prst="rect">
                <a:avLst/>
              </a:prstGeom>
            </p:spPr>
          </p:pic>
          <p:pic>
            <p:nvPicPr>
              <p:cNvPr id="136" name="Picture 135"/>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6654979" y="3348328"/>
                <a:ext cx="468000" cy="468000"/>
              </a:xfrm>
              <a:prstGeom prst="rect">
                <a:avLst/>
              </a:prstGeom>
            </p:spPr>
          </p:pic>
          <p:pic>
            <p:nvPicPr>
              <p:cNvPr id="137" name="Picture 136"/>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7178747" y="3348328"/>
                <a:ext cx="468000" cy="468000"/>
              </a:xfrm>
              <a:prstGeom prst="rect">
                <a:avLst/>
              </a:prstGeom>
            </p:spPr>
          </p:pic>
          <p:pic>
            <p:nvPicPr>
              <p:cNvPr id="138" name="Picture 137"/>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8226284" y="3348328"/>
                <a:ext cx="468000" cy="468000"/>
              </a:xfrm>
              <a:prstGeom prst="rect">
                <a:avLst/>
              </a:prstGeom>
            </p:spPr>
          </p:pic>
          <p:pic>
            <p:nvPicPr>
              <p:cNvPr id="139" name="Picture 138"/>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7702515" y="3348328"/>
                <a:ext cx="468000" cy="468000"/>
              </a:xfrm>
              <a:prstGeom prst="rect">
                <a:avLst/>
              </a:prstGeom>
            </p:spPr>
          </p:pic>
        </p:grpSp>
        <p:grpSp>
          <p:nvGrpSpPr>
            <p:cNvPr id="151" name="Group 150"/>
            <p:cNvGrpSpPr/>
            <p:nvPr/>
          </p:nvGrpSpPr>
          <p:grpSpPr>
            <a:xfrm>
              <a:off x="485675" y="2789768"/>
              <a:ext cx="1946992" cy="1390891"/>
              <a:chOff x="-2448104" y="3626952"/>
              <a:chExt cx="2274678" cy="1624983"/>
            </a:xfrm>
          </p:grpSpPr>
          <p:pic>
            <p:nvPicPr>
              <p:cNvPr id="19" name="Picture 18"/>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2330417" y="4134260"/>
                <a:ext cx="468000" cy="468000"/>
              </a:xfrm>
              <a:prstGeom prst="rect">
                <a:avLst/>
              </a:prstGeom>
            </p:spPr>
          </p:pic>
          <p:pic>
            <p:nvPicPr>
              <p:cNvPr id="147" name="Picture 146"/>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2330417" y="4694553"/>
                <a:ext cx="468000" cy="468000"/>
              </a:xfrm>
              <a:prstGeom prst="rect">
                <a:avLst/>
              </a:prstGeom>
            </p:spPr>
          </p:pic>
          <p:pic>
            <p:nvPicPr>
              <p:cNvPr id="148" name="Picture 147"/>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759112" y="4694553"/>
                <a:ext cx="468000" cy="468000"/>
              </a:xfrm>
              <a:prstGeom prst="rect">
                <a:avLst/>
              </a:prstGeom>
            </p:spPr>
          </p:pic>
          <p:grpSp>
            <p:nvGrpSpPr>
              <p:cNvPr id="108" name="Group 107"/>
              <p:cNvGrpSpPr/>
              <p:nvPr/>
            </p:nvGrpSpPr>
            <p:grpSpPr>
              <a:xfrm>
                <a:off x="-2448104" y="3626952"/>
                <a:ext cx="2274678" cy="1624983"/>
                <a:chOff x="5088147" y="1153518"/>
                <a:chExt cx="2274678" cy="1624983"/>
              </a:xfrm>
            </p:grpSpPr>
            <p:sp>
              <p:nvSpPr>
                <p:cNvPr id="109" name="Rectangle 108"/>
                <p:cNvSpPr/>
                <p:nvPr/>
              </p:nvSpPr>
              <p:spPr>
                <a:xfrm>
                  <a:off x="5088148" y="1153518"/>
                  <a:ext cx="2274677" cy="402117"/>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400" dirty="0">
                      <a:solidFill>
                        <a:schemeClr val="bg1"/>
                      </a:solidFill>
                    </a:rPr>
                    <a:t>Public health facilities</a:t>
                  </a:r>
                </a:p>
              </p:txBody>
            </p:sp>
            <p:sp>
              <p:nvSpPr>
                <p:cNvPr id="110" name="Rectangle 109"/>
                <p:cNvSpPr/>
                <p:nvPr/>
              </p:nvSpPr>
              <p:spPr>
                <a:xfrm>
                  <a:off x="5088147" y="1155505"/>
                  <a:ext cx="2274678" cy="1622996"/>
                </a:xfrm>
                <a:prstGeom prst="rect">
                  <a:avLst/>
                </a:prstGeom>
                <a:noFill/>
                <a:ln w="9525">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tIns="477506" rtlCol="0" anchor="t" anchorCtr="0"/>
                <a:lstStyle/>
                <a:p>
                  <a:endParaRPr lang="en-US" sz="1122" dirty="0">
                    <a:solidFill>
                      <a:schemeClr val="tx1"/>
                    </a:solidFill>
                  </a:endParaRPr>
                </a:p>
              </p:txBody>
            </p:sp>
          </p:grpSp>
          <p:pic>
            <p:nvPicPr>
              <p:cNvPr id="144" name="Picture 143"/>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759112" y="4134260"/>
                <a:ext cx="468000" cy="468000"/>
              </a:xfrm>
              <a:prstGeom prst="rect">
                <a:avLst/>
              </a:prstGeom>
            </p:spPr>
          </p:pic>
          <p:pic>
            <p:nvPicPr>
              <p:cNvPr id="145" name="Picture 144"/>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1806649" y="4134260"/>
                <a:ext cx="468000" cy="468000"/>
              </a:xfrm>
              <a:prstGeom prst="rect">
                <a:avLst/>
              </a:prstGeom>
            </p:spPr>
          </p:pic>
          <p:pic>
            <p:nvPicPr>
              <p:cNvPr id="146" name="Picture 145"/>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1282881" y="4134260"/>
                <a:ext cx="468000" cy="468000"/>
              </a:xfrm>
              <a:prstGeom prst="rect">
                <a:avLst/>
              </a:prstGeom>
            </p:spPr>
          </p:pic>
          <p:pic>
            <p:nvPicPr>
              <p:cNvPr id="149" name="Picture 148"/>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1806649" y="4694553"/>
                <a:ext cx="468000" cy="468000"/>
              </a:xfrm>
              <a:prstGeom prst="rect">
                <a:avLst/>
              </a:prstGeom>
            </p:spPr>
          </p:pic>
          <p:pic>
            <p:nvPicPr>
              <p:cNvPr id="150" name="Picture 149"/>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1282881" y="4694553"/>
                <a:ext cx="468000" cy="468000"/>
              </a:xfrm>
              <a:prstGeom prst="rect">
                <a:avLst/>
              </a:prstGeom>
            </p:spPr>
          </p:pic>
        </p:grpSp>
        <p:grpSp>
          <p:nvGrpSpPr>
            <p:cNvPr id="153" name="Group 152"/>
            <p:cNvGrpSpPr/>
            <p:nvPr/>
          </p:nvGrpSpPr>
          <p:grpSpPr>
            <a:xfrm>
              <a:off x="2518574" y="3332732"/>
              <a:ext cx="2773251" cy="304963"/>
              <a:chOff x="2860719" y="3512557"/>
              <a:chExt cx="3240000" cy="356289"/>
            </a:xfrm>
          </p:grpSpPr>
          <p:cxnSp>
            <p:nvCxnSpPr>
              <p:cNvPr id="6" name="Straight Arrow Connector 5"/>
              <p:cNvCxnSpPr/>
              <p:nvPr/>
            </p:nvCxnSpPr>
            <p:spPr>
              <a:xfrm flipH="1">
                <a:off x="2860719" y="3868846"/>
                <a:ext cx="3240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860719" y="3512557"/>
                <a:ext cx="3240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Rectangle 31"/>
            <p:cNvSpPr/>
            <p:nvPr/>
          </p:nvSpPr>
          <p:spPr>
            <a:xfrm>
              <a:off x="4989637" y="4484253"/>
              <a:ext cx="1047673" cy="21569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solidFill>
                    <a:schemeClr val="tx1"/>
                  </a:solidFill>
                </a:rPr>
                <a:t>Seek care</a:t>
              </a:r>
              <a:endParaRPr lang="en-GB" dirty="0" err="1">
                <a:solidFill>
                  <a:schemeClr val="tx1"/>
                </a:solidFill>
              </a:endParaRPr>
            </a:p>
          </p:txBody>
        </p:sp>
        <p:grpSp>
          <p:nvGrpSpPr>
            <p:cNvPr id="164" name="Group 163"/>
            <p:cNvGrpSpPr/>
            <p:nvPr/>
          </p:nvGrpSpPr>
          <p:grpSpPr>
            <a:xfrm>
              <a:off x="4998858" y="4307321"/>
              <a:ext cx="1554062" cy="1076564"/>
              <a:chOff x="1259654" y="1566188"/>
              <a:chExt cx="1815616" cy="1257754"/>
            </a:xfrm>
          </p:grpSpPr>
          <p:cxnSp>
            <p:nvCxnSpPr>
              <p:cNvPr id="160" name="Straight Arrow Connector 159"/>
              <p:cNvCxnSpPr>
                <a:cxnSpLocks/>
              </p:cNvCxnSpPr>
              <p:nvPr/>
            </p:nvCxnSpPr>
            <p:spPr>
              <a:xfrm flipV="1">
                <a:off x="1259654" y="1566188"/>
                <a:ext cx="1720366" cy="10672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a:cxnSpLocks/>
              </p:cNvCxnSpPr>
              <p:nvPr/>
            </p:nvCxnSpPr>
            <p:spPr>
              <a:xfrm flipV="1">
                <a:off x="1354904" y="1756688"/>
                <a:ext cx="1720366" cy="1067254"/>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665679" y="4307321"/>
              <a:ext cx="2161671" cy="1076564"/>
              <a:chOff x="695973" y="4833381"/>
              <a:chExt cx="2525488" cy="1257754"/>
            </a:xfrm>
          </p:grpSpPr>
          <p:sp>
            <p:nvSpPr>
              <p:cNvPr id="33" name="Rectangle 32"/>
              <p:cNvSpPr/>
              <p:nvPr/>
            </p:nvSpPr>
            <p:spPr>
              <a:xfrm>
                <a:off x="695973" y="5518295"/>
                <a:ext cx="1224000" cy="25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solidFill>
                      <a:schemeClr val="tx1"/>
                    </a:solidFill>
                  </a:rPr>
                  <a:t>Care delivery</a:t>
                </a:r>
                <a:endParaRPr lang="en-GB" dirty="0" err="1">
                  <a:solidFill>
                    <a:schemeClr val="tx1"/>
                  </a:solidFill>
                </a:endParaRPr>
              </a:p>
            </p:txBody>
          </p:sp>
          <p:grpSp>
            <p:nvGrpSpPr>
              <p:cNvPr id="165" name="Group 164"/>
              <p:cNvGrpSpPr/>
              <p:nvPr/>
            </p:nvGrpSpPr>
            <p:grpSpPr>
              <a:xfrm flipH="1">
                <a:off x="1405845" y="4833381"/>
                <a:ext cx="1815616" cy="1257754"/>
                <a:chOff x="1259654" y="1566188"/>
                <a:chExt cx="1815616" cy="1257754"/>
              </a:xfrm>
            </p:grpSpPr>
            <p:cxnSp>
              <p:nvCxnSpPr>
                <p:cNvPr id="166" name="Straight Arrow Connector 165"/>
                <p:cNvCxnSpPr>
                  <a:cxnSpLocks/>
                </p:cNvCxnSpPr>
                <p:nvPr/>
              </p:nvCxnSpPr>
              <p:spPr>
                <a:xfrm flipV="1">
                  <a:off x="1259654" y="1566188"/>
                  <a:ext cx="1720366" cy="10672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cxnSpLocks/>
                </p:cNvCxnSpPr>
                <p:nvPr/>
              </p:nvCxnSpPr>
              <p:spPr>
                <a:xfrm flipV="1">
                  <a:off x="1354904" y="1756688"/>
                  <a:ext cx="1720366" cy="1067254"/>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168" name="Rectangle 167"/>
              <p:cNvSpPr/>
              <p:nvPr/>
            </p:nvSpPr>
            <p:spPr>
              <a:xfrm>
                <a:off x="1963425" y="5040091"/>
                <a:ext cx="1224000" cy="25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solidFill>
                      <a:schemeClr val="tx1"/>
                    </a:solidFill>
                  </a:rPr>
                  <a:t>Seek care</a:t>
                </a:r>
                <a:endParaRPr lang="en-GB" dirty="0" err="1">
                  <a:solidFill>
                    <a:schemeClr val="tx1"/>
                  </a:solidFill>
                </a:endParaRPr>
              </a:p>
            </p:txBody>
          </p:sp>
        </p:grpSp>
        <p:sp>
          <p:nvSpPr>
            <p:cNvPr id="169" name="Rectangle 168"/>
            <p:cNvSpPr/>
            <p:nvPr/>
          </p:nvSpPr>
          <p:spPr>
            <a:xfrm>
              <a:off x="5775739" y="4953072"/>
              <a:ext cx="1047673" cy="21569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solidFill>
                    <a:schemeClr val="tx1"/>
                  </a:solidFill>
                </a:rPr>
                <a:t>Care delivery</a:t>
              </a:r>
              <a:endParaRPr lang="en-GB" dirty="0" err="1">
                <a:solidFill>
                  <a:schemeClr val="tx1"/>
                </a:solidFill>
              </a:endParaRPr>
            </a:p>
          </p:txBody>
        </p:sp>
      </p:grpSp>
    </p:spTree>
    <p:extLst>
      <p:ext uri="{BB962C8B-B14F-4D97-AF65-F5344CB8AC3E}">
        <p14:creationId xmlns="" xmlns:p14="http://schemas.microsoft.com/office/powerpoint/2010/main" val="3288564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22" y="0"/>
            <a:ext cx="9106877" cy="1143000"/>
          </a:xfrm>
        </p:spPr>
        <p:txBody>
          <a:bodyPr>
            <a:normAutofit/>
          </a:bodyPr>
          <a:lstStyle/>
          <a:p>
            <a:r>
              <a:rPr lang="en-US" b="1" dirty="0">
                <a:cs typeface="Tahoma"/>
              </a:rPr>
              <a:t>Challenges in Healthcare Delivery</a:t>
            </a:r>
            <a:endParaRPr lang="en-US" dirty="0"/>
          </a:p>
        </p:txBody>
      </p:sp>
      <p:sp>
        <p:nvSpPr>
          <p:cNvPr id="3" name="Content Placeholder 2"/>
          <p:cNvSpPr>
            <a:spLocks noGrp="1"/>
          </p:cNvSpPr>
          <p:nvPr>
            <p:ph idx="1"/>
          </p:nvPr>
        </p:nvSpPr>
        <p:spPr>
          <a:xfrm>
            <a:off x="5638800" y="1447801"/>
            <a:ext cx="3363335" cy="4267200"/>
          </a:xfrm>
        </p:spPr>
        <p:txBody>
          <a:bodyPr>
            <a:normAutofit/>
          </a:bodyPr>
          <a:lstStyle/>
          <a:p>
            <a:pPr lvl="0">
              <a:lnSpc>
                <a:spcPct val="140000"/>
              </a:lnSpc>
            </a:pPr>
            <a:r>
              <a:rPr lang="en-US" sz="2400" dirty="0">
                <a:solidFill>
                  <a:schemeClr val="tx1"/>
                </a:solidFill>
                <a:ea typeface="+mn-ea"/>
                <a:cs typeface="Tahoma"/>
              </a:rPr>
              <a:t>Lack of integration of dichotomous healthcare system. </a:t>
            </a:r>
          </a:p>
          <a:p>
            <a:pPr lvl="0">
              <a:lnSpc>
                <a:spcPct val="140000"/>
              </a:lnSpc>
            </a:pPr>
            <a:r>
              <a:rPr lang="en-US" sz="2400" dirty="0">
                <a:solidFill>
                  <a:schemeClr val="tx1"/>
                </a:solidFill>
                <a:ea typeface="+mn-ea"/>
                <a:cs typeface="Tahoma"/>
              </a:rPr>
              <a:t>Unequal distribution of resources between public and private healthcare</a:t>
            </a:r>
            <a:endParaRPr lang="en-US" dirty="0">
              <a:solidFill>
                <a:schemeClr val="tx1"/>
              </a:solidFill>
              <a:ea typeface="+mn-ea"/>
              <a:cs typeface="Tahoma"/>
            </a:endParaRPr>
          </a:p>
          <a:p>
            <a:pPr marL="0" indent="0">
              <a:buNone/>
            </a:pPr>
            <a:endParaRPr lang="en-US" dirty="0"/>
          </a:p>
        </p:txBody>
      </p:sp>
      <p:pic>
        <p:nvPicPr>
          <p:cNvPr id="5" name="Picture 4" descr="Screenshot 2015-05-12 12.13.34.png"/>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381000" y="1054100"/>
            <a:ext cx="5334000" cy="5803900"/>
          </a:xfrm>
          <a:prstGeom prst="rect">
            <a:avLst/>
          </a:prstGeom>
        </p:spPr>
      </p:pic>
    </p:spTree>
    <p:extLst>
      <p:ext uri="{BB962C8B-B14F-4D97-AF65-F5344CB8AC3E}">
        <p14:creationId xmlns="" xmlns:p14="http://schemas.microsoft.com/office/powerpoint/2010/main" val="1592118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A596F808-599B-46F2-A5F4-E4BEBDA98044}"/>
              </a:ext>
            </a:extLst>
          </p:cNvPr>
          <p:cNvSpPr txBox="1">
            <a:spLocks noGrp="1"/>
          </p:cNvSpPr>
          <p:nvPr>
            <p:ph type="title"/>
          </p:nvPr>
        </p:nvSpPr>
        <p:spPr>
          <a:xfrm>
            <a:off x="0" y="14288"/>
            <a:ext cx="9144000" cy="1143000"/>
          </a:xfrm>
          <a:solidFill>
            <a:srgbClr val="FFC000"/>
          </a:solidFill>
          <a:ln w="9525">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ormAutofit fontScale="90000"/>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70000"/>
              </a:lnSpc>
              <a:buClr>
                <a:schemeClr val="accent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chemeClr val="tx1"/>
                </a:solidFill>
              </a:rPr>
              <a:t>Public &amp; Private Sector </a:t>
            </a:r>
            <a:br>
              <a:rPr lang="en-US" dirty="0">
                <a:solidFill>
                  <a:schemeClr val="tx1"/>
                </a:solidFill>
              </a:rPr>
            </a:br>
            <a:r>
              <a:rPr lang="en-US" dirty="0">
                <a:solidFill>
                  <a:schemeClr val="tx1"/>
                </a:solidFill>
              </a:rPr>
              <a:t>Resources and Workload (2014 &amp; 2015)</a:t>
            </a:r>
          </a:p>
        </p:txBody>
      </p:sp>
      <p:sp>
        <p:nvSpPr>
          <p:cNvPr id="136195" name="Text Box 8">
            <a:extLst>
              <a:ext uri="{FF2B5EF4-FFF2-40B4-BE49-F238E27FC236}">
                <a16:creationId xmlns="" xmlns:a16="http://schemas.microsoft.com/office/drawing/2014/main" id="{D8D90ECB-BA48-4277-949D-4BBCDA779F1F}"/>
              </a:ext>
            </a:extLst>
          </p:cNvPr>
          <p:cNvSpPr txBox="1">
            <a:spLocks noChangeArrowheads="1"/>
          </p:cNvSpPr>
          <p:nvPr/>
        </p:nvSpPr>
        <p:spPr bwMode="auto">
          <a:xfrm>
            <a:off x="5510213" y="6211888"/>
            <a:ext cx="3633787"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b="1">
                <a:latin typeface="Calibri" panose="020F0502020204030204" pitchFamily="34" charset="0"/>
              </a:rPr>
              <a:t>Source: </a:t>
            </a:r>
            <a:r>
              <a:rPr lang="en-US" altLang="en-US" sz="1200">
                <a:latin typeface="Calibri" panose="020F0502020204030204" pitchFamily="34" charset="0"/>
              </a:rPr>
              <a:t>Health Informatics Center (HIC) , Family Health Development Division, NHMS 2015, MNHA Prelim (2014) </a:t>
            </a:r>
          </a:p>
        </p:txBody>
      </p:sp>
      <p:cxnSp>
        <p:nvCxnSpPr>
          <p:cNvPr id="6" name="Straight Connector 5">
            <a:extLst>
              <a:ext uri="{FF2B5EF4-FFF2-40B4-BE49-F238E27FC236}">
                <a16:creationId xmlns="" xmlns:a16="http://schemas.microsoft.com/office/drawing/2014/main" id="{C4F53E15-060C-4621-B2EF-CE804010A2FC}"/>
              </a:ext>
            </a:extLst>
          </p:cNvPr>
          <p:cNvCxnSpPr/>
          <p:nvPr/>
        </p:nvCxnSpPr>
        <p:spPr>
          <a:xfrm>
            <a:off x="5940425" y="1501775"/>
            <a:ext cx="0" cy="4303713"/>
          </a:xfrm>
          <a:prstGeom prst="line">
            <a:avLst/>
          </a:prstGeom>
          <a:ln w="412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36197" name="Group 22">
            <a:extLst>
              <a:ext uri="{FF2B5EF4-FFF2-40B4-BE49-F238E27FC236}">
                <a16:creationId xmlns="" xmlns:a16="http://schemas.microsoft.com/office/drawing/2014/main" id="{48742C9C-A308-47C2-8166-08F5C6FF36EC}"/>
              </a:ext>
            </a:extLst>
          </p:cNvPr>
          <p:cNvGrpSpPr>
            <a:grpSpLocks/>
          </p:cNvGrpSpPr>
          <p:nvPr/>
        </p:nvGrpSpPr>
        <p:grpSpPr bwMode="auto">
          <a:xfrm>
            <a:off x="395288" y="1268413"/>
            <a:ext cx="8353425" cy="4897437"/>
            <a:chOff x="0" y="0"/>
            <a:chExt cx="7696200" cy="3246120"/>
          </a:xfrm>
        </p:grpSpPr>
        <p:graphicFrame>
          <p:nvGraphicFramePr>
            <p:cNvPr id="24" name="Chart 23">
              <a:extLst>
                <a:ext uri="{FF2B5EF4-FFF2-40B4-BE49-F238E27FC236}">
                  <a16:creationId xmlns="" xmlns:a16="http://schemas.microsoft.com/office/drawing/2014/main" id="{7C72CBFC-8B08-4A68-8B85-0BB055174210}"/>
                </a:ext>
              </a:extLst>
            </p:cNvPr>
            <p:cNvGraphicFramePr>
              <a:graphicFrameLocks/>
            </p:cNvGraphicFramePr>
            <p:nvPr/>
          </p:nvGraphicFramePr>
          <p:xfrm>
            <a:off x="0" y="0"/>
            <a:ext cx="7696200" cy="324612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
              <a:extLst>
                <a:ext uri="{FF2B5EF4-FFF2-40B4-BE49-F238E27FC236}">
                  <a16:creationId xmlns="" xmlns:a16="http://schemas.microsoft.com/office/drawing/2014/main" id="{989D2C62-E8EC-4569-8AED-940B6896C66C}"/>
                </a:ext>
              </a:extLst>
            </p:cNvPr>
            <p:cNvSpPr txBox="1"/>
            <p:nvPr/>
          </p:nvSpPr>
          <p:spPr>
            <a:xfrm>
              <a:off x="3056834" y="133632"/>
              <a:ext cx="487045" cy="20097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MY" sz="1400" b="1" dirty="0"/>
                <a:t>10%</a:t>
              </a:r>
            </a:p>
          </p:txBody>
        </p:sp>
        <p:sp>
          <p:nvSpPr>
            <p:cNvPr id="26" name="TextBox 3">
              <a:extLst>
                <a:ext uri="{FF2B5EF4-FFF2-40B4-BE49-F238E27FC236}">
                  <a16:creationId xmlns="" xmlns:a16="http://schemas.microsoft.com/office/drawing/2014/main" id="{C0A54026-C67F-45C7-A2FF-6653AED4A000}"/>
                </a:ext>
              </a:extLst>
            </p:cNvPr>
            <p:cNvSpPr txBox="1"/>
            <p:nvPr/>
          </p:nvSpPr>
          <p:spPr>
            <a:xfrm>
              <a:off x="3067071" y="495599"/>
              <a:ext cx="510448" cy="19992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MY" sz="1400" b="1"/>
                <a:t>60%</a:t>
              </a:r>
            </a:p>
          </p:txBody>
        </p:sp>
        <p:sp>
          <p:nvSpPr>
            <p:cNvPr id="27" name="TextBox 4">
              <a:extLst>
                <a:ext uri="{FF2B5EF4-FFF2-40B4-BE49-F238E27FC236}">
                  <a16:creationId xmlns="" xmlns:a16="http://schemas.microsoft.com/office/drawing/2014/main" id="{DFD1789E-4A7C-4764-9DAA-7CDB16591653}"/>
                </a:ext>
              </a:extLst>
            </p:cNvPr>
            <p:cNvSpPr txBox="1"/>
            <p:nvPr/>
          </p:nvSpPr>
          <p:spPr>
            <a:xfrm>
              <a:off x="3067071" y="867035"/>
              <a:ext cx="510448" cy="2178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MY" sz="1400" b="1"/>
                <a:t>34%</a:t>
              </a:r>
            </a:p>
          </p:txBody>
        </p:sp>
        <p:sp>
          <p:nvSpPr>
            <p:cNvPr id="28" name="TextBox 5">
              <a:extLst>
                <a:ext uri="{FF2B5EF4-FFF2-40B4-BE49-F238E27FC236}">
                  <a16:creationId xmlns="" xmlns:a16="http://schemas.microsoft.com/office/drawing/2014/main" id="{E9A37DE5-CEA0-482B-8EB9-9220017E63CE}"/>
                </a:ext>
              </a:extLst>
            </p:cNvPr>
            <p:cNvSpPr txBox="1"/>
            <p:nvPr/>
          </p:nvSpPr>
          <p:spPr>
            <a:xfrm>
              <a:off x="6706019" y="859669"/>
              <a:ext cx="488508" cy="19045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MY" sz="1400" b="1"/>
                <a:t>66%</a:t>
              </a:r>
            </a:p>
          </p:txBody>
        </p:sp>
        <p:sp>
          <p:nvSpPr>
            <p:cNvPr id="29" name="TextBox 6">
              <a:extLst>
                <a:ext uri="{FF2B5EF4-FFF2-40B4-BE49-F238E27FC236}">
                  <a16:creationId xmlns="" xmlns:a16="http://schemas.microsoft.com/office/drawing/2014/main" id="{6BF20F89-5E0C-4DF4-9706-3C091BE0F853}"/>
                </a:ext>
              </a:extLst>
            </p:cNvPr>
            <p:cNvSpPr txBox="1"/>
            <p:nvPr/>
          </p:nvSpPr>
          <p:spPr>
            <a:xfrm>
              <a:off x="6714795" y="477711"/>
              <a:ext cx="500209" cy="19150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MY" sz="1400" b="1" dirty="0"/>
                <a:t>40%</a:t>
              </a:r>
            </a:p>
          </p:txBody>
        </p:sp>
        <p:sp>
          <p:nvSpPr>
            <p:cNvPr id="30" name="TextBox 7">
              <a:extLst>
                <a:ext uri="{FF2B5EF4-FFF2-40B4-BE49-F238E27FC236}">
                  <a16:creationId xmlns="" xmlns:a16="http://schemas.microsoft.com/office/drawing/2014/main" id="{0773A141-796F-4EE6-8034-96BDC785C92D}"/>
                </a:ext>
              </a:extLst>
            </p:cNvPr>
            <p:cNvSpPr txBox="1"/>
            <p:nvPr/>
          </p:nvSpPr>
          <p:spPr>
            <a:xfrm>
              <a:off x="6725034" y="133632"/>
              <a:ext cx="488508" cy="18308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MY" sz="1400" b="1" dirty="0"/>
                <a:t>90%</a:t>
              </a:r>
            </a:p>
          </p:txBody>
        </p:sp>
        <p:sp>
          <p:nvSpPr>
            <p:cNvPr id="31" name="TextBox 8">
              <a:extLst>
                <a:ext uri="{FF2B5EF4-FFF2-40B4-BE49-F238E27FC236}">
                  <a16:creationId xmlns="" xmlns:a16="http://schemas.microsoft.com/office/drawing/2014/main" id="{34683DD5-5D72-4EE5-94C4-65F62327544B}"/>
                </a:ext>
              </a:extLst>
            </p:cNvPr>
            <p:cNvSpPr txBox="1"/>
            <p:nvPr/>
          </p:nvSpPr>
          <p:spPr>
            <a:xfrm>
              <a:off x="3056834" y="1247941"/>
              <a:ext cx="510447" cy="19992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MY" sz="1400" b="1"/>
                <a:t>76%</a:t>
              </a:r>
            </a:p>
          </p:txBody>
        </p:sp>
        <p:sp>
          <p:nvSpPr>
            <p:cNvPr id="32" name="TextBox 9">
              <a:extLst>
                <a:ext uri="{FF2B5EF4-FFF2-40B4-BE49-F238E27FC236}">
                  <a16:creationId xmlns="" xmlns:a16="http://schemas.microsoft.com/office/drawing/2014/main" id="{77456C3B-B85D-4E8B-B051-D99FC7F8A36A}"/>
                </a:ext>
              </a:extLst>
            </p:cNvPr>
            <p:cNvSpPr txBox="1"/>
            <p:nvPr/>
          </p:nvSpPr>
          <p:spPr>
            <a:xfrm>
              <a:off x="3075847" y="1609907"/>
              <a:ext cx="510448" cy="2178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MY" sz="1400" b="1"/>
                <a:t>81%</a:t>
              </a:r>
            </a:p>
          </p:txBody>
        </p:sp>
        <p:sp>
          <p:nvSpPr>
            <p:cNvPr id="33" name="TextBox 10">
              <a:extLst>
                <a:ext uri="{FF2B5EF4-FFF2-40B4-BE49-F238E27FC236}">
                  <a16:creationId xmlns="" xmlns:a16="http://schemas.microsoft.com/office/drawing/2014/main" id="{6E903F8F-0E6D-4B39-AC0B-55C21B356C52}"/>
                </a:ext>
              </a:extLst>
            </p:cNvPr>
            <p:cNvSpPr txBox="1"/>
            <p:nvPr/>
          </p:nvSpPr>
          <p:spPr>
            <a:xfrm>
              <a:off x="6706019" y="1214270"/>
              <a:ext cx="456331" cy="23780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MY" sz="1400" b="1" dirty="0"/>
                <a:t>24%</a:t>
              </a:r>
            </a:p>
          </p:txBody>
        </p:sp>
        <p:sp>
          <p:nvSpPr>
            <p:cNvPr id="34" name="TextBox 11">
              <a:extLst>
                <a:ext uri="{FF2B5EF4-FFF2-40B4-BE49-F238E27FC236}">
                  <a16:creationId xmlns="" xmlns:a16="http://schemas.microsoft.com/office/drawing/2014/main" id="{9B7D396D-86CB-4CFF-B30E-43972CD8D99A}"/>
                </a:ext>
              </a:extLst>
            </p:cNvPr>
            <p:cNvSpPr txBox="1"/>
            <p:nvPr/>
          </p:nvSpPr>
          <p:spPr>
            <a:xfrm>
              <a:off x="6706019" y="1585706"/>
              <a:ext cx="456331" cy="23780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MY" sz="1400" b="1" dirty="0"/>
                <a:t>19%</a:t>
              </a:r>
            </a:p>
          </p:txBody>
        </p:sp>
        <p:sp>
          <p:nvSpPr>
            <p:cNvPr id="35" name="TextBox 12">
              <a:extLst>
                <a:ext uri="{FF2B5EF4-FFF2-40B4-BE49-F238E27FC236}">
                  <a16:creationId xmlns="" xmlns:a16="http://schemas.microsoft.com/office/drawing/2014/main" id="{FDA8E2C6-8650-4286-BC80-8BFB56175786}"/>
                </a:ext>
              </a:extLst>
            </p:cNvPr>
            <p:cNvSpPr txBox="1"/>
            <p:nvPr/>
          </p:nvSpPr>
          <p:spPr>
            <a:xfrm>
              <a:off x="3075847" y="1981343"/>
              <a:ext cx="510448" cy="2178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MY" sz="1400" b="1"/>
                <a:t>76%</a:t>
              </a:r>
            </a:p>
          </p:txBody>
        </p:sp>
        <p:sp>
          <p:nvSpPr>
            <p:cNvPr id="36" name="TextBox 13">
              <a:extLst>
                <a:ext uri="{FF2B5EF4-FFF2-40B4-BE49-F238E27FC236}">
                  <a16:creationId xmlns="" xmlns:a16="http://schemas.microsoft.com/office/drawing/2014/main" id="{ABB6DE80-D797-46AB-AA8F-AF357A0D05AF}"/>
                </a:ext>
              </a:extLst>
            </p:cNvPr>
            <p:cNvSpPr txBox="1"/>
            <p:nvPr/>
          </p:nvSpPr>
          <p:spPr>
            <a:xfrm>
              <a:off x="3086086" y="2343309"/>
              <a:ext cx="510447" cy="2178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MY" sz="1400" b="1"/>
                <a:t>52%</a:t>
              </a:r>
            </a:p>
          </p:txBody>
        </p:sp>
        <p:sp>
          <p:nvSpPr>
            <p:cNvPr id="37" name="TextBox 14">
              <a:extLst>
                <a:ext uri="{FF2B5EF4-FFF2-40B4-BE49-F238E27FC236}">
                  <a16:creationId xmlns="" xmlns:a16="http://schemas.microsoft.com/office/drawing/2014/main" id="{2084FB20-671D-46AC-9732-1BD781314406}"/>
                </a:ext>
              </a:extLst>
            </p:cNvPr>
            <p:cNvSpPr txBox="1"/>
            <p:nvPr/>
          </p:nvSpPr>
          <p:spPr>
            <a:xfrm>
              <a:off x="6695782" y="1964507"/>
              <a:ext cx="510447" cy="21675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MY" sz="1400" b="1"/>
                <a:t>24%</a:t>
              </a:r>
            </a:p>
          </p:txBody>
        </p:sp>
        <p:sp>
          <p:nvSpPr>
            <p:cNvPr id="38" name="TextBox 15">
              <a:extLst>
                <a:ext uri="{FF2B5EF4-FFF2-40B4-BE49-F238E27FC236}">
                  <a16:creationId xmlns="" xmlns:a16="http://schemas.microsoft.com/office/drawing/2014/main" id="{31CB257F-D10B-4A37-B54E-2726FAC44E24}"/>
                </a:ext>
              </a:extLst>
            </p:cNvPr>
            <p:cNvSpPr txBox="1"/>
            <p:nvPr/>
          </p:nvSpPr>
          <p:spPr>
            <a:xfrm>
              <a:off x="6706019" y="2343309"/>
              <a:ext cx="510448" cy="2178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MY" sz="1400" b="1"/>
                <a:t>48%</a:t>
              </a:r>
            </a:p>
          </p:txBody>
        </p:sp>
      </p:grpSp>
      <p:pic>
        <p:nvPicPr>
          <p:cNvPr id="136198" name="Content Placeholder 3">
            <a:extLst>
              <a:ext uri="{FF2B5EF4-FFF2-40B4-BE49-F238E27FC236}">
                <a16:creationId xmlns="" xmlns:a16="http://schemas.microsoft.com/office/drawing/2014/main" id="{A657183E-95B5-46F1-84DE-38E7B46FE5CF}"/>
              </a:ext>
            </a:extLst>
          </p:cNvPr>
          <p:cNvPicPr>
            <a:picLocks noGrp="1" noChangeAspect="1"/>
          </p:cNvPicPr>
          <p:nvPr>
            <p:ph idx="1"/>
          </p:nvPr>
        </p:nvPicPr>
        <p:blipFill>
          <a:blip r:embed="rId4" cstate="email">
            <a:extLst>
              <a:ext uri="{28A0092B-C50C-407E-A947-70E740481C1C}">
                <a14:useLocalDpi xmlns="" xmlns:a14="http://schemas.microsoft.com/office/drawing/2010/main" val="0"/>
              </a:ext>
            </a:extLst>
          </a:blip>
          <a:srcRect/>
          <a:stretch>
            <a:fillRect/>
          </a:stretch>
        </p:blipFill>
        <p:spPr>
          <a:xfrm>
            <a:off x="107950" y="6086475"/>
            <a:ext cx="750888" cy="752475"/>
          </a:xfrm>
        </p:spPr>
      </p:pic>
    </p:spTree>
    <p:extLst>
      <p:ext uri="{BB962C8B-B14F-4D97-AF65-F5344CB8AC3E}">
        <p14:creationId xmlns="" xmlns:p14="http://schemas.microsoft.com/office/powerpoint/2010/main" val="2064046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nvPr>
        </p:nvGraphicFramePr>
        <p:xfrm>
          <a:off x="228600" y="228600"/>
          <a:ext cx="8383858" cy="579119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 xmlns:a16="http://schemas.microsoft.com/office/drawing/2014/main" id="{FF52FAD6-2E54-4D63-A6D0-604C1C8E1128}"/>
              </a:ext>
            </a:extLst>
          </p:cNvPr>
          <p:cNvSpPr txBox="1"/>
          <p:nvPr/>
        </p:nvSpPr>
        <p:spPr>
          <a:xfrm>
            <a:off x="2895600" y="6248400"/>
            <a:ext cx="5943600" cy="615553"/>
          </a:xfrm>
          <a:prstGeom prst="rect">
            <a:avLst/>
          </a:prstGeom>
          <a:noFill/>
        </p:spPr>
        <p:txBody>
          <a:bodyPr wrap="square" rtlCol="0">
            <a:spAutoFit/>
          </a:bodyPr>
          <a:lstStyle/>
          <a:p>
            <a:r>
              <a:rPr lang="en-MY" sz="1600" dirty="0"/>
              <a:t>Source: Lim </a:t>
            </a:r>
            <a:r>
              <a:rPr lang="en-MY" sz="1600" dirty="0" err="1"/>
              <a:t>HM,et</a:t>
            </a:r>
            <a:r>
              <a:rPr lang="en-MY" sz="1600" dirty="0"/>
              <a:t> </a:t>
            </a:r>
            <a:r>
              <a:rPr lang="en-MY" sz="1600" dirty="0" err="1"/>
              <a:t>al.PloS</a:t>
            </a:r>
            <a:r>
              <a:rPr lang="en-MY" sz="1600" dirty="0"/>
              <a:t> One.2017;12(2);e0172229</a:t>
            </a:r>
          </a:p>
          <a:p>
            <a:endParaRPr lang="en-MY" dirty="0"/>
          </a:p>
        </p:txBody>
      </p:sp>
    </p:spTree>
    <p:extLst>
      <p:ext uri="{BB962C8B-B14F-4D97-AF65-F5344CB8AC3E}">
        <p14:creationId xmlns="" xmlns:p14="http://schemas.microsoft.com/office/powerpoint/2010/main" val="3365087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204" y="234865"/>
            <a:ext cx="8793595" cy="628056"/>
          </a:xfrm>
        </p:spPr>
        <p:txBody>
          <a:bodyPr>
            <a:noAutofit/>
          </a:bodyPr>
          <a:lstStyle/>
          <a:p>
            <a:r>
              <a:rPr lang="en-US" sz="2400" b="1" dirty="0">
                <a:latin typeface="News Gothic MT" charset="0"/>
              </a:rPr>
              <a:t>Increasing Burden of Non-Communicable Diseases</a:t>
            </a:r>
            <a:endParaRPr lang="en-GB" sz="2400" dirty="0"/>
          </a:p>
        </p:txBody>
      </p:sp>
      <p:sp>
        <p:nvSpPr>
          <p:cNvPr id="14" name="Rectangle 13"/>
          <p:cNvSpPr/>
          <p:nvPr/>
        </p:nvSpPr>
        <p:spPr>
          <a:xfrm>
            <a:off x="175206" y="990601"/>
            <a:ext cx="8282993" cy="375324"/>
          </a:xfrm>
          <a:prstGeom prst="rect">
            <a:avLst/>
          </a:prstGeom>
          <a:solidFill>
            <a:srgbClr val="0033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224" b="1" dirty="0">
                <a:solidFill>
                  <a:schemeClr val="bg1"/>
                </a:solidFill>
              </a:rPr>
              <a:t>Public vs. private: top 10 most frequently managed diagnoses</a:t>
            </a:r>
          </a:p>
        </p:txBody>
      </p:sp>
      <p:sp>
        <p:nvSpPr>
          <p:cNvPr id="15" name="Rectangle 14"/>
          <p:cNvSpPr/>
          <p:nvPr/>
        </p:nvSpPr>
        <p:spPr>
          <a:xfrm>
            <a:off x="175206" y="992454"/>
            <a:ext cx="8511594" cy="5560746"/>
          </a:xfrm>
          <a:prstGeom prst="rect">
            <a:avLst/>
          </a:prstGeom>
          <a:noFill/>
          <a:ln w="9525">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tIns="477506" rtlCol="0" anchor="t" anchorCtr="0"/>
          <a:lstStyle/>
          <a:p>
            <a:endParaRPr lang="en-US" sz="1224" dirty="0">
              <a:solidFill>
                <a:schemeClr val="tx1"/>
              </a:solidFill>
            </a:endParaRPr>
          </a:p>
        </p:txBody>
      </p:sp>
      <p:pic>
        <p:nvPicPr>
          <p:cNvPr id="23" name="Picture 22"/>
          <p:cNvPicPr>
            <a:picLocks noChangeAspect="1"/>
          </p:cNvPicPr>
          <p:nvPr/>
        </p:nvPicPr>
        <p:blipFill>
          <a:blip r:embed="rId3"/>
          <a:stretch>
            <a:fillRect/>
          </a:stretch>
        </p:blipFill>
        <p:spPr>
          <a:xfrm>
            <a:off x="338908" y="1454097"/>
            <a:ext cx="8241237" cy="4337103"/>
          </a:xfrm>
          <a:prstGeom prst="rect">
            <a:avLst/>
          </a:prstGeom>
        </p:spPr>
      </p:pic>
      <p:sp>
        <p:nvSpPr>
          <p:cNvPr id="4" name="TextBox 3">
            <a:extLst>
              <a:ext uri="{FF2B5EF4-FFF2-40B4-BE49-F238E27FC236}">
                <a16:creationId xmlns="" xmlns:a16="http://schemas.microsoft.com/office/drawing/2014/main" id="{DAC514AB-0228-4B96-B8DC-526401C6A10C}"/>
              </a:ext>
            </a:extLst>
          </p:cNvPr>
          <p:cNvSpPr txBox="1"/>
          <p:nvPr/>
        </p:nvSpPr>
        <p:spPr>
          <a:xfrm>
            <a:off x="4724401" y="6128735"/>
            <a:ext cx="3962399" cy="553998"/>
          </a:xfrm>
          <a:prstGeom prst="rect">
            <a:avLst/>
          </a:prstGeom>
          <a:noFill/>
        </p:spPr>
        <p:txBody>
          <a:bodyPr wrap="square" rtlCol="0">
            <a:spAutoFit/>
          </a:bodyPr>
          <a:lstStyle/>
          <a:p>
            <a:r>
              <a:rPr lang="fr-FR" sz="1200" dirty="0"/>
              <a:t>Source: </a:t>
            </a:r>
            <a:r>
              <a:rPr lang="fr-FR" sz="1200" dirty="0" err="1"/>
              <a:t>Sivasampu</a:t>
            </a:r>
            <a:r>
              <a:rPr lang="fr-FR" sz="1200" dirty="0"/>
              <a:t> S, et al. NMCS 2014. NCRC; 2016.</a:t>
            </a:r>
            <a:endParaRPr lang="en-GB" sz="1200" dirty="0"/>
          </a:p>
          <a:p>
            <a:endParaRPr lang="en-MY" dirty="0"/>
          </a:p>
        </p:txBody>
      </p:sp>
    </p:spTree>
    <p:extLst>
      <p:ext uri="{BB962C8B-B14F-4D97-AF65-F5344CB8AC3E}">
        <p14:creationId xmlns="" xmlns:p14="http://schemas.microsoft.com/office/powerpoint/2010/main" val="652623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1">
            <a:extLst>
              <a:ext uri="{FF2B5EF4-FFF2-40B4-BE49-F238E27FC236}">
                <a16:creationId xmlns="" xmlns:a16="http://schemas.microsoft.com/office/drawing/2014/main" id="{184B4A15-7629-4797-B119-98D9590C5B8D}"/>
              </a:ext>
            </a:extLst>
          </p:cNvPr>
          <p:cNvSpPr>
            <a:spLocks noGrp="1"/>
          </p:cNvSpPr>
          <p:nvPr>
            <p:ph type="title"/>
          </p:nvPr>
        </p:nvSpPr>
        <p:spPr>
          <a:xfrm>
            <a:off x="457200" y="274638"/>
            <a:ext cx="8229600" cy="812800"/>
          </a:xfrm>
          <a:extLst/>
        </p:spPr>
        <p:txBody>
          <a:bodyPr anchor="t">
            <a:normAutofit fontScale="90000"/>
          </a:bodyPr>
          <a:lstStyle/>
          <a:p>
            <a:pPr>
              <a:defRPr/>
            </a:pPr>
            <a:r>
              <a:rPr sz="2400"/>
              <a:t>Diabetes mellitus: Rapidly growing prevalence in 1986–2015, with most of the increase in undiagnosed cases</a:t>
            </a:r>
          </a:p>
        </p:txBody>
      </p:sp>
      <p:pic>
        <p:nvPicPr>
          <p:cNvPr id="138243" name="Chart 4">
            <a:extLst>
              <a:ext uri="{FF2B5EF4-FFF2-40B4-BE49-F238E27FC236}">
                <a16:creationId xmlns="" xmlns:a16="http://schemas.microsoft.com/office/drawing/2014/main" id="{2C6C85C7-A027-4D6E-A338-56B1AB844C35}"/>
              </a:ext>
            </a:extLst>
          </p:cNvPr>
          <p:cNvPicPr>
            <a:picLocks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39700" y="1268413"/>
            <a:ext cx="8907463" cy="479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3">
            <a:extLst>
              <a:ext uri="{FF2B5EF4-FFF2-40B4-BE49-F238E27FC236}">
                <a16:creationId xmlns="" xmlns:a16="http://schemas.microsoft.com/office/drawing/2014/main" id="{CD7F2153-869E-45F9-AFFA-7F8DF73C0A57}"/>
              </a:ext>
            </a:extLst>
          </p:cNvPr>
          <p:cNvGrpSpPr/>
          <p:nvPr/>
        </p:nvGrpSpPr>
        <p:grpSpPr>
          <a:xfrm>
            <a:off x="134888" y="6234714"/>
            <a:ext cx="3482950" cy="620688"/>
            <a:chOff x="134888" y="6234714"/>
            <a:chExt cx="3482950" cy="620688"/>
          </a:xfrm>
          <a:solidFill>
            <a:srgbClr val="FFFFFF"/>
          </a:solidFill>
        </p:grpSpPr>
        <p:pic>
          <p:nvPicPr>
            <p:cNvPr id="6" name="Picture 5">
              <a:extLst>
                <a:ext uri="{FF2B5EF4-FFF2-40B4-BE49-F238E27FC236}">
                  <a16:creationId xmlns="" xmlns:a16="http://schemas.microsoft.com/office/drawing/2014/main" id="{54F612C1-A4A9-4E26-B610-8129BEA6488A}"/>
                </a:ext>
              </a:extLst>
            </p:cNvPr>
            <p:cNvPicPr>
              <a:picLocks noChangeAspect="1"/>
            </p:cNvPicPr>
            <p:nvPr/>
          </p:nvPicPr>
          <p:blipFill>
            <a:blip r:embed="rId4" cstate="print">
              <a:extLst/>
            </a:blip>
            <a:stretch>
              <a:fillRect/>
            </a:stretch>
          </p:blipFill>
          <p:spPr>
            <a:xfrm>
              <a:off x="755576" y="6306933"/>
              <a:ext cx="2862262" cy="476250"/>
            </a:xfrm>
            <a:prstGeom prst="rect">
              <a:avLst/>
            </a:prstGeom>
            <a:grpFill/>
          </p:spPr>
        </p:pic>
        <p:pic>
          <p:nvPicPr>
            <p:cNvPr id="7" name="Picture 6">
              <a:extLst>
                <a:ext uri="{FF2B5EF4-FFF2-40B4-BE49-F238E27FC236}">
                  <a16:creationId xmlns="" xmlns:a16="http://schemas.microsoft.com/office/drawing/2014/main" id="{4590FD72-68B7-4E30-A5F8-29A5589DA99B}"/>
                </a:ext>
              </a:extLst>
            </p:cNvPr>
            <p:cNvPicPr>
              <a:picLocks noChangeAspect="1"/>
            </p:cNvPicPr>
            <p:nvPr/>
          </p:nvPicPr>
          <p:blipFill>
            <a:blip r:embed="rId5" cstate="print">
              <a:extLst/>
            </a:blip>
            <a:stretch>
              <a:fillRect/>
            </a:stretch>
          </p:blipFill>
          <p:spPr>
            <a:xfrm>
              <a:off x="134888" y="6234714"/>
              <a:ext cx="620688" cy="620688"/>
            </a:xfrm>
            <a:prstGeom prst="rect">
              <a:avLst/>
            </a:prstGeom>
            <a:grpFill/>
          </p:spPr>
        </p:pic>
      </p:grpSp>
    </p:spTree>
    <p:extLst>
      <p:ext uri="{BB962C8B-B14F-4D97-AF65-F5344CB8AC3E}">
        <p14:creationId xmlns="" xmlns:p14="http://schemas.microsoft.com/office/powerpoint/2010/main" val="2300340906"/>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itle 1">
            <a:extLst>
              <a:ext uri="{FF2B5EF4-FFF2-40B4-BE49-F238E27FC236}">
                <a16:creationId xmlns="" xmlns:a16="http://schemas.microsoft.com/office/drawing/2014/main" id="{73704C4D-EF2A-44F4-85B8-9CA3D721335A}"/>
              </a:ext>
            </a:extLst>
          </p:cNvPr>
          <p:cNvSpPr>
            <a:spLocks noGrp="1"/>
          </p:cNvSpPr>
          <p:nvPr>
            <p:ph type="title"/>
          </p:nvPr>
        </p:nvSpPr>
        <p:spPr>
          <a:xfrm>
            <a:off x="127000" y="274638"/>
            <a:ext cx="8763000" cy="812800"/>
          </a:xfrm>
          <a:extLst/>
        </p:spPr>
        <p:txBody>
          <a:bodyPr anchor="t">
            <a:normAutofit fontScale="90000"/>
          </a:bodyPr>
          <a:lstStyle/>
          <a:p>
            <a:pPr>
              <a:defRPr/>
            </a:pPr>
            <a:r>
              <a:rPr sz="2400"/>
              <a:t>Hypercholesterolemia: Rapid increase in prevalence in adult population in 2006–2015, 80% of adults with HCL undiagnosed</a:t>
            </a:r>
          </a:p>
        </p:txBody>
      </p:sp>
      <p:graphicFrame>
        <p:nvGraphicFramePr>
          <p:cNvPr id="140291" name="Chart 4">
            <a:extLst>
              <a:ext uri="{FF2B5EF4-FFF2-40B4-BE49-F238E27FC236}">
                <a16:creationId xmlns="" xmlns:a16="http://schemas.microsoft.com/office/drawing/2014/main" id="{34553028-5FB7-4C38-A54D-7CBCF6585EDE}"/>
              </a:ext>
            </a:extLst>
          </p:cNvPr>
          <p:cNvGraphicFramePr>
            <a:graphicFrameLocks/>
          </p:cNvGraphicFramePr>
          <p:nvPr/>
        </p:nvGraphicFramePr>
        <p:xfrm>
          <a:off x="76200" y="1214438"/>
          <a:ext cx="9023350" cy="4886325"/>
        </p:xfrm>
        <a:graphic>
          <a:graphicData uri="http://schemas.openxmlformats.org/presentationml/2006/ole">
            <p:oleObj spid="_x0000_s35878" name="Chart" r:id="rId4" imgW="9028959" imgH="4889416" progId="Excel.Sheet.8">
              <p:embed/>
            </p:oleObj>
          </a:graphicData>
        </a:graphic>
      </p:graphicFrame>
      <p:pic>
        <p:nvPicPr>
          <p:cNvPr id="140292" name="Picture 2">
            <a:extLst>
              <a:ext uri="{FF2B5EF4-FFF2-40B4-BE49-F238E27FC236}">
                <a16:creationId xmlns="" xmlns:a16="http://schemas.microsoft.com/office/drawing/2014/main" id="{7D704A51-F7DD-4CF6-8916-860EC827C39C}"/>
              </a:ext>
            </a:extLst>
          </p:cNvPr>
          <p:cNvPicPr>
            <a:picLocks noChangeAspect="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0" y="6227763"/>
            <a:ext cx="3479800" cy="6223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12664578"/>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0" y="1219199"/>
            <a:ext cx="5725535" cy="5638801"/>
          </a:xfrm>
        </p:spPr>
        <p:txBody>
          <a:bodyPr>
            <a:normAutofit fontScale="92500" lnSpcReduction="10000"/>
          </a:bodyPr>
          <a:lstStyle/>
          <a:p>
            <a:pPr>
              <a:lnSpc>
                <a:spcPct val="124000"/>
              </a:lnSpc>
            </a:pPr>
            <a:r>
              <a:rPr lang="en-US" sz="2400" dirty="0">
                <a:latin typeface="Arial" panose="020B0604020202020204" pitchFamily="34" charset="0"/>
                <a:cs typeface="Arial" panose="020B0604020202020204" pitchFamily="34" charset="0"/>
              </a:rPr>
              <a:t>Rising cost of healthcare</a:t>
            </a:r>
          </a:p>
          <a:p>
            <a:pPr>
              <a:lnSpc>
                <a:spcPct val="124000"/>
              </a:lnSpc>
            </a:pPr>
            <a:r>
              <a:rPr lang="en-US" sz="2400" dirty="0">
                <a:latin typeface="Arial" panose="020B0604020202020204" pitchFamily="34" charset="0"/>
                <a:cs typeface="Arial" panose="020B0604020202020204" pitchFamily="34" charset="0"/>
              </a:rPr>
              <a:t>Existing and emerging communicable diseases</a:t>
            </a:r>
          </a:p>
          <a:p>
            <a:pPr>
              <a:lnSpc>
                <a:spcPct val="124000"/>
              </a:lnSpc>
            </a:pPr>
            <a:r>
              <a:rPr lang="en-US" sz="2400" dirty="0">
                <a:latin typeface="Arial" panose="020B0604020202020204" pitchFamily="34" charset="0"/>
                <a:cs typeface="Arial" panose="020B0604020202020204" pitchFamily="34" charset="0"/>
              </a:rPr>
              <a:t>Aging population</a:t>
            </a:r>
          </a:p>
          <a:p>
            <a:pPr lvl="0">
              <a:lnSpc>
                <a:spcPct val="140000"/>
              </a:lnSpc>
            </a:pPr>
            <a:r>
              <a:rPr lang="en-US" sz="2400" dirty="0">
                <a:solidFill>
                  <a:schemeClr val="tx1"/>
                </a:solidFill>
                <a:latin typeface="Arial" panose="020B0604020202020204" pitchFamily="34" charset="0"/>
                <a:cs typeface="Arial" panose="020B0604020202020204" pitchFamily="34" charset="0"/>
              </a:rPr>
              <a:t>Rising public expectations </a:t>
            </a:r>
            <a:endParaRPr lang="en-US" sz="2400" dirty="0">
              <a:latin typeface="Arial" panose="020B0604020202020204" pitchFamily="34" charset="0"/>
              <a:cs typeface="Arial" panose="020B0604020202020204" pitchFamily="34" charset="0"/>
            </a:endParaRPr>
          </a:p>
          <a:p>
            <a:pPr lvl="1">
              <a:lnSpc>
                <a:spcPct val="140000"/>
              </a:lnSpc>
            </a:pPr>
            <a:r>
              <a:rPr lang="en-US" sz="2400" dirty="0">
                <a:solidFill>
                  <a:schemeClr val="tx1"/>
                </a:solidFill>
                <a:latin typeface="Arial" panose="020B0604020202020204" pitchFamily="34" charset="0"/>
                <a:cs typeface="Arial" panose="020B0604020202020204" pitchFamily="34" charset="0"/>
              </a:rPr>
              <a:t>Role of social media in providing health information</a:t>
            </a:r>
            <a:endParaRPr lang="en-US" sz="2400" dirty="0">
              <a:latin typeface="Arial" panose="020B0604020202020204" pitchFamily="34" charset="0"/>
              <a:cs typeface="Arial" panose="020B0604020202020204" pitchFamily="34" charset="0"/>
            </a:endParaRPr>
          </a:p>
          <a:p>
            <a:pPr lvl="1">
              <a:lnSpc>
                <a:spcPct val="140000"/>
              </a:lnSpc>
            </a:pPr>
            <a:r>
              <a:rPr lang="en-US" sz="2400" dirty="0">
                <a:solidFill>
                  <a:schemeClr val="tx1"/>
                </a:solidFill>
                <a:latin typeface="Arial" panose="020B0604020202020204" pitchFamily="34" charset="0"/>
                <a:cs typeface="Arial" panose="020B0604020202020204" pitchFamily="34" charset="0"/>
              </a:rPr>
              <a:t>The “informed” community does not always mean better understanding of health issues</a:t>
            </a:r>
            <a:endParaRPr lang="en-US" sz="2400" dirty="0">
              <a:latin typeface="Arial" panose="020B0604020202020204" pitchFamily="34" charset="0"/>
              <a:cs typeface="Arial" panose="020B0604020202020204" pitchFamily="34" charset="0"/>
            </a:endParaRPr>
          </a:p>
          <a:p>
            <a:pPr lvl="1">
              <a:lnSpc>
                <a:spcPct val="140000"/>
              </a:lnSpc>
            </a:pPr>
            <a:r>
              <a:rPr lang="en-US" sz="2400" dirty="0">
                <a:solidFill>
                  <a:schemeClr val="tx1"/>
                </a:solidFill>
                <a:latin typeface="Arial" panose="020B0604020202020204" pitchFamily="34" charset="0"/>
                <a:cs typeface="Arial" panose="020B0604020202020204" pitchFamily="34" charset="0"/>
              </a:rPr>
              <a:t>Anti vaccination movements</a:t>
            </a:r>
            <a:endParaRPr lang="en-US" sz="2400" dirty="0">
              <a:latin typeface="Arial" panose="020B0604020202020204" pitchFamily="34" charset="0"/>
              <a:cs typeface="Arial" panose="020B0604020202020204" pitchFamily="34" charset="0"/>
            </a:endParaRPr>
          </a:p>
          <a:p>
            <a:pPr lvl="1">
              <a:lnSpc>
                <a:spcPct val="140000"/>
              </a:lnSpc>
            </a:pPr>
            <a:r>
              <a:rPr lang="en-US" sz="2400" dirty="0">
                <a:solidFill>
                  <a:schemeClr val="tx1"/>
                </a:solidFill>
                <a:latin typeface="Arial" panose="020B0604020202020204" pitchFamily="34" charset="0"/>
                <a:cs typeface="Arial" panose="020B0604020202020204" pitchFamily="34" charset="0"/>
              </a:rPr>
              <a:t>Patients’ complaints</a:t>
            </a:r>
            <a:endParaRPr lang="en-US" sz="2400" dirty="0">
              <a:latin typeface="Arial" panose="020B0604020202020204" pitchFamily="34" charset="0"/>
              <a:cs typeface="Arial" panose="020B0604020202020204" pitchFamily="34" charset="0"/>
            </a:endParaRPr>
          </a:p>
          <a:p>
            <a:endParaRPr lang="en-US" dirty="0"/>
          </a:p>
        </p:txBody>
      </p:sp>
      <p:sp>
        <p:nvSpPr>
          <p:cNvPr id="4" name="TextBox 3"/>
          <p:cNvSpPr txBox="1"/>
          <p:nvPr/>
        </p:nvSpPr>
        <p:spPr>
          <a:xfrm>
            <a:off x="147169" y="152400"/>
            <a:ext cx="8854965" cy="584775"/>
          </a:xfrm>
          <a:prstGeom prst="rect">
            <a:avLst/>
          </a:prstGeom>
          <a:noFill/>
        </p:spPr>
        <p:txBody>
          <a:bodyPr wrap="square" rtlCol="0">
            <a:spAutoFit/>
          </a:bodyPr>
          <a:lstStyle/>
          <a:p>
            <a:pPr algn="ctr"/>
            <a:r>
              <a:rPr lang="en-US" sz="3200" b="1" dirty="0">
                <a:latin typeface="Tahoma"/>
                <a:cs typeface="Tahoma"/>
              </a:rPr>
              <a:t>Other Challenges in Healthcare Delivery</a:t>
            </a:r>
          </a:p>
        </p:txBody>
      </p:sp>
      <p:pic>
        <p:nvPicPr>
          <p:cNvPr id="5" name="Picture 4"/>
          <p:cNvPicPr/>
          <p:nvPr/>
        </p:nvPicPr>
        <p:blipFill>
          <a:blip r:embed="rId3" cstate="email">
            <a:extLst>
              <a:ext uri="{28A0092B-C50C-407E-A947-70E740481C1C}">
                <a14:useLocalDpi xmlns="" xmlns:a14="http://schemas.microsoft.com/office/drawing/2010/main" val="0"/>
              </a:ext>
            </a:extLst>
          </a:blip>
          <a:stretch>
            <a:fillRect/>
          </a:stretch>
        </p:blipFill>
        <p:spPr>
          <a:xfrm rot="20856421">
            <a:off x="229356" y="2007237"/>
            <a:ext cx="836687" cy="807993"/>
          </a:xfrm>
          <a:prstGeom prst="rect">
            <a:avLst/>
          </a:prstGeom>
          <a:ln>
            <a:noFill/>
          </a:ln>
          <a:effectLst>
            <a:softEdge rad="112500"/>
          </a:effectLst>
        </p:spPr>
      </p:pic>
      <p:pic>
        <p:nvPicPr>
          <p:cNvPr id="6" name="Picture 5"/>
          <p:cNvPicPr/>
          <p:nvPr/>
        </p:nvPicPr>
        <p:blipFill>
          <a:blip r:embed="rId4" cstate="email">
            <a:extLst>
              <a:ext uri="{28A0092B-C50C-407E-A947-70E740481C1C}">
                <a14:useLocalDpi xmlns="" xmlns:a14="http://schemas.microsoft.com/office/drawing/2010/main" val="0"/>
              </a:ext>
            </a:extLst>
          </a:blip>
          <a:stretch>
            <a:fillRect/>
          </a:stretch>
        </p:blipFill>
        <p:spPr>
          <a:xfrm rot="1242383">
            <a:off x="1227135" y="1343039"/>
            <a:ext cx="836213" cy="742922"/>
          </a:xfrm>
          <a:prstGeom prst="rect">
            <a:avLst/>
          </a:prstGeom>
          <a:ln>
            <a:noFill/>
          </a:ln>
          <a:effectLst>
            <a:softEdge rad="112500"/>
          </a:effectLst>
        </p:spPr>
      </p:pic>
      <p:pic>
        <p:nvPicPr>
          <p:cNvPr id="8" name="Picture 7"/>
          <p:cNvPicPr/>
          <p:nvPr/>
        </p:nvPicPr>
        <p:blipFill>
          <a:blip r:embed="rId5" cstate="email">
            <a:extLst>
              <a:ext uri="{28A0092B-C50C-407E-A947-70E740481C1C}">
                <a14:useLocalDpi xmlns="" xmlns:a14="http://schemas.microsoft.com/office/drawing/2010/main" val="0"/>
              </a:ext>
            </a:extLst>
          </a:blip>
          <a:stretch>
            <a:fillRect/>
          </a:stretch>
        </p:blipFill>
        <p:spPr>
          <a:xfrm rot="857831">
            <a:off x="1201593" y="2824151"/>
            <a:ext cx="817493" cy="821429"/>
          </a:xfrm>
          <a:prstGeom prst="rect">
            <a:avLst/>
          </a:prstGeom>
          <a:ln>
            <a:noFill/>
          </a:ln>
          <a:effectLst>
            <a:softEdge rad="112500"/>
          </a:effectLst>
        </p:spPr>
      </p:pic>
      <p:pic>
        <p:nvPicPr>
          <p:cNvPr id="10" name="Picture 9" descr="download.jpeg"/>
          <p:cNvPicPr>
            <a:picLocks noChangeAspect="1"/>
          </p:cNvPicPr>
          <p:nvPr/>
        </p:nvPicPr>
        <p:blipFill>
          <a:blip r:embed="rId6" cstate="email">
            <a:extLst>
              <a:ext uri="{28A0092B-C50C-407E-A947-70E740481C1C}">
                <a14:useLocalDpi xmlns="" xmlns:a14="http://schemas.microsoft.com/office/drawing/2010/main" val="0"/>
              </a:ext>
            </a:extLst>
          </a:blip>
          <a:stretch>
            <a:fillRect/>
          </a:stretch>
        </p:blipFill>
        <p:spPr>
          <a:xfrm rot="617847">
            <a:off x="1371600" y="3886200"/>
            <a:ext cx="977900" cy="977900"/>
          </a:xfrm>
          <a:prstGeom prst="rect">
            <a:avLst/>
          </a:prstGeom>
          <a:ln>
            <a:noFill/>
          </a:ln>
          <a:effectLst>
            <a:softEdge rad="112500"/>
          </a:effectLst>
        </p:spPr>
      </p:pic>
      <p:pic>
        <p:nvPicPr>
          <p:cNvPr id="11" name="Picture 10" descr="logo-color-symbol.png"/>
          <p:cNvPicPr>
            <a:picLocks noChangeAspect="1"/>
          </p:cNvPicPr>
          <p:nvPr/>
        </p:nvPicPr>
        <p:blipFill>
          <a:blip r:embed="rId7" cstate="email">
            <a:extLst>
              <a:ext uri="{28A0092B-C50C-407E-A947-70E740481C1C}">
                <a14:useLocalDpi xmlns="" xmlns:a14="http://schemas.microsoft.com/office/drawing/2010/main" val="0"/>
              </a:ext>
            </a:extLst>
          </a:blip>
          <a:stretch>
            <a:fillRect/>
          </a:stretch>
        </p:blipFill>
        <p:spPr>
          <a:xfrm>
            <a:off x="-347980" y="4419600"/>
            <a:ext cx="2029460" cy="1295400"/>
          </a:xfrm>
          <a:prstGeom prst="rect">
            <a:avLst/>
          </a:prstGeom>
        </p:spPr>
      </p:pic>
      <p:pic>
        <p:nvPicPr>
          <p:cNvPr id="12" name="Picture 11" descr="icon256-2x.png"/>
          <p:cNvPicPr>
            <a:picLocks noChangeAspect="1"/>
          </p:cNvPicPr>
          <p:nvPr/>
        </p:nvPicPr>
        <p:blipFill>
          <a:blip r:embed="rId8" cstate="email">
            <a:extLst>
              <a:ext uri="{28A0092B-C50C-407E-A947-70E740481C1C}">
                <a14:useLocalDpi xmlns="" xmlns:a14="http://schemas.microsoft.com/office/drawing/2010/main" val="0"/>
              </a:ext>
            </a:extLst>
          </a:blip>
          <a:stretch>
            <a:fillRect/>
          </a:stretch>
        </p:blipFill>
        <p:spPr>
          <a:xfrm>
            <a:off x="914400" y="5486400"/>
            <a:ext cx="1066800" cy="1066800"/>
          </a:xfrm>
          <a:prstGeom prst="rect">
            <a:avLst/>
          </a:prstGeom>
        </p:spPr>
      </p:pic>
      <p:pic>
        <p:nvPicPr>
          <p:cNvPr id="13" name="Picture 12" descr="20111124003841Blogspot-logo.png"/>
          <p:cNvPicPr>
            <a:picLocks noChangeAspect="1"/>
          </p:cNvPicPr>
          <p:nvPr/>
        </p:nvPicPr>
        <p:blipFill>
          <a:blip r:embed="rId9" cstate="email">
            <a:extLst>
              <a:ext uri="{28A0092B-C50C-407E-A947-70E740481C1C}">
                <a14:useLocalDpi xmlns="" xmlns:a14="http://schemas.microsoft.com/office/drawing/2010/main" val="0"/>
              </a:ext>
            </a:extLst>
          </a:blip>
          <a:stretch>
            <a:fillRect/>
          </a:stretch>
        </p:blipFill>
        <p:spPr>
          <a:xfrm rot="21298591">
            <a:off x="2053864" y="1985081"/>
            <a:ext cx="808895" cy="804522"/>
          </a:xfrm>
          <a:prstGeom prst="rect">
            <a:avLst/>
          </a:prstGeom>
          <a:ln>
            <a:noFill/>
          </a:ln>
          <a:effectLst>
            <a:softEdge rad="112500"/>
          </a:effectLst>
        </p:spPr>
      </p:pic>
    </p:spTree>
    <p:extLst>
      <p:ext uri="{BB962C8B-B14F-4D97-AF65-F5344CB8AC3E}">
        <p14:creationId xmlns="" xmlns:p14="http://schemas.microsoft.com/office/powerpoint/2010/main" val="1165665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4">
            <a:extLst>
              <a:ext uri="{FF2B5EF4-FFF2-40B4-BE49-F238E27FC236}">
                <a16:creationId xmlns="" xmlns:a16="http://schemas.microsoft.com/office/drawing/2014/main" id="{BD3AA05C-4475-4EFF-8A69-6596B427AB9D}"/>
              </a:ext>
            </a:extLst>
          </p:cNvPr>
          <p:cNvPicPr>
            <a:picLocks noChangeAspect="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656013" y="2725738"/>
            <a:ext cx="1939925" cy="156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31075" name="Group 2">
            <a:extLst>
              <a:ext uri="{FF2B5EF4-FFF2-40B4-BE49-F238E27FC236}">
                <a16:creationId xmlns="" xmlns:a16="http://schemas.microsoft.com/office/drawing/2014/main" id="{10D625E1-3953-4C82-AA53-7B95A4B85721}"/>
              </a:ext>
            </a:extLst>
          </p:cNvPr>
          <p:cNvGrpSpPr>
            <a:grpSpLocks/>
          </p:cNvGrpSpPr>
          <p:nvPr/>
        </p:nvGrpSpPr>
        <p:grpSpPr bwMode="auto">
          <a:xfrm>
            <a:off x="207963" y="1125538"/>
            <a:ext cx="8880475" cy="5503862"/>
            <a:chOff x="0" y="907382"/>
            <a:chExt cx="8881051" cy="4954673"/>
          </a:xfrm>
        </p:grpSpPr>
        <p:cxnSp>
          <p:nvCxnSpPr>
            <p:cNvPr id="5" name="Straight Arrow Connector 4">
              <a:extLst>
                <a:ext uri="{FF2B5EF4-FFF2-40B4-BE49-F238E27FC236}">
                  <a16:creationId xmlns="" xmlns:a16="http://schemas.microsoft.com/office/drawing/2014/main" id="{48A541D4-480A-487C-8216-059471DD1A08}"/>
                </a:ext>
              </a:extLst>
            </p:cNvPr>
            <p:cNvCxnSpPr/>
            <p:nvPr/>
          </p:nvCxnSpPr>
          <p:spPr>
            <a:xfrm flipH="1" flipV="1">
              <a:off x="3632436" y="2258367"/>
              <a:ext cx="388962" cy="34131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 xmlns:a16="http://schemas.microsoft.com/office/drawing/2014/main" id="{5B6AA3EE-AFC8-4757-AE82-FD2ED3BCAA84}"/>
                </a:ext>
              </a:extLst>
            </p:cNvPr>
            <p:cNvSpPr/>
            <p:nvPr/>
          </p:nvSpPr>
          <p:spPr>
            <a:xfrm>
              <a:off x="1779702" y="1561443"/>
              <a:ext cx="1852733" cy="155736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350" dirty="0">
                  <a:solidFill>
                    <a:sysClr val="windowText" lastClr="000000"/>
                  </a:solidFill>
                </a:rPr>
                <a:t>Elderly : Advice for </a:t>
              </a:r>
              <a:r>
                <a:rPr lang="en-US" sz="1350" dirty="0" err="1">
                  <a:solidFill>
                    <a:sysClr val="windowText" lastClr="000000"/>
                  </a:solidFill>
                </a:rPr>
                <a:t>carers</a:t>
              </a:r>
              <a:r>
                <a:rPr lang="en-US" sz="1350" dirty="0">
                  <a:solidFill>
                    <a:sysClr val="windowText" lastClr="000000"/>
                  </a:solidFill>
                </a:rPr>
                <a:t>, home intervention, prevent falls, scheduled dementia screening</a:t>
              </a:r>
            </a:p>
          </p:txBody>
        </p:sp>
        <p:sp>
          <p:nvSpPr>
            <p:cNvPr id="7" name="Rectangle 6">
              <a:extLst>
                <a:ext uri="{FF2B5EF4-FFF2-40B4-BE49-F238E27FC236}">
                  <a16:creationId xmlns="" xmlns:a16="http://schemas.microsoft.com/office/drawing/2014/main" id="{D2E7D676-F7D2-41A2-B589-09DC4D9879BF}"/>
                </a:ext>
              </a:extLst>
            </p:cNvPr>
            <p:cNvSpPr/>
            <p:nvPr/>
          </p:nvSpPr>
          <p:spPr>
            <a:xfrm>
              <a:off x="0" y="1042321"/>
              <a:ext cx="1686034" cy="1033481"/>
            </a:xfrm>
            <a:prstGeom prst="rect">
              <a:avLst/>
            </a:prstGeom>
            <a:solidFill>
              <a:srgbClr val="0EE2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350" dirty="0">
                  <a:solidFill>
                    <a:sysClr val="windowText" lastClr="000000"/>
                  </a:solidFill>
                </a:rPr>
                <a:t>Referral to Rehab</a:t>
              </a:r>
            </a:p>
            <a:p>
              <a:pPr marL="214313" indent="-214313" eaLnBrk="1" hangingPunct="1">
                <a:buFontTx/>
                <a:buChar char="-"/>
                <a:defRPr/>
              </a:pPr>
              <a:r>
                <a:rPr lang="en-US" sz="1350" dirty="0">
                  <a:solidFill>
                    <a:sysClr val="windowText" lastClr="000000"/>
                  </a:solidFill>
                </a:rPr>
                <a:t>Respiratory</a:t>
              </a:r>
            </a:p>
            <a:p>
              <a:pPr marL="214313" indent="-214313" eaLnBrk="1" hangingPunct="1">
                <a:buFontTx/>
                <a:buChar char="-"/>
                <a:defRPr/>
              </a:pPr>
              <a:r>
                <a:rPr lang="en-US" sz="1350" dirty="0">
                  <a:solidFill>
                    <a:sysClr val="windowText" lastClr="000000"/>
                  </a:solidFill>
                </a:rPr>
                <a:t>Mobility</a:t>
              </a:r>
            </a:p>
          </p:txBody>
        </p:sp>
        <p:cxnSp>
          <p:nvCxnSpPr>
            <p:cNvPr id="9" name="Straight Arrow Connector 8">
              <a:extLst>
                <a:ext uri="{FF2B5EF4-FFF2-40B4-BE49-F238E27FC236}">
                  <a16:creationId xmlns="" xmlns:a16="http://schemas.microsoft.com/office/drawing/2014/main" id="{EEC7481A-6317-4DBC-B886-B52BB1A1C9AF}"/>
                </a:ext>
              </a:extLst>
            </p:cNvPr>
            <p:cNvCxnSpPr/>
            <p:nvPr/>
          </p:nvCxnSpPr>
          <p:spPr>
            <a:xfrm flipH="1" flipV="1">
              <a:off x="1393915" y="2075802"/>
              <a:ext cx="388962" cy="34131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 xmlns:a16="http://schemas.microsoft.com/office/drawing/2014/main" id="{8264EF6E-C518-4B9D-AC6E-456472F14936}"/>
                </a:ext>
              </a:extLst>
            </p:cNvPr>
            <p:cNvSpPr/>
            <p:nvPr/>
          </p:nvSpPr>
          <p:spPr>
            <a:xfrm>
              <a:off x="463580" y="3239459"/>
              <a:ext cx="2854510" cy="7159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350" dirty="0">
                  <a:solidFill>
                    <a:sysClr val="windowText" lastClr="000000"/>
                  </a:solidFill>
                </a:rPr>
                <a:t>Diet management for chronic diseases </a:t>
              </a:r>
            </a:p>
            <a:p>
              <a:pPr eaLnBrk="1" hangingPunct="1">
                <a:defRPr/>
              </a:pPr>
              <a:r>
                <a:rPr lang="en-US" sz="1350" dirty="0" err="1">
                  <a:solidFill>
                    <a:sysClr val="windowText" lastClr="000000"/>
                  </a:solidFill>
                </a:rPr>
                <a:t>eg</a:t>
              </a:r>
              <a:r>
                <a:rPr lang="en-US" sz="1350" dirty="0">
                  <a:solidFill>
                    <a:sysClr val="windowText" lastClr="000000"/>
                  </a:solidFill>
                </a:rPr>
                <a:t> hypertension</a:t>
              </a:r>
            </a:p>
          </p:txBody>
        </p:sp>
        <p:sp>
          <p:nvSpPr>
            <p:cNvPr id="10" name="Rectangle 9">
              <a:extLst>
                <a:ext uri="{FF2B5EF4-FFF2-40B4-BE49-F238E27FC236}">
                  <a16:creationId xmlns="" xmlns:a16="http://schemas.microsoft.com/office/drawing/2014/main" id="{663D8284-A2C8-4006-914B-9756F3F3A0C4}"/>
                </a:ext>
              </a:extLst>
            </p:cNvPr>
            <p:cNvSpPr/>
            <p:nvPr/>
          </p:nvSpPr>
          <p:spPr>
            <a:xfrm>
              <a:off x="258779" y="4293578"/>
              <a:ext cx="2592556" cy="5715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50" dirty="0">
                  <a:solidFill>
                    <a:schemeClr val="bg1"/>
                  </a:solidFill>
                </a:rPr>
                <a:t>Referral to dietician / nutritionist</a:t>
              </a:r>
            </a:p>
          </p:txBody>
        </p:sp>
        <p:sp>
          <p:nvSpPr>
            <p:cNvPr id="12" name="Rectangle 11">
              <a:extLst>
                <a:ext uri="{FF2B5EF4-FFF2-40B4-BE49-F238E27FC236}">
                  <a16:creationId xmlns="" xmlns:a16="http://schemas.microsoft.com/office/drawing/2014/main" id="{1BB51876-D589-46B9-A7F4-CB9D8262843E}"/>
                </a:ext>
              </a:extLst>
            </p:cNvPr>
            <p:cNvSpPr/>
            <p:nvPr/>
          </p:nvSpPr>
          <p:spPr>
            <a:xfrm>
              <a:off x="512795" y="4979390"/>
              <a:ext cx="2063884" cy="28416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50" dirty="0">
                  <a:solidFill>
                    <a:schemeClr val="bg1"/>
                  </a:solidFill>
                </a:rPr>
                <a:t>Referral to surgery</a:t>
              </a:r>
            </a:p>
          </p:txBody>
        </p:sp>
        <p:sp>
          <p:nvSpPr>
            <p:cNvPr id="13" name="Rectangle 12">
              <a:extLst>
                <a:ext uri="{FF2B5EF4-FFF2-40B4-BE49-F238E27FC236}">
                  <a16:creationId xmlns="" xmlns:a16="http://schemas.microsoft.com/office/drawing/2014/main" id="{D34A9F8C-978C-4388-BE94-F9AF91B75C7E}"/>
                </a:ext>
              </a:extLst>
            </p:cNvPr>
            <p:cNvSpPr/>
            <p:nvPr/>
          </p:nvSpPr>
          <p:spPr>
            <a:xfrm>
              <a:off x="555661" y="5519149"/>
              <a:ext cx="2063884" cy="2857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50" dirty="0">
                  <a:solidFill>
                    <a:sysClr val="windowText" lastClr="000000"/>
                  </a:solidFill>
                </a:rPr>
                <a:t>Dental referral</a:t>
              </a:r>
            </a:p>
          </p:txBody>
        </p:sp>
        <p:sp>
          <p:nvSpPr>
            <p:cNvPr id="11" name="Rectangle 10">
              <a:extLst>
                <a:ext uri="{FF2B5EF4-FFF2-40B4-BE49-F238E27FC236}">
                  <a16:creationId xmlns="" xmlns:a16="http://schemas.microsoft.com/office/drawing/2014/main" id="{90492566-FDF6-4A14-AC43-D2F49668938E}"/>
                </a:ext>
              </a:extLst>
            </p:cNvPr>
            <p:cNvSpPr/>
            <p:nvPr/>
          </p:nvSpPr>
          <p:spPr>
            <a:xfrm>
              <a:off x="2991044" y="5347696"/>
              <a:ext cx="2062296" cy="457208"/>
            </a:xfrm>
            <a:prstGeom prst="rect">
              <a:avLst/>
            </a:prstGeom>
            <a:solidFill>
              <a:srgbClr val="10F6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50" dirty="0">
                  <a:solidFill>
                    <a:sysClr val="windowText" lastClr="000000"/>
                  </a:solidFill>
                </a:rPr>
                <a:t>Diabetes : Management of disease &amp; complications</a:t>
              </a:r>
            </a:p>
          </p:txBody>
        </p:sp>
        <p:pic>
          <p:nvPicPr>
            <p:cNvPr id="131086" name="Picture 2" descr="C:\Users\FiDzi\Pictures\slide2.png">
              <a:extLst>
                <a:ext uri="{FF2B5EF4-FFF2-40B4-BE49-F238E27FC236}">
                  <a16:creationId xmlns="" xmlns:a16="http://schemas.microsoft.com/office/drawing/2014/main" id="{54376940-7EB4-4A44-B04F-2410F9211203}"/>
                </a:ext>
              </a:extLst>
            </p:cNvPr>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3827505" y="907382"/>
              <a:ext cx="2343527" cy="13391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 xmlns:a16="http://schemas.microsoft.com/office/drawing/2014/main" id="{EBD5B765-386D-4845-8CB3-C3312EF8CD1E}"/>
                </a:ext>
              </a:extLst>
            </p:cNvPr>
            <p:cNvSpPr/>
            <p:nvPr/>
          </p:nvSpPr>
          <p:spPr>
            <a:xfrm>
              <a:off x="5718546" y="1686858"/>
              <a:ext cx="2062296" cy="777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350" dirty="0">
                  <a:solidFill>
                    <a:sysClr val="windowText" lastClr="000000"/>
                  </a:solidFill>
                </a:rPr>
                <a:t>Screening : mental status, sexual problem, Prone to Fall, Dementia screening</a:t>
              </a:r>
            </a:p>
          </p:txBody>
        </p:sp>
        <p:sp>
          <p:nvSpPr>
            <p:cNvPr id="15" name="Rectangle 14">
              <a:extLst>
                <a:ext uri="{FF2B5EF4-FFF2-40B4-BE49-F238E27FC236}">
                  <a16:creationId xmlns="" xmlns:a16="http://schemas.microsoft.com/office/drawing/2014/main" id="{004BD07E-A30D-4218-A557-81BA8D8FEC5C}"/>
                </a:ext>
              </a:extLst>
            </p:cNvPr>
            <p:cNvSpPr/>
            <p:nvPr/>
          </p:nvSpPr>
          <p:spPr>
            <a:xfrm>
              <a:off x="5704257" y="2459984"/>
              <a:ext cx="2063884" cy="455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350" dirty="0">
                  <a:solidFill>
                    <a:sysClr val="windowText" lastClr="000000"/>
                  </a:solidFill>
                </a:rPr>
                <a:t>Screening : lipid levels, glucose levels</a:t>
              </a:r>
            </a:p>
          </p:txBody>
        </p:sp>
        <p:sp>
          <p:nvSpPr>
            <p:cNvPr id="16" name="Rectangle 15">
              <a:extLst>
                <a:ext uri="{FF2B5EF4-FFF2-40B4-BE49-F238E27FC236}">
                  <a16:creationId xmlns="" xmlns:a16="http://schemas.microsoft.com/office/drawing/2014/main" id="{83883381-4F4D-4C8A-BA51-77A52855B6E4}"/>
                </a:ext>
              </a:extLst>
            </p:cNvPr>
            <p:cNvSpPr/>
            <p:nvPr/>
          </p:nvSpPr>
          <p:spPr>
            <a:xfrm>
              <a:off x="5704257" y="2933067"/>
              <a:ext cx="2063884" cy="457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350" dirty="0">
                  <a:solidFill>
                    <a:sysClr val="windowText" lastClr="000000"/>
                  </a:solidFill>
                </a:rPr>
                <a:t>Screening : Physical – Inguinal hernia</a:t>
              </a:r>
            </a:p>
          </p:txBody>
        </p:sp>
        <p:sp>
          <p:nvSpPr>
            <p:cNvPr id="17" name="Rectangle 16">
              <a:extLst>
                <a:ext uri="{FF2B5EF4-FFF2-40B4-BE49-F238E27FC236}">
                  <a16:creationId xmlns="" xmlns:a16="http://schemas.microsoft.com/office/drawing/2014/main" id="{7AAAD942-C620-442B-A66C-C25967A1079D}"/>
                </a:ext>
              </a:extLst>
            </p:cNvPr>
            <p:cNvSpPr/>
            <p:nvPr/>
          </p:nvSpPr>
          <p:spPr>
            <a:xfrm>
              <a:off x="5532796" y="3558553"/>
              <a:ext cx="2481424" cy="45562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50" dirty="0">
                  <a:solidFill>
                    <a:sysClr val="windowText" lastClr="000000"/>
                  </a:solidFill>
                </a:rPr>
                <a:t>Hypertension : Management of disease &amp; Complications</a:t>
              </a:r>
            </a:p>
          </p:txBody>
        </p:sp>
        <p:sp>
          <p:nvSpPr>
            <p:cNvPr id="18" name="Rectangle 17">
              <a:extLst>
                <a:ext uri="{FF2B5EF4-FFF2-40B4-BE49-F238E27FC236}">
                  <a16:creationId xmlns="" xmlns:a16="http://schemas.microsoft.com/office/drawing/2014/main" id="{05B7E7FF-9FFD-4F37-8D92-68EB13D9C20E}"/>
                </a:ext>
              </a:extLst>
            </p:cNvPr>
            <p:cNvSpPr/>
            <p:nvPr/>
          </p:nvSpPr>
          <p:spPr>
            <a:xfrm>
              <a:off x="5086680" y="4064974"/>
              <a:ext cx="2927540" cy="457208"/>
            </a:xfrm>
            <a:prstGeom prst="rect">
              <a:avLst/>
            </a:prstGeom>
            <a:solidFill>
              <a:srgbClr val="92E9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350" dirty="0">
                  <a:solidFill>
                    <a:sysClr val="windowText" lastClr="000000"/>
                  </a:solidFill>
                </a:rPr>
                <a:t>Physical Activity : Advice, Counseling</a:t>
              </a:r>
            </a:p>
          </p:txBody>
        </p:sp>
        <p:sp>
          <p:nvSpPr>
            <p:cNvPr id="19" name="Rectangle 18">
              <a:extLst>
                <a:ext uri="{FF2B5EF4-FFF2-40B4-BE49-F238E27FC236}">
                  <a16:creationId xmlns="" xmlns:a16="http://schemas.microsoft.com/office/drawing/2014/main" id="{51AA483F-5277-4EFD-8589-F806CB29DA00}"/>
                </a:ext>
              </a:extLst>
            </p:cNvPr>
            <p:cNvSpPr/>
            <p:nvPr/>
          </p:nvSpPr>
          <p:spPr>
            <a:xfrm>
              <a:off x="4881879" y="4668234"/>
              <a:ext cx="2629071" cy="285755"/>
            </a:xfrm>
            <a:prstGeom prst="rect">
              <a:avLst/>
            </a:prstGeom>
            <a:solidFill>
              <a:srgbClr val="F040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50" dirty="0">
                  <a:solidFill>
                    <a:sysClr val="windowText" lastClr="000000"/>
                  </a:solidFill>
                </a:rPr>
                <a:t>Smoking : Pamphlet (Universal)</a:t>
              </a:r>
            </a:p>
          </p:txBody>
        </p:sp>
        <p:sp>
          <p:nvSpPr>
            <p:cNvPr id="20" name="Rectangle 19">
              <a:extLst>
                <a:ext uri="{FF2B5EF4-FFF2-40B4-BE49-F238E27FC236}">
                  <a16:creationId xmlns="" xmlns:a16="http://schemas.microsoft.com/office/drawing/2014/main" id="{FEA394BC-770F-49E5-831E-BC7F16197336}"/>
                </a:ext>
              </a:extLst>
            </p:cNvPr>
            <p:cNvSpPr/>
            <p:nvPr/>
          </p:nvSpPr>
          <p:spPr>
            <a:xfrm>
              <a:off x="5385149" y="5106392"/>
              <a:ext cx="2629071" cy="285755"/>
            </a:xfrm>
            <a:prstGeom prst="rect">
              <a:avLst/>
            </a:prstGeom>
            <a:solidFill>
              <a:srgbClr val="EF25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50" dirty="0">
                  <a:solidFill>
                    <a:sysClr val="windowText" lastClr="000000"/>
                  </a:solidFill>
                </a:rPr>
                <a:t>Smoking : Advice (Intermediate)</a:t>
              </a:r>
            </a:p>
          </p:txBody>
        </p:sp>
        <p:sp>
          <p:nvSpPr>
            <p:cNvPr id="21" name="Rectangle 20">
              <a:extLst>
                <a:ext uri="{FF2B5EF4-FFF2-40B4-BE49-F238E27FC236}">
                  <a16:creationId xmlns="" xmlns:a16="http://schemas.microsoft.com/office/drawing/2014/main" id="{B5F6F445-7C47-4387-8E70-3775CF22DB7A}"/>
                </a:ext>
              </a:extLst>
            </p:cNvPr>
            <p:cNvSpPr/>
            <p:nvPr/>
          </p:nvSpPr>
          <p:spPr>
            <a:xfrm>
              <a:off x="5983675" y="5576300"/>
              <a:ext cx="2629071" cy="285755"/>
            </a:xfrm>
            <a:prstGeom prst="rect">
              <a:avLst/>
            </a:prstGeom>
            <a:solidFill>
              <a:srgbClr val="B65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50" dirty="0">
                  <a:solidFill>
                    <a:sysClr val="windowText" lastClr="000000"/>
                  </a:solidFill>
                </a:rPr>
                <a:t>Smoking : Counseling (Advanced)</a:t>
              </a:r>
            </a:p>
          </p:txBody>
        </p:sp>
        <p:cxnSp>
          <p:nvCxnSpPr>
            <p:cNvPr id="4" name="Straight Arrow Connector 3">
              <a:extLst>
                <a:ext uri="{FF2B5EF4-FFF2-40B4-BE49-F238E27FC236}">
                  <a16:creationId xmlns="" xmlns:a16="http://schemas.microsoft.com/office/drawing/2014/main" id="{DF9E535B-5E4B-4F3B-8314-8AC4D68F9A45}"/>
                </a:ext>
              </a:extLst>
            </p:cNvPr>
            <p:cNvCxnSpPr/>
            <p:nvPr/>
          </p:nvCxnSpPr>
          <p:spPr>
            <a:xfrm flipH="1">
              <a:off x="1146249" y="3949085"/>
              <a:ext cx="636628" cy="34449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Curved Connector 25">
              <a:extLst>
                <a:ext uri="{FF2B5EF4-FFF2-40B4-BE49-F238E27FC236}">
                  <a16:creationId xmlns="" xmlns:a16="http://schemas.microsoft.com/office/drawing/2014/main" id="{782190DB-EB40-4FB1-9031-BBA7221B6675}"/>
                </a:ext>
              </a:extLst>
            </p:cNvPr>
            <p:cNvCxnSpPr>
              <a:endCxn id="12" idx="3"/>
            </p:cNvCxnSpPr>
            <p:nvPr/>
          </p:nvCxnSpPr>
          <p:spPr>
            <a:xfrm rot="5400000">
              <a:off x="2524318" y="3930006"/>
              <a:ext cx="1244622" cy="1139899"/>
            </a:xfrm>
            <a:prstGeom prst="curved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5" name="Straight Arrow Connector 1024">
              <a:extLst>
                <a:ext uri="{FF2B5EF4-FFF2-40B4-BE49-F238E27FC236}">
                  <a16:creationId xmlns="" xmlns:a16="http://schemas.microsoft.com/office/drawing/2014/main" id="{CCB2EB90-665F-4864-85D6-AA4DF56ECB6F}"/>
                </a:ext>
              </a:extLst>
            </p:cNvPr>
            <p:cNvCxnSpPr/>
            <p:nvPr/>
          </p:nvCxnSpPr>
          <p:spPr>
            <a:xfrm flipH="1">
              <a:off x="3827710" y="3877646"/>
              <a:ext cx="493745" cy="138591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8" name="Straight Arrow Connector 1027">
              <a:extLst>
                <a:ext uri="{FF2B5EF4-FFF2-40B4-BE49-F238E27FC236}">
                  <a16:creationId xmlns="" xmlns:a16="http://schemas.microsoft.com/office/drawing/2014/main" id="{3ADC8613-743E-4B30-8B1F-769721FE4AE1}"/>
                </a:ext>
              </a:extLst>
            </p:cNvPr>
            <p:cNvCxnSpPr>
              <a:endCxn id="14" idx="1"/>
            </p:cNvCxnSpPr>
            <p:nvPr/>
          </p:nvCxnSpPr>
          <p:spPr>
            <a:xfrm flipV="1">
              <a:off x="5053340" y="2075802"/>
              <a:ext cx="665206" cy="61119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4" name="Straight Arrow Connector 1033">
              <a:extLst>
                <a:ext uri="{FF2B5EF4-FFF2-40B4-BE49-F238E27FC236}">
                  <a16:creationId xmlns="" xmlns:a16="http://schemas.microsoft.com/office/drawing/2014/main" id="{FBAE640C-3A0D-405A-ACB1-83320E3E3842}"/>
                </a:ext>
              </a:extLst>
            </p:cNvPr>
            <p:cNvCxnSpPr>
              <a:endCxn id="15" idx="1"/>
            </p:cNvCxnSpPr>
            <p:nvPr/>
          </p:nvCxnSpPr>
          <p:spPr>
            <a:xfrm flipV="1">
              <a:off x="5139070" y="2687000"/>
              <a:ext cx="565187" cy="22860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6" name="Straight Arrow Connector 1035">
              <a:extLst>
                <a:ext uri="{FF2B5EF4-FFF2-40B4-BE49-F238E27FC236}">
                  <a16:creationId xmlns="" xmlns:a16="http://schemas.microsoft.com/office/drawing/2014/main" id="{DF781D41-ECE4-47B6-917B-79A0AFD33745}"/>
                </a:ext>
              </a:extLst>
            </p:cNvPr>
            <p:cNvCxnSpPr>
              <a:endCxn id="16" idx="1"/>
            </p:cNvCxnSpPr>
            <p:nvPr/>
          </p:nvCxnSpPr>
          <p:spPr>
            <a:xfrm>
              <a:off x="5139070" y="3118807"/>
              <a:ext cx="565187" cy="4286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8" name="Curved Connector 1037">
              <a:extLst>
                <a:ext uri="{FF2B5EF4-FFF2-40B4-BE49-F238E27FC236}">
                  <a16:creationId xmlns="" xmlns:a16="http://schemas.microsoft.com/office/drawing/2014/main" id="{1A186A00-74D0-4B20-9D85-03B170FFADCD}"/>
                </a:ext>
              </a:extLst>
            </p:cNvPr>
            <p:cNvCxnSpPr/>
            <p:nvPr/>
          </p:nvCxnSpPr>
          <p:spPr>
            <a:xfrm>
              <a:off x="5139070" y="3507752"/>
              <a:ext cx="393726" cy="179390"/>
            </a:xfrm>
            <a:prstGeom prst="curvedConnector3">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0" name="Curved Connector 1039">
              <a:extLst>
                <a:ext uri="{FF2B5EF4-FFF2-40B4-BE49-F238E27FC236}">
                  <a16:creationId xmlns="" xmlns:a16="http://schemas.microsoft.com/office/drawing/2014/main" id="{99955893-4E34-4137-9A11-1FB7250010A5}"/>
                </a:ext>
              </a:extLst>
            </p:cNvPr>
            <p:cNvCxnSpPr>
              <a:endCxn id="18" idx="1"/>
            </p:cNvCxnSpPr>
            <p:nvPr/>
          </p:nvCxnSpPr>
          <p:spPr>
            <a:xfrm>
              <a:off x="4677078" y="3949085"/>
              <a:ext cx="409602" cy="344493"/>
            </a:xfrm>
            <a:prstGeom prst="curvedConnector3">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3" name="Straight Arrow Connector 1042">
              <a:extLst>
                <a:ext uri="{FF2B5EF4-FFF2-40B4-BE49-F238E27FC236}">
                  <a16:creationId xmlns="" xmlns:a16="http://schemas.microsoft.com/office/drawing/2014/main" id="{F15FFD6E-AF8B-4285-B92A-7EF45DEE3CC2}"/>
                </a:ext>
              </a:extLst>
            </p:cNvPr>
            <p:cNvCxnSpPr>
              <a:stCxn id="19" idx="2"/>
              <a:endCxn id="20" idx="0"/>
            </p:cNvCxnSpPr>
            <p:nvPr/>
          </p:nvCxnSpPr>
          <p:spPr>
            <a:xfrm>
              <a:off x="6196414" y="4953989"/>
              <a:ext cx="503271" cy="15240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5" name="Straight Arrow Connector 1044">
              <a:extLst>
                <a:ext uri="{FF2B5EF4-FFF2-40B4-BE49-F238E27FC236}">
                  <a16:creationId xmlns="" xmlns:a16="http://schemas.microsoft.com/office/drawing/2014/main" id="{45D55B45-A9A9-41CD-8A34-32791C0FA271}"/>
                </a:ext>
              </a:extLst>
            </p:cNvPr>
            <p:cNvCxnSpPr>
              <a:stCxn id="20" idx="2"/>
              <a:endCxn id="21" idx="0"/>
            </p:cNvCxnSpPr>
            <p:nvPr/>
          </p:nvCxnSpPr>
          <p:spPr>
            <a:xfrm>
              <a:off x="6699685" y="5392147"/>
              <a:ext cx="598526" cy="18415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1105" name="Picture 4" descr="C:\Users\FiDzi\Pictures\slide3.png">
              <a:extLst>
                <a:ext uri="{FF2B5EF4-FFF2-40B4-BE49-F238E27FC236}">
                  <a16:creationId xmlns="" xmlns:a16="http://schemas.microsoft.com/office/drawing/2014/main" id="{80DFE459-7322-4133-A214-E6B17A07FDA3}"/>
                </a:ext>
              </a:extLst>
            </p:cNvPr>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657597" y="1532165"/>
              <a:ext cx="714375" cy="71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1106" name="Picture 5" descr="C:\Users\FiDzi\Pictures\slide4.png">
              <a:extLst>
                <a:ext uri="{FF2B5EF4-FFF2-40B4-BE49-F238E27FC236}">
                  <a16:creationId xmlns="" xmlns:a16="http://schemas.microsoft.com/office/drawing/2014/main" id="{C7B16A2E-34CD-4192-BDB7-39441F090C4E}"/>
                </a:ext>
              </a:extLst>
            </p:cNvPr>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8166676" y="3935649"/>
              <a:ext cx="714375" cy="71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1107" name="Picture 6" descr="C:\Users\FiDzi\Pictures\slide5.png">
              <a:extLst>
                <a:ext uri="{FF2B5EF4-FFF2-40B4-BE49-F238E27FC236}">
                  <a16:creationId xmlns="" xmlns:a16="http://schemas.microsoft.com/office/drawing/2014/main" id="{25127B8B-29F0-4028-8A8C-92BA9BBBB7D8}"/>
                </a:ext>
              </a:extLst>
            </p:cNvPr>
            <p:cNvPicPr>
              <a:picLocks noChangeAspect="1" noChangeArrowheads="1"/>
            </p:cNvPicPr>
            <p:nvPr/>
          </p:nvPicPr>
          <p:blipFill>
            <a:blip r:embed="rId7" cstate="email">
              <a:extLst>
                <a:ext uri="{28A0092B-C50C-407E-A947-70E740481C1C}">
                  <a14:useLocalDpi xmlns="" xmlns:a14="http://schemas.microsoft.com/office/drawing/2010/main" val="0"/>
                </a:ext>
              </a:extLst>
            </a:blip>
            <a:srcRect l="43073" t="40637" r="46889" b="42258"/>
            <a:stretch>
              <a:fillRect/>
            </a:stretch>
          </p:blipFill>
          <p:spPr bwMode="auto">
            <a:xfrm>
              <a:off x="8014785" y="4873458"/>
              <a:ext cx="598054" cy="5607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31076" name="Title 1">
            <a:extLst>
              <a:ext uri="{FF2B5EF4-FFF2-40B4-BE49-F238E27FC236}">
                <a16:creationId xmlns="" xmlns:a16="http://schemas.microsoft.com/office/drawing/2014/main" id="{1A48088C-43B7-4605-9046-45FCD0D4F288}"/>
              </a:ext>
            </a:extLst>
          </p:cNvPr>
          <p:cNvSpPr>
            <a:spLocks noGrp="1"/>
          </p:cNvSpPr>
          <p:nvPr>
            <p:ph type="title"/>
          </p:nvPr>
        </p:nvSpPr>
        <p:spPr>
          <a:xfrm>
            <a:off x="400050" y="-76200"/>
            <a:ext cx="8229600" cy="1143000"/>
          </a:xfrm>
        </p:spPr>
        <p:txBody>
          <a:bodyPr/>
          <a:lstStyle/>
          <a:p>
            <a:r>
              <a:rPr lang="en-US" altLang="en-US" dirty="0"/>
              <a:t>Integrated Intervention</a:t>
            </a:r>
          </a:p>
        </p:txBody>
      </p:sp>
    </p:spTree>
    <p:extLst>
      <p:ext uri="{BB962C8B-B14F-4D97-AF65-F5344CB8AC3E}">
        <p14:creationId xmlns="" xmlns:p14="http://schemas.microsoft.com/office/powerpoint/2010/main" val="3309978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GB" sz="4000" b="1" dirty="0"/>
              <a:t>BUSINESS PROCESS RE-ENGINEERING</a:t>
            </a:r>
            <a:endParaRPr lang="en-US" dirty="0"/>
          </a:p>
        </p:txBody>
      </p:sp>
      <p:sp>
        <p:nvSpPr>
          <p:cNvPr id="3" name="Content Placeholder 2"/>
          <p:cNvSpPr>
            <a:spLocks noGrp="1"/>
          </p:cNvSpPr>
          <p:nvPr>
            <p:ph idx="1"/>
          </p:nvPr>
        </p:nvSpPr>
        <p:spPr>
          <a:xfrm>
            <a:off x="152400" y="1143000"/>
            <a:ext cx="8763000" cy="5486400"/>
          </a:xfrm>
        </p:spPr>
        <p:txBody>
          <a:bodyPr>
            <a:normAutofit/>
          </a:bodyPr>
          <a:lstStyle/>
          <a:p>
            <a:pPr>
              <a:lnSpc>
                <a:spcPct val="120000"/>
              </a:lnSpc>
            </a:pPr>
            <a:r>
              <a:rPr lang="en-MY" dirty="0">
                <a:latin typeface="Tahoma"/>
                <a:ea typeface="ＭＳ Ｐゴシック" charset="0"/>
                <a:cs typeface="ＭＳ Ｐゴシック" charset="0"/>
              </a:rPr>
              <a:t>Strengthening of primary health care</a:t>
            </a:r>
          </a:p>
          <a:p>
            <a:pPr>
              <a:lnSpc>
                <a:spcPct val="120000"/>
              </a:lnSpc>
            </a:pPr>
            <a:r>
              <a:rPr lang="en-MY" dirty="0">
                <a:latin typeface="Tahoma"/>
                <a:ea typeface="ＭＳ Ｐゴシック" charset="0"/>
                <a:cs typeface="ＭＳ Ｐゴシック" charset="0"/>
              </a:rPr>
              <a:t>Focus on prevention as priorities</a:t>
            </a:r>
          </a:p>
          <a:p>
            <a:pPr>
              <a:lnSpc>
                <a:spcPct val="120000"/>
              </a:lnSpc>
            </a:pPr>
            <a:r>
              <a:rPr lang="en-MY" dirty="0">
                <a:latin typeface="Tahoma"/>
                <a:ea typeface="ＭＳ Ｐゴシック" charset="0"/>
                <a:cs typeface="ＭＳ Ｐゴシック" charset="0"/>
              </a:rPr>
              <a:t>Improving organisational capacity (infrastructure and human resource) </a:t>
            </a:r>
          </a:p>
          <a:p>
            <a:pPr>
              <a:lnSpc>
                <a:spcPct val="120000"/>
              </a:lnSpc>
            </a:pPr>
            <a:r>
              <a:rPr lang="en-MY" dirty="0">
                <a:latin typeface="Tahoma"/>
                <a:ea typeface="ＭＳ Ｐゴシック" charset="0"/>
                <a:cs typeface="ＭＳ Ｐゴシック" charset="0"/>
              </a:rPr>
              <a:t>Increasing efficiency </a:t>
            </a:r>
          </a:p>
          <a:p>
            <a:pPr marL="0" indent="0">
              <a:lnSpc>
                <a:spcPct val="120000"/>
              </a:lnSpc>
              <a:buNone/>
            </a:pPr>
            <a:endParaRPr lang="en-GB" sz="2800" dirty="0"/>
          </a:p>
          <a:p>
            <a:pPr marL="0" indent="0">
              <a:buNone/>
            </a:pPr>
            <a:r>
              <a:rPr lang="en-GB" sz="2800" dirty="0"/>
              <a:t>   </a:t>
            </a:r>
          </a:p>
        </p:txBody>
      </p:sp>
      <p:pic>
        <p:nvPicPr>
          <p:cNvPr id="7" name="Picture 6" descr="C:\Documents and Settings\user\Desktop\2342342.jpg"/>
          <p:cNvPicPr>
            <a:picLocks noChangeAspect="1" noChangeArrowheads="1"/>
          </p:cNvPicPr>
          <p:nvPr/>
        </p:nvPicPr>
        <p:blipFill>
          <a:blip r:embed="rId3"/>
          <a:srcRect/>
          <a:stretch>
            <a:fillRect/>
          </a:stretch>
        </p:blipFill>
        <p:spPr bwMode="auto">
          <a:xfrm>
            <a:off x="4572000" y="3942806"/>
            <a:ext cx="4191000" cy="2762794"/>
          </a:xfrm>
          <a:prstGeom prst="rect">
            <a:avLst/>
          </a:prstGeom>
          <a:ln>
            <a:noFill/>
          </a:ln>
          <a:effectLst>
            <a:softEdge rad="112500"/>
          </a:effectLst>
        </p:spPr>
      </p:pic>
    </p:spTree>
    <p:extLst>
      <p:ext uri="{BB962C8B-B14F-4D97-AF65-F5344CB8AC3E}">
        <p14:creationId xmlns="" xmlns:p14="http://schemas.microsoft.com/office/powerpoint/2010/main" val="220732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 xmlns:a16="http://schemas.microsoft.com/office/drawing/2014/main" id="{1F3141E8-8988-413C-9B85-4E7AC6F2D356}"/>
              </a:ext>
            </a:extLst>
          </p:cNvPr>
          <p:cNvSpPr>
            <a:spLocks noGrp="1"/>
          </p:cNvSpPr>
          <p:nvPr>
            <p:ph type="title"/>
          </p:nvPr>
        </p:nvSpPr>
        <p:spPr/>
        <p:txBody>
          <a:bodyPr/>
          <a:lstStyle/>
          <a:p>
            <a:pPr>
              <a:defRPr/>
            </a:pPr>
            <a:r>
              <a:rPr lang="en-US" b="1" dirty="0"/>
              <a:t>Scope of Presentation</a:t>
            </a:r>
            <a:endParaRPr lang="en-MY" b="1" dirty="0"/>
          </a:p>
        </p:txBody>
      </p:sp>
      <p:sp>
        <p:nvSpPr>
          <p:cNvPr id="4" name="TextBox 3">
            <a:extLst>
              <a:ext uri="{FF2B5EF4-FFF2-40B4-BE49-F238E27FC236}">
                <a16:creationId xmlns="" xmlns:a16="http://schemas.microsoft.com/office/drawing/2014/main" id="{4F99DBA9-B1F2-4F2D-9741-3B920D01F610}"/>
              </a:ext>
            </a:extLst>
          </p:cNvPr>
          <p:cNvSpPr txBox="1"/>
          <p:nvPr/>
        </p:nvSpPr>
        <p:spPr>
          <a:xfrm>
            <a:off x="0" y="0"/>
            <a:ext cx="9144000" cy="430213"/>
          </a:xfrm>
          <a:prstGeom prst="rect">
            <a:avLst/>
          </a:prstGeom>
          <a:solidFill>
            <a:schemeClr val="tx1">
              <a:lumMod val="50000"/>
              <a:alpha val="46000"/>
            </a:schemeClr>
          </a:solidFill>
        </p:spPr>
        <p:txBody>
          <a:bodyPr>
            <a:spAutoFit/>
          </a:bodyPr>
          <a:lstStyle/>
          <a:p>
            <a:pPr algn="r" eaLnBrk="1" fontAlgn="auto" hangingPunct="1">
              <a:spcBef>
                <a:spcPts val="0"/>
              </a:spcBef>
              <a:spcAft>
                <a:spcPts val="0"/>
              </a:spcAft>
              <a:defRPr/>
            </a:pPr>
            <a:r>
              <a:rPr lang="en-US" sz="2200" b="1" dirty="0">
                <a:solidFill>
                  <a:srgbClr val="FFFFCC"/>
                </a:solidFill>
                <a:latin typeface="Britannic Bold" pitchFamily="34" charset="0"/>
                <a:cs typeface="+mn-cs"/>
              </a:rPr>
              <a:t>MINISTRY OF HEALTH MALAYSIA</a:t>
            </a:r>
          </a:p>
        </p:txBody>
      </p:sp>
      <p:graphicFrame>
        <p:nvGraphicFramePr>
          <p:cNvPr id="3" name="Diagram 2">
            <a:extLst>
              <a:ext uri="{FF2B5EF4-FFF2-40B4-BE49-F238E27FC236}">
                <a16:creationId xmlns="" xmlns:a16="http://schemas.microsoft.com/office/drawing/2014/main" id="{022CFB0D-AD7B-468D-8449-2B8FF0E1D503}"/>
              </a:ext>
            </a:extLst>
          </p:cNvPr>
          <p:cNvGraphicFramePr/>
          <p:nvPr>
            <p:extLst>
              <p:ext uri="{D42A27DB-BD31-4B8C-83A1-F6EECF244321}">
                <p14:modId xmlns="" xmlns:p14="http://schemas.microsoft.com/office/powerpoint/2010/main" val="1625985771"/>
              </p:ext>
            </p:extLst>
          </p:nvPr>
        </p:nvGraphicFramePr>
        <p:xfrm>
          <a:off x="1071538" y="1643050"/>
          <a:ext cx="7272808" cy="4776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4695" name="TextBox 1">
            <a:extLst>
              <a:ext uri="{FF2B5EF4-FFF2-40B4-BE49-F238E27FC236}">
                <a16:creationId xmlns="" xmlns:a16="http://schemas.microsoft.com/office/drawing/2014/main" id="{15731E27-535E-4AC6-8F62-319A7F9C69A0}"/>
              </a:ext>
            </a:extLst>
          </p:cNvPr>
          <p:cNvSpPr txBox="1">
            <a:spLocks noChangeArrowheads="1"/>
          </p:cNvSpPr>
          <p:nvPr/>
        </p:nvSpPr>
        <p:spPr bwMode="auto">
          <a:xfrm>
            <a:off x="1630363" y="5567363"/>
            <a:ext cx="6657975" cy="1077218"/>
          </a:xfrm>
          <a:prstGeom prst="rect">
            <a:avLst/>
          </a:prstGeom>
          <a:solidFill>
            <a:srgbClr val="DDDDDD"/>
          </a:solidFill>
          <a:ln w="6350">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latin typeface="Arial Black" panose="020B0A04020102020204" pitchFamily="34" charset="0"/>
              </a:rPr>
              <a:t>     </a:t>
            </a:r>
            <a:r>
              <a:rPr lang="en-US" altLang="en-US" sz="3200" b="1" dirty="0">
                <a:solidFill>
                  <a:srgbClr val="FF0000"/>
                </a:solidFill>
              </a:rPr>
              <a:t>Future direction</a:t>
            </a:r>
          </a:p>
          <a:p>
            <a:endParaRPr lang="en-MY" altLang="en-US" sz="3200" b="1" dirty="0"/>
          </a:p>
        </p:txBody>
      </p:sp>
      <p:sp>
        <p:nvSpPr>
          <p:cNvPr id="5" name="Oval 4">
            <a:extLst>
              <a:ext uri="{FF2B5EF4-FFF2-40B4-BE49-F238E27FC236}">
                <a16:creationId xmlns="" xmlns:a16="http://schemas.microsoft.com/office/drawing/2014/main" id="{1740C326-3C0F-4373-9A47-82919688A24F}"/>
              </a:ext>
            </a:extLst>
          </p:cNvPr>
          <p:cNvSpPr/>
          <p:nvPr/>
        </p:nvSpPr>
        <p:spPr>
          <a:xfrm>
            <a:off x="1227138" y="5729288"/>
            <a:ext cx="914400" cy="844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solidFill>
                <a:srgbClr val="FFFF00"/>
              </a:solidFill>
            </a:endParaRPr>
          </a:p>
        </p:txBody>
      </p:sp>
      <p:pic>
        <p:nvPicPr>
          <p:cNvPr id="9" name="Picture 7" descr="logo korporat kkm.jpg">
            <a:extLst>
              <a:ext uri="{FF2B5EF4-FFF2-40B4-BE49-F238E27FC236}">
                <a16:creationId xmlns="" xmlns:a16="http://schemas.microsoft.com/office/drawing/2014/main" id="{B77724E3-B17F-414D-83FE-10FBD0EFBC16}"/>
              </a:ext>
            </a:extLst>
          </p:cNvPr>
          <p:cNvPicPr>
            <a:picLocks noChangeAspect="1"/>
          </p:cNvPicPr>
          <p:nvPr/>
        </p:nvPicPr>
        <p:blipFill>
          <a:blip r:embed="rId7" cstate="print"/>
          <a:srcRect/>
          <a:stretch>
            <a:fillRect/>
          </a:stretch>
        </p:blipFill>
        <p:spPr bwMode="auto">
          <a:xfrm>
            <a:off x="1071538" y="4354526"/>
            <a:ext cx="1138262" cy="1144571"/>
          </a:xfrm>
          <a:prstGeom prst="ellipse">
            <a:avLst/>
          </a:prstGeom>
          <a:ln>
            <a:noFill/>
          </a:ln>
          <a:effectLst>
            <a:softEdge rad="63500"/>
          </a:effectLst>
        </p:spPr>
      </p:pic>
      <p:pic>
        <p:nvPicPr>
          <p:cNvPr id="11" name="Picture 7" descr="logo korporat kkm.jpg">
            <a:extLst>
              <a:ext uri="{FF2B5EF4-FFF2-40B4-BE49-F238E27FC236}">
                <a16:creationId xmlns="" xmlns:a16="http://schemas.microsoft.com/office/drawing/2014/main" id="{F95D5F15-5B59-4D38-B1D2-264CE27BC9DC}"/>
              </a:ext>
            </a:extLst>
          </p:cNvPr>
          <p:cNvPicPr>
            <a:picLocks noChangeAspect="1"/>
          </p:cNvPicPr>
          <p:nvPr/>
        </p:nvPicPr>
        <p:blipFill>
          <a:blip r:embed="rId7" cstate="print"/>
          <a:srcRect/>
          <a:stretch>
            <a:fillRect/>
          </a:stretch>
        </p:blipFill>
        <p:spPr bwMode="auto">
          <a:xfrm>
            <a:off x="1201738" y="5654674"/>
            <a:ext cx="1008062" cy="974726"/>
          </a:xfrm>
          <a:prstGeom prst="ellipse">
            <a:avLst/>
          </a:prstGeom>
          <a:ln>
            <a:noFill/>
          </a:ln>
          <a:effectLst>
            <a:softEdge rad="63500"/>
          </a:effectLst>
        </p:spPr>
      </p:pic>
    </p:spTree>
    <p:extLst>
      <p:ext uri="{BB962C8B-B14F-4D97-AF65-F5344CB8AC3E}">
        <p14:creationId xmlns="" xmlns:p14="http://schemas.microsoft.com/office/powerpoint/2010/main" val="370195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5943600" cy="685800"/>
          </a:xfrm>
        </p:spPr>
        <p:txBody>
          <a:bodyPr/>
          <a:lstStyle/>
          <a:p>
            <a:pPr algn="ctr" eaLnBrk="1" fontAlgn="auto" hangingPunct="1">
              <a:spcAft>
                <a:spcPts val="0"/>
              </a:spcAft>
              <a:defRPr/>
            </a:pPr>
            <a:r>
              <a:rPr lang="en-US" sz="3600" b="1" dirty="0">
                <a:solidFill>
                  <a:srgbClr val="000000"/>
                </a:solidFill>
              </a:rPr>
              <a:t>Family Doctor Concept</a:t>
            </a:r>
            <a:endParaRPr lang="en-US" b="1" dirty="0">
              <a:solidFill>
                <a:srgbClr val="000000"/>
              </a:solidFill>
            </a:endParaRPr>
          </a:p>
        </p:txBody>
      </p:sp>
      <p:sp>
        <p:nvSpPr>
          <p:cNvPr id="19459" name="Content Placeholder 2"/>
          <p:cNvSpPr>
            <a:spLocks noGrp="1"/>
          </p:cNvSpPr>
          <p:nvPr>
            <p:ph idx="1"/>
          </p:nvPr>
        </p:nvSpPr>
        <p:spPr>
          <a:xfrm>
            <a:off x="2057400" y="914400"/>
            <a:ext cx="5181600" cy="706438"/>
          </a:xfrm>
        </p:spPr>
        <p:txBody>
          <a:bodyPr>
            <a:normAutofit fontScale="25000" lnSpcReduction="20000"/>
          </a:bodyPr>
          <a:lstStyle/>
          <a:p>
            <a:pPr marL="0" indent="0" algn="ctr" eaLnBrk="1" hangingPunct="1">
              <a:buNone/>
            </a:pPr>
            <a:r>
              <a:rPr lang="en-US" altLang="en-US" sz="9600" b="1" dirty="0"/>
              <a:t>ONE Family Doctor to One Family</a:t>
            </a:r>
            <a:endParaRPr lang="en-US" altLang="en-US" b="1" dirty="0"/>
          </a:p>
          <a:p>
            <a:pPr algn="ctr" eaLnBrk="1" hangingPunct="1">
              <a:buFont typeface="Wingdings 2" panose="05020102010507070707" pitchFamily="18" charset="2"/>
              <a:buNone/>
            </a:pPr>
            <a:endParaRPr lang="en-US" altLang="en-US" b="1" dirty="0"/>
          </a:p>
          <a:p>
            <a:pPr algn="ctr" eaLnBrk="1" hangingPunct="1">
              <a:buFont typeface="Wingdings 2" panose="05020102010507070707" pitchFamily="18" charset="2"/>
              <a:buNone/>
            </a:pPr>
            <a:r>
              <a:rPr lang="en-US" altLang="en-US" b="1" dirty="0"/>
              <a:t>  </a:t>
            </a:r>
          </a:p>
        </p:txBody>
      </p:sp>
      <p:sp>
        <p:nvSpPr>
          <p:cNvPr id="5" name="Rounded Rectangle 4"/>
          <p:cNvSpPr/>
          <p:nvPr/>
        </p:nvSpPr>
        <p:spPr>
          <a:xfrm>
            <a:off x="3266064" y="2896802"/>
            <a:ext cx="2703946" cy="626214"/>
          </a:xfrm>
          <a:prstGeom prst="round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MY" b="1" dirty="0"/>
              <a:t>FULL PRIMARY HEALTH CARE</a:t>
            </a:r>
          </a:p>
        </p:txBody>
      </p:sp>
      <p:sp>
        <p:nvSpPr>
          <p:cNvPr id="6" name="Rounded Rectangle 5"/>
          <p:cNvSpPr/>
          <p:nvPr/>
        </p:nvSpPr>
        <p:spPr>
          <a:xfrm>
            <a:off x="3254304" y="3564481"/>
            <a:ext cx="2703946" cy="524379"/>
          </a:xfrm>
          <a:prstGeom prst="roundRect">
            <a:avLst/>
          </a:prstGeom>
          <a:solidFill>
            <a:schemeClr val="accent3">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MY" b="1" dirty="0"/>
              <a:t>NCD SCREENING</a:t>
            </a:r>
          </a:p>
        </p:txBody>
      </p:sp>
      <p:sp>
        <p:nvSpPr>
          <p:cNvPr id="7" name="Rounded Rectangle 6"/>
          <p:cNvSpPr/>
          <p:nvPr/>
        </p:nvSpPr>
        <p:spPr>
          <a:xfrm>
            <a:off x="3258501" y="4149984"/>
            <a:ext cx="2703946" cy="738610"/>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b="1" dirty="0">
              <a:solidFill>
                <a:schemeClr val="tx1"/>
              </a:solidFill>
            </a:endParaRPr>
          </a:p>
          <a:p>
            <a:pPr algn="ctr">
              <a:defRPr/>
            </a:pPr>
            <a:r>
              <a:rPr lang="en-MY" b="1" dirty="0"/>
              <a:t>CHRONIC DISEASES MANAGEMENT</a:t>
            </a:r>
          </a:p>
          <a:p>
            <a:pPr algn="ctr">
              <a:defRPr/>
            </a:pPr>
            <a:endParaRPr lang="en-MY" dirty="0"/>
          </a:p>
        </p:txBody>
      </p:sp>
      <p:sp>
        <p:nvSpPr>
          <p:cNvPr id="9" name="Rounded Rectangle 8"/>
          <p:cNvSpPr/>
          <p:nvPr/>
        </p:nvSpPr>
        <p:spPr>
          <a:xfrm>
            <a:off x="3258540" y="5624577"/>
            <a:ext cx="2703946" cy="632928"/>
          </a:xfrm>
          <a:prstGeom prst="roundRect">
            <a:avLst/>
          </a:prstGeom>
          <a:solidFill>
            <a:srgbClr val="3A41D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b="1" dirty="0">
              <a:solidFill>
                <a:schemeClr val="tx1"/>
              </a:solidFill>
            </a:endParaRPr>
          </a:p>
          <a:p>
            <a:pPr algn="ctr">
              <a:defRPr/>
            </a:pPr>
            <a:r>
              <a:rPr lang="en-MY" b="1" dirty="0"/>
              <a:t>ORAL HEALTH</a:t>
            </a:r>
          </a:p>
          <a:p>
            <a:pPr algn="ctr">
              <a:defRPr/>
            </a:pPr>
            <a:endParaRPr lang="en-MY" dirty="0"/>
          </a:p>
        </p:txBody>
      </p:sp>
      <p:sp>
        <p:nvSpPr>
          <p:cNvPr id="10" name="Pentagon 9"/>
          <p:cNvSpPr/>
          <p:nvPr/>
        </p:nvSpPr>
        <p:spPr>
          <a:xfrm rot="5400000">
            <a:off x="4250647" y="1083353"/>
            <a:ext cx="712909" cy="2051403"/>
          </a:xfrm>
          <a:prstGeom prst="homePlate">
            <a:avLst>
              <a:gd name="adj" fmla="val 60478"/>
            </a:avLst>
          </a:prstGeom>
          <a:solidFill>
            <a:srgbClr val="FFFF00"/>
          </a:solidFill>
          <a:ln>
            <a:solidFill>
              <a:schemeClr val="accent4">
                <a:lumMod val="75000"/>
              </a:schemeClr>
            </a:solid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anchor="t"/>
          <a:lstStyle/>
          <a:p>
            <a:pPr algn="ctr">
              <a:defRPr/>
            </a:pPr>
            <a:r>
              <a:rPr lang="en-MY" sz="2400" b="1" dirty="0">
                <a:solidFill>
                  <a:schemeClr val="tx1"/>
                </a:solidFill>
              </a:rPr>
              <a:t>Scope</a:t>
            </a:r>
          </a:p>
        </p:txBody>
      </p:sp>
      <p:sp>
        <p:nvSpPr>
          <p:cNvPr id="11" name="Rounded Rectangle 10"/>
          <p:cNvSpPr/>
          <p:nvPr/>
        </p:nvSpPr>
        <p:spPr>
          <a:xfrm>
            <a:off x="3276600" y="4953000"/>
            <a:ext cx="2703946" cy="605081"/>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b="1" dirty="0">
              <a:solidFill>
                <a:schemeClr val="tx1"/>
              </a:solidFill>
            </a:endParaRPr>
          </a:p>
          <a:p>
            <a:pPr algn="ctr">
              <a:defRPr/>
            </a:pPr>
            <a:r>
              <a:rPr lang="en-MY" b="1" dirty="0"/>
              <a:t>MCH</a:t>
            </a:r>
            <a:endParaRPr lang="en-MY" dirty="0"/>
          </a:p>
          <a:p>
            <a:pPr algn="ctr">
              <a:defRPr/>
            </a:pPr>
            <a:endParaRPr lang="en-MY" b="1" dirty="0"/>
          </a:p>
        </p:txBody>
      </p:sp>
    </p:spTree>
    <p:extLst>
      <p:ext uri="{BB962C8B-B14F-4D97-AF65-F5344CB8AC3E}">
        <p14:creationId xmlns="" xmlns:p14="http://schemas.microsoft.com/office/powerpoint/2010/main" val="895098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85801" y="304800"/>
            <a:ext cx="8183563" cy="1600199"/>
          </a:xfrm>
        </p:spPr>
        <p:txBody>
          <a:bodyPr>
            <a:noAutofit/>
          </a:bodyPr>
          <a:lstStyle/>
          <a:p>
            <a:pPr eaLnBrk="1" hangingPunct="1"/>
            <a:r>
              <a:rPr lang="en-US" sz="3600" b="1" dirty="0">
                <a:solidFill>
                  <a:schemeClr val="tx1"/>
                </a:solidFill>
              </a:rPr>
              <a:t>Vision For Health</a:t>
            </a:r>
            <a:br>
              <a:rPr lang="en-US" sz="3600" b="1" dirty="0">
                <a:solidFill>
                  <a:schemeClr val="tx1"/>
                </a:solidFill>
              </a:rPr>
            </a:br>
            <a:r>
              <a:rPr lang="en-US" sz="2400" b="1" dirty="0"/>
              <a:t>“A Nation Working Together for Better Health”</a:t>
            </a:r>
            <a:endParaRPr lang="en-US" sz="3600" b="1" dirty="0">
              <a:solidFill>
                <a:schemeClr val="tx1"/>
              </a:solidFill>
            </a:endParaRPr>
          </a:p>
        </p:txBody>
      </p:sp>
      <p:sp>
        <p:nvSpPr>
          <p:cNvPr id="27651" name="Content Placeholder 2"/>
          <p:cNvSpPr>
            <a:spLocks noGrp="1"/>
          </p:cNvSpPr>
          <p:nvPr>
            <p:ph idx="1"/>
          </p:nvPr>
        </p:nvSpPr>
        <p:spPr>
          <a:xfrm>
            <a:off x="533400" y="1828800"/>
            <a:ext cx="8229600" cy="1752600"/>
          </a:xfrm>
        </p:spPr>
        <p:txBody>
          <a:bodyPr/>
          <a:lstStyle/>
          <a:p>
            <a:pPr algn="ctr" eaLnBrk="1" hangingPunct="1">
              <a:buFont typeface="Wingdings" charset="0"/>
              <a:buNone/>
            </a:pPr>
            <a:r>
              <a:rPr lang="en-US" sz="4100" b="1" dirty="0">
                <a:latin typeface="Tahoma"/>
              </a:rPr>
              <a:t>A nation working together for better health</a:t>
            </a:r>
          </a:p>
          <a:p>
            <a:pPr eaLnBrk="1" hangingPunct="1"/>
            <a:endParaRPr lang="en-US" b="1" dirty="0">
              <a:latin typeface="Tahoma"/>
            </a:endParaRPr>
          </a:p>
        </p:txBody>
      </p:sp>
      <p:sp>
        <p:nvSpPr>
          <p:cNvPr id="27653" name="Slide Number Placeholder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727" indent="-285665">
              <a:defRPr>
                <a:solidFill>
                  <a:schemeClr val="tx1"/>
                </a:solidFill>
                <a:latin typeface="Arial" charset="0"/>
                <a:ea typeface="ＭＳ Ｐゴシック" charset="0"/>
              </a:defRPr>
            </a:lvl2pPr>
            <a:lvl3pPr marL="1142656" indent="-228532">
              <a:defRPr>
                <a:solidFill>
                  <a:schemeClr val="tx1"/>
                </a:solidFill>
                <a:latin typeface="Arial" charset="0"/>
                <a:ea typeface="ＭＳ Ｐゴシック" charset="0"/>
              </a:defRPr>
            </a:lvl3pPr>
            <a:lvl4pPr marL="1599718" indent="-228532">
              <a:defRPr>
                <a:solidFill>
                  <a:schemeClr val="tx1"/>
                </a:solidFill>
                <a:latin typeface="Arial" charset="0"/>
                <a:ea typeface="ＭＳ Ｐゴシック" charset="0"/>
              </a:defRPr>
            </a:lvl4pPr>
            <a:lvl5pPr marL="2056780" indent="-228532">
              <a:defRPr>
                <a:solidFill>
                  <a:schemeClr val="tx1"/>
                </a:solidFill>
                <a:latin typeface="Arial" charset="0"/>
                <a:ea typeface="ＭＳ Ｐゴシック" charset="0"/>
              </a:defRPr>
            </a:lvl5pPr>
            <a:lvl6pPr marL="2513841" indent="-228532" eaLnBrk="0" fontAlgn="base" hangingPunct="0">
              <a:spcBef>
                <a:spcPct val="0"/>
              </a:spcBef>
              <a:spcAft>
                <a:spcPct val="0"/>
              </a:spcAft>
              <a:defRPr>
                <a:solidFill>
                  <a:schemeClr val="tx1"/>
                </a:solidFill>
                <a:latin typeface="Arial" charset="0"/>
                <a:ea typeface="ＭＳ Ｐゴシック" charset="0"/>
              </a:defRPr>
            </a:lvl6pPr>
            <a:lvl7pPr marL="2970905" indent="-228532" eaLnBrk="0" fontAlgn="base" hangingPunct="0">
              <a:spcBef>
                <a:spcPct val="0"/>
              </a:spcBef>
              <a:spcAft>
                <a:spcPct val="0"/>
              </a:spcAft>
              <a:defRPr>
                <a:solidFill>
                  <a:schemeClr val="tx1"/>
                </a:solidFill>
                <a:latin typeface="Arial" charset="0"/>
                <a:ea typeface="ＭＳ Ｐゴシック" charset="0"/>
              </a:defRPr>
            </a:lvl7pPr>
            <a:lvl8pPr marL="3427967" indent="-228532" eaLnBrk="0" fontAlgn="base" hangingPunct="0">
              <a:spcBef>
                <a:spcPct val="0"/>
              </a:spcBef>
              <a:spcAft>
                <a:spcPct val="0"/>
              </a:spcAft>
              <a:defRPr>
                <a:solidFill>
                  <a:schemeClr val="tx1"/>
                </a:solidFill>
                <a:latin typeface="Arial" charset="0"/>
                <a:ea typeface="ＭＳ Ｐゴシック" charset="0"/>
              </a:defRPr>
            </a:lvl8pPr>
            <a:lvl9pPr marL="3885030" indent="-228532" eaLnBrk="0" fontAlgn="base" hangingPunct="0">
              <a:spcBef>
                <a:spcPct val="0"/>
              </a:spcBef>
              <a:spcAft>
                <a:spcPct val="0"/>
              </a:spcAft>
              <a:defRPr>
                <a:solidFill>
                  <a:schemeClr val="tx1"/>
                </a:solidFill>
                <a:latin typeface="Arial" charset="0"/>
                <a:ea typeface="ＭＳ Ｐゴシック" charset="0"/>
              </a:defRPr>
            </a:lvl9pPr>
          </a:lstStyle>
          <a:p>
            <a:fld id="{FC67BE87-EF28-2444-87BD-86F7B6552FDF}" type="slidenum">
              <a:rPr lang="en-US">
                <a:solidFill>
                  <a:schemeClr val="tx2"/>
                </a:solidFill>
                <a:latin typeface="Tahoma"/>
              </a:rPr>
              <a:pPr/>
              <a:t>21</a:t>
            </a:fld>
            <a:endParaRPr lang="en-US" dirty="0">
              <a:solidFill>
                <a:schemeClr val="tx2"/>
              </a:solidFill>
              <a:latin typeface="Tahoma"/>
            </a:endParaRPr>
          </a:p>
        </p:txBody>
      </p:sp>
      <p:pic>
        <p:nvPicPr>
          <p:cNvPr id="27650" name="Picture 3" descr="2006_wdacl_togethe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2402" y="1828801"/>
            <a:ext cx="8839197"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95819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Pentagon 98"/>
          <p:cNvSpPr/>
          <p:nvPr/>
        </p:nvSpPr>
        <p:spPr>
          <a:xfrm rot="16200000">
            <a:off x="3829611" y="-2753397"/>
            <a:ext cx="1586721" cy="8825898"/>
          </a:xfrm>
          <a:prstGeom prst="homePlate">
            <a:avLst>
              <a:gd name="adj" fmla="val 28494"/>
            </a:avLst>
          </a:prstGeom>
          <a:noFill/>
          <a:ln w="12700" cap="flat" cmpd="sng" algn="ctr">
            <a:solidFill>
              <a:srgbClr val="C7E0FB"/>
            </a:solidFill>
            <a:prstDash val="solid"/>
          </a:ln>
          <a:effectLst/>
        </p:spPr>
        <p:txBody>
          <a:bodyPr lIns="93286" tIns="46644" rIns="93286" bIns="46644" rtlCol="0" anchor="ctr"/>
          <a:lstStyle/>
          <a:p>
            <a:pPr algn="ctr" defTabSz="932962" eaLnBrk="1" fontAlgn="auto" hangingPunct="1">
              <a:spcBef>
                <a:spcPts val="0"/>
              </a:spcBef>
              <a:spcAft>
                <a:spcPts val="0"/>
              </a:spcAft>
              <a:defRPr/>
            </a:pPr>
            <a:endParaRPr lang="ms-MY" sz="1837" b="1" kern="0" dirty="0">
              <a:solidFill>
                <a:srgbClr val="000000"/>
              </a:solidFill>
              <a:latin typeface="Arial"/>
              <a:ea typeface="+mn-ea"/>
              <a:cs typeface="Arial"/>
            </a:endParaRPr>
          </a:p>
        </p:txBody>
      </p:sp>
      <p:sp>
        <p:nvSpPr>
          <p:cNvPr id="103" name="Rectangle 102"/>
          <p:cNvSpPr/>
          <p:nvPr/>
        </p:nvSpPr>
        <p:spPr>
          <a:xfrm>
            <a:off x="214720" y="6274212"/>
            <a:ext cx="8815494" cy="279892"/>
          </a:xfrm>
          <a:prstGeom prst="rect">
            <a:avLst/>
          </a:prstGeom>
          <a:solidFill>
            <a:schemeClr val="bg1">
              <a:lumMod val="65000"/>
            </a:schemeClr>
          </a:solidFill>
          <a:ln w="12700" cap="flat" cmpd="sng" algn="ctr">
            <a:noFill/>
            <a:prstDash val="solid"/>
          </a:ln>
          <a:effectLst>
            <a:outerShdw blurRad="50800" dist="38100" dir="2700000" algn="tl" rotWithShape="0">
              <a:prstClr val="black">
                <a:alpha val="40000"/>
              </a:prstClr>
            </a:outerShdw>
          </a:effectLst>
        </p:spPr>
        <p:txBody>
          <a:bodyPr lIns="93286" tIns="46644" rIns="93286" bIns="46644" rtlCol="0" anchor="ctr"/>
          <a:lstStyle/>
          <a:p>
            <a:pPr algn="ctr" fontAlgn="auto">
              <a:spcBef>
                <a:spcPts val="0"/>
              </a:spcBef>
              <a:spcAft>
                <a:spcPts val="0"/>
              </a:spcAft>
            </a:pPr>
            <a:r>
              <a:rPr lang="en-US" b="1" kern="0" dirty="0">
                <a:solidFill>
                  <a:srgbClr val="000000"/>
                </a:solidFill>
                <a:latin typeface="Arial"/>
                <a:cs typeface="Arial"/>
              </a:rPr>
              <a:t>Information and Communication Technology </a:t>
            </a:r>
            <a:endParaRPr lang="ms-MY" b="1" kern="0" dirty="0">
              <a:solidFill>
                <a:srgbClr val="000000"/>
              </a:solidFill>
              <a:latin typeface="Arial"/>
              <a:cs typeface="Arial"/>
            </a:endParaRPr>
          </a:p>
        </p:txBody>
      </p:sp>
      <p:sp>
        <p:nvSpPr>
          <p:cNvPr id="104" name="TextBox 103"/>
          <p:cNvSpPr txBox="1"/>
          <p:nvPr/>
        </p:nvSpPr>
        <p:spPr>
          <a:xfrm>
            <a:off x="236548" y="1361006"/>
            <a:ext cx="8670906" cy="905168"/>
          </a:xfrm>
          <a:prstGeom prst="rect">
            <a:avLst/>
          </a:prstGeom>
          <a:noFill/>
        </p:spPr>
        <p:txBody>
          <a:bodyPr wrap="square" lIns="36727" tIns="36727" rIns="36727" bIns="36727" rtlCol="0">
            <a:spAutoFit/>
          </a:bodyPr>
          <a:lstStyle/>
          <a:p>
            <a:pPr algn="ctr" defTabSz="997035" fontAlgn="auto">
              <a:spcBef>
                <a:spcPts val="306"/>
              </a:spcBef>
              <a:spcAft>
                <a:spcPts val="0"/>
              </a:spcAft>
              <a:defRPr/>
            </a:pPr>
            <a:r>
              <a:rPr lang="en-MY" b="1" kern="0" dirty="0"/>
              <a:t>To prevent, delay the onset, or detect and control NCDs in a cost-effective manner through systematic identification of individuals at different risk levels and provision of targeted interventions according to risk levels</a:t>
            </a:r>
            <a:endParaRPr lang="en-US" b="1" kern="0" dirty="0"/>
          </a:p>
        </p:txBody>
      </p:sp>
      <p:sp>
        <p:nvSpPr>
          <p:cNvPr id="28" name="Rectangle 27"/>
          <p:cNvSpPr/>
          <p:nvPr/>
        </p:nvSpPr>
        <p:spPr>
          <a:xfrm>
            <a:off x="214720" y="5901739"/>
            <a:ext cx="8815494" cy="279892"/>
          </a:xfrm>
          <a:prstGeom prst="rect">
            <a:avLst/>
          </a:prstGeom>
          <a:solidFill>
            <a:schemeClr val="bg1">
              <a:lumMod val="65000"/>
            </a:schemeClr>
          </a:solidFill>
          <a:ln w="12700" cap="flat" cmpd="sng" algn="ctr">
            <a:noFill/>
            <a:prstDash val="solid"/>
          </a:ln>
          <a:effectLst>
            <a:outerShdw blurRad="50800" dist="38100" dir="2700000" algn="tl" rotWithShape="0">
              <a:prstClr val="black">
                <a:alpha val="40000"/>
              </a:prstClr>
            </a:outerShdw>
          </a:effectLst>
        </p:spPr>
        <p:txBody>
          <a:bodyPr lIns="93286" tIns="46644" rIns="93286" bIns="46644" rtlCol="0" anchor="ctr"/>
          <a:lstStyle/>
          <a:p>
            <a:pPr algn="ctr" fontAlgn="auto">
              <a:spcBef>
                <a:spcPts val="0"/>
              </a:spcBef>
              <a:spcAft>
                <a:spcPts val="0"/>
              </a:spcAft>
            </a:pPr>
            <a:r>
              <a:rPr lang="en-US" b="1" kern="0" dirty="0">
                <a:solidFill>
                  <a:srgbClr val="000000"/>
                </a:solidFill>
                <a:latin typeface="Arial"/>
                <a:cs typeface="Arial"/>
              </a:rPr>
              <a:t>Strategic Communications</a:t>
            </a:r>
            <a:endParaRPr lang="ms-MY" b="1" kern="0" dirty="0">
              <a:solidFill>
                <a:srgbClr val="000000"/>
              </a:solidFill>
              <a:latin typeface="Arial"/>
              <a:cs typeface="Arial"/>
            </a:endParaRPr>
          </a:p>
        </p:txBody>
      </p:sp>
      <p:sp>
        <p:nvSpPr>
          <p:cNvPr id="20" name="Title 1"/>
          <p:cNvSpPr>
            <a:spLocks noGrp="1"/>
          </p:cNvSpPr>
          <p:nvPr>
            <p:ph type="title"/>
          </p:nvPr>
        </p:nvSpPr>
        <p:spPr>
          <a:xfrm>
            <a:off x="175204" y="234865"/>
            <a:ext cx="8793595" cy="314028"/>
          </a:xfrm>
        </p:spPr>
        <p:txBody>
          <a:bodyPr>
            <a:normAutofit fontScale="90000"/>
          </a:bodyPr>
          <a:lstStyle/>
          <a:p>
            <a:r>
              <a:rPr lang="en-MY" b="1" dirty="0"/>
              <a:t>CHALLENGES</a:t>
            </a:r>
            <a:endParaRPr lang="en-US" b="1" dirty="0"/>
          </a:p>
        </p:txBody>
      </p:sp>
      <p:sp>
        <p:nvSpPr>
          <p:cNvPr id="9" name="Rectangle 8"/>
          <p:cNvSpPr/>
          <p:nvPr/>
        </p:nvSpPr>
        <p:spPr>
          <a:xfrm>
            <a:off x="209393" y="2489462"/>
            <a:ext cx="4338325" cy="3225538"/>
          </a:xfrm>
          <a:prstGeom prst="rect">
            <a:avLst/>
          </a:prstGeom>
          <a:solidFill>
            <a:schemeClr val="bg1"/>
          </a:solidFill>
          <a:ln w="28575">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err="1">
                <a:solidFill>
                  <a:schemeClr val="tx1"/>
                </a:solidFill>
              </a:rPr>
              <a:t>EnPHC</a:t>
            </a:r>
            <a:r>
              <a:rPr lang="en-US" sz="2400" b="1" dirty="0">
                <a:solidFill>
                  <a:schemeClr val="tx1"/>
                </a:solidFill>
              </a:rPr>
              <a:t> System </a:t>
            </a:r>
          </a:p>
        </p:txBody>
      </p:sp>
      <p:sp>
        <p:nvSpPr>
          <p:cNvPr id="39" name="Rectangle 38"/>
          <p:cNvSpPr/>
          <p:nvPr/>
        </p:nvSpPr>
        <p:spPr>
          <a:xfrm>
            <a:off x="4679017" y="2489463"/>
            <a:ext cx="4338325" cy="3225537"/>
          </a:xfrm>
          <a:prstGeom prst="rect">
            <a:avLst/>
          </a:prstGeom>
          <a:solidFill>
            <a:schemeClr val="bg1"/>
          </a:solidFill>
          <a:ln w="28575">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rPr>
              <a:t>Community Empowerment</a:t>
            </a:r>
          </a:p>
        </p:txBody>
      </p:sp>
      <p:sp>
        <p:nvSpPr>
          <p:cNvPr id="3" name="TextBox 2"/>
          <p:cNvSpPr txBox="1"/>
          <p:nvPr/>
        </p:nvSpPr>
        <p:spPr>
          <a:xfrm>
            <a:off x="369212" y="3245584"/>
            <a:ext cx="4115306" cy="1631216"/>
          </a:xfrm>
          <a:prstGeom prst="rect">
            <a:avLst/>
          </a:prstGeom>
          <a:solidFill>
            <a:schemeClr val="accent2"/>
          </a:solidFill>
          <a:effectLst>
            <a:outerShdw blurRad="50800" dist="38100" dir="2700000" algn="tl" rotWithShape="0">
              <a:prstClr val="black">
                <a:alpha val="40000"/>
              </a:prstClr>
            </a:outerShdw>
          </a:effectLst>
        </p:spPr>
        <p:txBody>
          <a:bodyPr wrap="square" rtlCol="0">
            <a:spAutoFit/>
          </a:bodyPr>
          <a:lstStyle/>
          <a:p>
            <a:r>
              <a:rPr lang="en-US" sz="2000" b="1" dirty="0">
                <a:solidFill>
                  <a:schemeClr val="bg1"/>
                </a:solidFill>
              </a:rPr>
              <a:t>Initiatives related to improving the current ways in which information about population level risk is collected, used and shared</a:t>
            </a:r>
            <a:endParaRPr lang="en-MY" sz="2000" b="1" dirty="0">
              <a:solidFill>
                <a:schemeClr val="bg1"/>
              </a:solidFill>
            </a:endParaRPr>
          </a:p>
        </p:txBody>
      </p:sp>
      <p:sp>
        <p:nvSpPr>
          <p:cNvPr id="13" name="TextBox 12"/>
          <p:cNvSpPr txBox="1"/>
          <p:nvPr/>
        </p:nvSpPr>
        <p:spPr>
          <a:xfrm>
            <a:off x="4790526" y="3242608"/>
            <a:ext cx="4115306" cy="1938992"/>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r>
              <a:rPr lang="en-US" sz="2000" b="1" dirty="0">
                <a:solidFill>
                  <a:schemeClr val="bg1"/>
                </a:solidFill>
              </a:rPr>
              <a:t>Initiatives related to improving the current ways in which front-line community </a:t>
            </a:r>
            <a:r>
              <a:rPr lang="en-US" sz="2000" b="1" dirty="0" err="1">
                <a:solidFill>
                  <a:schemeClr val="bg1"/>
                </a:solidFill>
              </a:rPr>
              <a:t>organisations</a:t>
            </a:r>
            <a:r>
              <a:rPr lang="en-US" sz="2000" b="1" dirty="0">
                <a:solidFill>
                  <a:schemeClr val="bg1"/>
                </a:solidFill>
              </a:rPr>
              <a:t> are empowered, accountable and supported to impact on population health outcomes</a:t>
            </a:r>
            <a:endParaRPr lang="en-MY" sz="2000" b="1" dirty="0">
              <a:solidFill>
                <a:schemeClr val="bg1"/>
              </a:solidFill>
            </a:endParaRPr>
          </a:p>
        </p:txBody>
      </p:sp>
    </p:spTree>
    <p:extLst>
      <p:ext uri="{BB962C8B-B14F-4D97-AF65-F5344CB8AC3E}">
        <p14:creationId xmlns="" xmlns:p14="http://schemas.microsoft.com/office/powerpoint/2010/main" val="3104385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4253" y="234865"/>
            <a:ext cx="8815494" cy="314028"/>
          </a:xfrm>
        </p:spPr>
        <p:txBody>
          <a:bodyPr>
            <a:normAutofit fontScale="90000"/>
          </a:bodyPr>
          <a:lstStyle/>
          <a:p>
            <a:r>
              <a:rPr lang="en-MY" dirty="0"/>
              <a:t> Pilot project for </a:t>
            </a:r>
            <a:r>
              <a:rPr lang="en-MY" dirty="0" err="1"/>
              <a:t>EnPHC</a:t>
            </a:r>
            <a:r>
              <a:rPr lang="en-MY" dirty="0"/>
              <a:t> </a:t>
            </a:r>
          </a:p>
        </p:txBody>
      </p:sp>
      <p:sp>
        <p:nvSpPr>
          <p:cNvPr id="5" name="Rectangle 4"/>
          <p:cNvSpPr/>
          <p:nvPr/>
        </p:nvSpPr>
        <p:spPr>
          <a:xfrm>
            <a:off x="5782378" y="2390534"/>
            <a:ext cx="3265405" cy="1106457"/>
          </a:xfrm>
          <a:prstGeom prst="rect">
            <a:avLst/>
          </a:prstGeom>
          <a:noFill/>
          <a:ln w="28575" cap="flat" cmpd="sng" algn="ctr">
            <a:solidFill>
              <a:srgbClr val="FFFFFF">
                <a:lumMod val="75000"/>
              </a:srgbClr>
            </a:solidFill>
            <a:prstDash val="solid"/>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32962" fontAlgn="auto">
              <a:spcBef>
                <a:spcPts val="0"/>
              </a:spcBef>
              <a:spcAft>
                <a:spcPts val="0"/>
              </a:spcAft>
              <a:defRPr/>
            </a:pPr>
            <a:endParaRPr lang="en-MY" sz="1428" dirty="0">
              <a:solidFill>
                <a:srgbClr val="000000"/>
              </a:solidFill>
              <a:latin typeface="Arial"/>
              <a:cs typeface="Arial"/>
            </a:endParaRPr>
          </a:p>
        </p:txBody>
      </p:sp>
      <p:sp>
        <p:nvSpPr>
          <p:cNvPr id="6" name="Rectangle 5"/>
          <p:cNvSpPr/>
          <p:nvPr/>
        </p:nvSpPr>
        <p:spPr>
          <a:xfrm>
            <a:off x="5782377" y="4489155"/>
            <a:ext cx="3265405" cy="2197153"/>
          </a:xfrm>
          <a:prstGeom prst="rect">
            <a:avLst/>
          </a:prstGeom>
          <a:solidFill>
            <a:schemeClr val="bg1"/>
          </a:solidFill>
          <a:ln w="28575" cap="flat" cmpd="sng" algn="ctr">
            <a:solidFill>
              <a:srgbClr val="FFFFFF">
                <a:lumMod val="75000"/>
              </a:srgbClr>
            </a:solidFill>
            <a:prstDash val="solid"/>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32962" fontAlgn="auto">
              <a:spcBef>
                <a:spcPts val="0"/>
              </a:spcBef>
              <a:spcAft>
                <a:spcPts val="0"/>
              </a:spcAft>
              <a:defRPr/>
            </a:pPr>
            <a:endParaRPr lang="en-MY" sz="1224" dirty="0">
              <a:solidFill>
                <a:srgbClr val="000000"/>
              </a:solidFill>
              <a:latin typeface="Arial"/>
              <a:cs typeface="Arial"/>
            </a:endParaRPr>
          </a:p>
        </p:txBody>
      </p:sp>
      <p:sp>
        <p:nvSpPr>
          <p:cNvPr id="7" name="Rectangle 6"/>
          <p:cNvSpPr/>
          <p:nvPr/>
        </p:nvSpPr>
        <p:spPr>
          <a:xfrm>
            <a:off x="125303" y="914400"/>
            <a:ext cx="5579327" cy="5209100"/>
          </a:xfrm>
          <a:prstGeom prst="rect">
            <a:avLst/>
          </a:prstGeom>
          <a:solidFill>
            <a:srgbClr val="FFFFFF"/>
          </a:solidFill>
          <a:ln w="28575" cap="flat" cmpd="sng" algn="ctr">
            <a:solidFill>
              <a:srgbClr val="FFFFFF">
                <a:lumMod val="75000"/>
              </a:srgbClr>
            </a:solidFill>
            <a:prstDash val="solid"/>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32962" fontAlgn="auto">
              <a:spcBef>
                <a:spcPts val="0"/>
              </a:spcBef>
              <a:spcAft>
                <a:spcPts val="0"/>
              </a:spcAft>
              <a:defRPr/>
            </a:pPr>
            <a:endParaRPr lang="en-MY" sz="1224" dirty="0">
              <a:solidFill>
                <a:srgbClr val="000000"/>
              </a:solidFill>
              <a:latin typeface="Arial"/>
              <a:cs typeface="Arial"/>
            </a:endParaRPr>
          </a:p>
        </p:txBody>
      </p:sp>
      <p:sp>
        <p:nvSpPr>
          <p:cNvPr id="8" name="Rectangle 7"/>
          <p:cNvSpPr/>
          <p:nvPr/>
        </p:nvSpPr>
        <p:spPr bwMode="auto">
          <a:xfrm>
            <a:off x="5800674" y="2400463"/>
            <a:ext cx="3169362" cy="372582"/>
          </a:xfrm>
          <a:prstGeom prst="rect">
            <a:avLst/>
          </a:prstGeom>
          <a:noFill/>
          <a:ln w="9525" cap="flat" cmpd="sng" algn="ctr">
            <a:noFill/>
            <a:prstDash val="solid"/>
            <a:round/>
            <a:headEnd type="none" w="med" len="med"/>
            <a:tailEnd type="none" w="med" len="med"/>
          </a:ln>
          <a:effectLst/>
        </p:spPr>
        <p:txBody>
          <a:bodyPr vert="horz" wrap="square" lIns="73472" tIns="73472" rIns="73472" bIns="73472"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6245" lvl="1" indent="-186245" defTabSz="932962">
              <a:spcBef>
                <a:spcPts val="612"/>
              </a:spcBef>
              <a:spcAft>
                <a:spcPts val="306"/>
              </a:spcAft>
              <a:tabLst>
                <a:tab pos="186245" algn="l"/>
              </a:tabLst>
              <a:defRPr/>
            </a:pPr>
            <a:r>
              <a:rPr lang="en-US" sz="1428" b="1" dirty="0">
                <a:solidFill>
                  <a:schemeClr val="tx2"/>
                </a:solidFill>
                <a:latin typeface="Arial"/>
                <a:ea typeface="SimSun" pitchFamily="2" charset="-122"/>
                <a:cs typeface="Arial"/>
              </a:rPr>
              <a:t>Key stakeholders identified:</a:t>
            </a:r>
          </a:p>
        </p:txBody>
      </p:sp>
      <p:sp>
        <p:nvSpPr>
          <p:cNvPr id="9" name="Rectangle 8"/>
          <p:cNvSpPr/>
          <p:nvPr/>
        </p:nvSpPr>
        <p:spPr bwMode="auto">
          <a:xfrm>
            <a:off x="5800674" y="4510184"/>
            <a:ext cx="3169362" cy="372582"/>
          </a:xfrm>
          <a:prstGeom prst="rect">
            <a:avLst/>
          </a:prstGeom>
          <a:noFill/>
          <a:ln w="9525" cap="flat" cmpd="sng" algn="ctr">
            <a:noFill/>
            <a:prstDash val="solid"/>
            <a:round/>
            <a:headEnd type="none" w="med" len="med"/>
            <a:tailEnd type="none" w="med" len="med"/>
          </a:ln>
          <a:effectLst/>
        </p:spPr>
        <p:txBody>
          <a:bodyPr vert="horz" wrap="square" lIns="73472" tIns="73472" rIns="73472" bIns="73472"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defTabSz="932962">
              <a:spcBef>
                <a:spcPts val="612"/>
              </a:spcBef>
              <a:spcAft>
                <a:spcPts val="306"/>
              </a:spcAft>
              <a:defRPr/>
            </a:pPr>
            <a:r>
              <a:rPr lang="en-US" sz="1428" b="1" dirty="0">
                <a:solidFill>
                  <a:schemeClr val="tx2"/>
                </a:solidFill>
                <a:latin typeface="Arial"/>
                <a:ea typeface="SimSun" pitchFamily="2" charset="-122"/>
                <a:cs typeface="Arial"/>
              </a:rPr>
              <a:t>Implementation timeframe</a:t>
            </a:r>
          </a:p>
        </p:txBody>
      </p:sp>
      <p:sp>
        <p:nvSpPr>
          <p:cNvPr id="10" name="Rectangle 9"/>
          <p:cNvSpPr/>
          <p:nvPr/>
        </p:nvSpPr>
        <p:spPr bwMode="auto">
          <a:xfrm>
            <a:off x="154922" y="1525801"/>
            <a:ext cx="5238717" cy="372582"/>
          </a:xfrm>
          <a:prstGeom prst="rect">
            <a:avLst/>
          </a:prstGeom>
          <a:noFill/>
          <a:ln w="9525" cap="flat" cmpd="sng" algn="ctr">
            <a:noFill/>
            <a:prstDash val="solid"/>
            <a:round/>
            <a:headEnd type="none" w="med" len="med"/>
            <a:tailEnd type="none" w="med" len="med"/>
          </a:ln>
          <a:effectLst/>
        </p:spPr>
        <p:txBody>
          <a:bodyPr vert="horz" wrap="square" lIns="73472" tIns="73472" rIns="73472" bIns="73472"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6245" lvl="1" indent="-186245" defTabSz="932962">
              <a:spcBef>
                <a:spcPts val="612"/>
              </a:spcBef>
              <a:spcAft>
                <a:spcPts val="306"/>
              </a:spcAft>
              <a:tabLst>
                <a:tab pos="186245" algn="l"/>
              </a:tabLst>
              <a:defRPr/>
            </a:pPr>
            <a:r>
              <a:rPr lang="en-US" sz="1428" b="1" dirty="0">
                <a:solidFill>
                  <a:schemeClr val="tx2"/>
                </a:solidFill>
                <a:latin typeface="Arial"/>
                <a:ea typeface="SimSun" pitchFamily="2" charset="-122"/>
                <a:cs typeface="Arial"/>
              </a:rPr>
              <a:t>Initiative concept/details/highlights:</a:t>
            </a:r>
          </a:p>
        </p:txBody>
      </p:sp>
      <p:sp>
        <p:nvSpPr>
          <p:cNvPr id="11" name="Rectangle 10"/>
          <p:cNvSpPr/>
          <p:nvPr/>
        </p:nvSpPr>
        <p:spPr>
          <a:xfrm>
            <a:off x="5782378" y="3561839"/>
            <a:ext cx="3265405" cy="843032"/>
          </a:xfrm>
          <a:prstGeom prst="rect">
            <a:avLst/>
          </a:prstGeom>
          <a:noFill/>
          <a:ln w="28575" cap="flat" cmpd="sng" algn="ctr">
            <a:solidFill>
              <a:srgbClr val="FFFFFF">
                <a:lumMod val="75000"/>
              </a:srgbClr>
            </a:solidFill>
            <a:prstDash val="solid"/>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32962" fontAlgn="auto">
              <a:spcBef>
                <a:spcPts val="0"/>
              </a:spcBef>
              <a:spcAft>
                <a:spcPts val="0"/>
              </a:spcAft>
              <a:defRPr/>
            </a:pPr>
            <a:endParaRPr lang="en-MY" sz="1428" dirty="0">
              <a:solidFill>
                <a:srgbClr val="000000"/>
              </a:solidFill>
              <a:latin typeface="Arial"/>
              <a:cs typeface="Arial"/>
            </a:endParaRPr>
          </a:p>
        </p:txBody>
      </p:sp>
      <p:sp>
        <p:nvSpPr>
          <p:cNvPr id="12" name="Rectangle 11"/>
          <p:cNvSpPr/>
          <p:nvPr/>
        </p:nvSpPr>
        <p:spPr bwMode="auto">
          <a:xfrm>
            <a:off x="5800674" y="3584682"/>
            <a:ext cx="3169362" cy="372582"/>
          </a:xfrm>
          <a:prstGeom prst="rect">
            <a:avLst/>
          </a:prstGeom>
          <a:noFill/>
          <a:ln w="9525" cap="flat" cmpd="sng" algn="ctr">
            <a:noFill/>
            <a:prstDash val="solid"/>
            <a:round/>
            <a:headEnd type="none" w="med" len="med"/>
            <a:tailEnd type="none" w="med" len="med"/>
          </a:ln>
          <a:effectLst/>
        </p:spPr>
        <p:txBody>
          <a:bodyPr vert="horz" wrap="square" lIns="73472" tIns="73472" rIns="73472" bIns="73472"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6245" lvl="1" indent="-186245" defTabSz="932962">
              <a:spcBef>
                <a:spcPts val="612"/>
              </a:spcBef>
              <a:spcAft>
                <a:spcPts val="306"/>
              </a:spcAft>
              <a:tabLst>
                <a:tab pos="186245" algn="l"/>
              </a:tabLst>
              <a:defRPr/>
            </a:pPr>
            <a:r>
              <a:rPr lang="en-US" sz="1428" b="1" dirty="0">
                <a:solidFill>
                  <a:schemeClr val="tx2"/>
                </a:solidFill>
                <a:latin typeface="Arial"/>
                <a:ea typeface="SimSun" pitchFamily="2" charset="-122"/>
                <a:cs typeface="Arial"/>
              </a:rPr>
              <a:t>Required resources</a:t>
            </a:r>
          </a:p>
        </p:txBody>
      </p:sp>
      <p:sp>
        <p:nvSpPr>
          <p:cNvPr id="13" name="Rectangle 12"/>
          <p:cNvSpPr/>
          <p:nvPr/>
        </p:nvSpPr>
        <p:spPr bwMode="auto">
          <a:xfrm>
            <a:off x="5800674" y="3866110"/>
            <a:ext cx="3169362" cy="340589"/>
          </a:xfrm>
          <a:prstGeom prst="rect">
            <a:avLst/>
          </a:prstGeom>
          <a:noFill/>
          <a:ln w="9525" cap="flat" cmpd="sng" algn="ctr">
            <a:noFill/>
            <a:prstDash val="solid"/>
            <a:round/>
            <a:headEnd type="none" w="med" len="med"/>
            <a:tailEnd type="none" w="med" len="med"/>
          </a:ln>
          <a:effectLst/>
        </p:spPr>
        <p:txBody>
          <a:bodyPr vert="horz" wrap="square" lIns="73472" tIns="73472" rIns="73472" bIns="73472"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7465" lvl="1" defTabSz="932962">
              <a:spcBef>
                <a:spcPts val="612"/>
              </a:spcBef>
              <a:spcAft>
                <a:spcPts val="306"/>
              </a:spcAft>
              <a:defRPr/>
            </a:pPr>
            <a:r>
              <a:rPr lang="en-US" sz="1224" dirty="0">
                <a:solidFill>
                  <a:srgbClr val="000000"/>
                </a:solidFill>
                <a:latin typeface="Arial"/>
                <a:ea typeface="SimSun" pitchFamily="2" charset="-122"/>
              </a:rPr>
              <a:t>Investment: RM 466,720 </a:t>
            </a:r>
          </a:p>
        </p:txBody>
      </p:sp>
      <p:sp>
        <p:nvSpPr>
          <p:cNvPr id="14" name="TextBox 18"/>
          <p:cNvSpPr txBox="1"/>
          <p:nvPr/>
        </p:nvSpPr>
        <p:spPr>
          <a:xfrm>
            <a:off x="5800673" y="2738599"/>
            <a:ext cx="3147148" cy="729321"/>
          </a:xfrm>
          <a:prstGeom prst="rect">
            <a:avLst/>
          </a:prstGeom>
          <a:noFill/>
        </p:spPr>
        <p:txBody>
          <a:bodyPr wrap="square" lIns="36731" tIns="36731" rIns="36731" bIns="36731"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9508" indent="-102043" defTabSz="997156" fontAlgn="auto">
              <a:spcBef>
                <a:spcPts val="306"/>
              </a:spcBef>
              <a:spcAft>
                <a:spcPts val="0"/>
              </a:spcAft>
              <a:buFont typeface="Arial" pitchFamily="34" charset="0"/>
              <a:buChar char="•"/>
              <a:defRPr/>
            </a:pPr>
            <a:r>
              <a:rPr lang="en-US" sz="1224" dirty="0">
                <a:solidFill>
                  <a:srgbClr val="000000"/>
                </a:solidFill>
                <a:latin typeface="Arial"/>
                <a:cs typeface="Arial"/>
              </a:rPr>
              <a:t>Medical Practice Division, MOH</a:t>
            </a:r>
          </a:p>
          <a:p>
            <a:pPr marL="189508" indent="-102043" defTabSz="997156" fontAlgn="auto">
              <a:spcBef>
                <a:spcPts val="306"/>
              </a:spcBef>
              <a:spcAft>
                <a:spcPts val="0"/>
              </a:spcAft>
              <a:buFont typeface="Arial" pitchFamily="34" charset="0"/>
              <a:buChar char="•"/>
              <a:defRPr/>
            </a:pPr>
            <a:r>
              <a:rPr lang="en-US" sz="1224" dirty="0">
                <a:solidFill>
                  <a:srgbClr val="000000"/>
                </a:solidFill>
                <a:latin typeface="Arial"/>
                <a:cs typeface="Arial"/>
              </a:rPr>
              <a:t>DHOs, KKs, GPs</a:t>
            </a:r>
          </a:p>
          <a:p>
            <a:pPr marL="189508" indent="-102043" defTabSz="997156" fontAlgn="auto">
              <a:spcBef>
                <a:spcPts val="306"/>
              </a:spcBef>
              <a:spcAft>
                <a:spcPts val="0"/>
              </a:spcAft>
              <a:buFont typeface="Arial" pitchFamily="34" charset="0"/>
              <a:buChar char="•"/>
              <a:defRPr/>
            </a:pPr>
            <a:r>
              <a:rPr lang="en-US" sz="1224" dirty="0">
                <a:solidFill>
                  <a:srgbClr val="000000"/>
                </a:solidFill>
                <a:latin typeface="Arial"/>
                <a:cs typeface="Arial"/>
              </a:rPr>
              <a:t>MMA and other GP associations</a:t>
            </a:r>
          </a:p>
        </p:txBody>
      </p:sp>
      <p:sp>
        <p:nvSpPr>
          <p:cNvPr id="15" name="TextBox 19"/>
          <p:cNvSpPr txBox="1"/>
          <p:nvPr/>
        </p:nvSpPr>
        <p:spPr>
          <a:xfrm>
            <a:off x="5800673" y="4835751"/>
            <a:ext cx="3147148" cy="505969"/>
          </a:xfrm>
          <a:prstGeom prst="rect">
            <a:avLst/>
          </a:prstGeom>
          <a:noFill/>
        </p:spPr>
        <p:txBody>
          <a:bodyPr wrap="square" lIns="36731" tIns="36731" rIns="36731" bIns="36731"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9508" indent="-102043" defTabSz="997156">
              <a:spcBef>
                <a:spcPts val="306"/>
              </a:spcBef>
              <a:buFont typeface="Arial" pitchFamily="34" charset="0"/>
              <a:buChar char="•"/>
              <a:defRPr/>
            </a:pPr>
            <a:r>
              <a:rPr lang="en-US" sz="1224" dirty="0">
                <a:solidFill>
                  <a:srgbClr val="000000"/>
                </a:solidFill>
                <a:latin typeface="Arial"/>
                <a:cs typeface="Arial" pitchFamily="34" charset="0"/>
              </a:rPr>
              <a:t>Start date: April 2017</a:t>
            </a:r>
          </a:p>
          <a:p>
            <a:pPr marL="189508" indent="-102043" defTabSz="997156">
              <a:spcBef>
                <a:spcPts val="306"/>
              </a:spcBef>
              <a:buFont typeface="Arial" pitchFamily="34" charset="0"/>
              <a:buChar char="•"/>
              <a:defRPr/>
            </a:pPr>
            <a:r>
              <a:rPr lang="en-US" sz="1224" dirty="0">
                <a:solidFill>
                  <a:srgbClr val="000000"/>
                </a:solidFill>
                <a:latin typeface="Arial"/>
                <a:cs typeface="Arial" pitchFamily="34" charset="0"/>
              </a:rPr>
              <a:t>End Date</a:t>
            </a:r>
            <a:r>
              <a:rPr lang="en-US" sz="1224" dirty="0">
                <a:solidFill>
                  <a:srgbClr val="000000"/>
                </a:solidFill>
                <a:cs typeface="Arial" pitchFamily="34" charset="0"/>
              </a:rPr>
              <a:t>: April 2019</a:t>
            </a:r>
            <a:endParaRPr lang="en-US" sz="1224" dirty="0">
              <a:solidFill>
                <a:srgbClr val="000000"/>
              </a:solidFill>
              <a:latin typeface="Arial"/>
              <a:cs typeface="Arial" pitchFamily="34" charset="0"/>
            </a:endParaRPr>
          </a:p>
        </p:txBody>
      </p:sp>
      <p:sp>
        <p:nvSpPr>
          <p:cNvPr id="16" name="Rectangle 15"/>
          <p:cNvSpPr/>
          <p:nvPr/>
        </p:nvSpPr>
        <p:spPr bwMode="auto">
          <a:xfrm>
            <a:off x="5800674" y="5438367"/>
            <a:ext cx="3169362" cy="372582"/>
          </a:xfrm>
          <a:prstGeom prst="rect">
            <a:avLst/>
          </a:prstGeom>
          <a:noFill/>
          <a:ln w="9525" cap="flat" cmpd="sng" algn="ctr">
            <a:noFill/>
            <a:prstDash val="solid"/>
            <a:round/>
            <a:headEnd type="none" w="med" len="med"/>
            <a:tailEnd type="none" w="med" len="med"/>
          </a:ln>
          <a:effectLst/>
        </p:spPr>
        <p:txBody>
          <a:bodyPr vert="horz" wrap="square" lIns="73472" tIns="73472" rIns="73472" bIns="73472"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defTabSz="932962">
              <a:spcBef>
                <a:spcPts val="612"/>
              </a:spcBef>
              <a:spcAft>
                <a:spcPts val="306"/>
              </a:spcAft>
              <a:defRPr/>
            </a:pPr>
            <a:r>
              <a:rPr lang="en-US" sz="1428" b="1" dirty="0">
                <a:solidFill>
                  <a:schemeClr val="tx2"/>
                </a:solidFill>
                <a:latin typeface="Arial"/>
                <a:ea typeface="SimSun" pitchFamily="2" charset="-122"/>
                <a:cs typeface="Arial"/>
              </a:rPr>
              <a:t>Key milestones</a:t>
            </a:r>
          </a:p>
        </p:txBody>
      </p:sp>
      <p:sp>
        <p:nvSpPr>
          <p:cNvPr id="17" name="TextBox 21"/>
          <p:cNvSpPr txBox="1"/>
          <p:nvPr/>
        </p:nvSpPr>
        <p:spPr>
          <a:xfrm>
            <a:off x="5804591" y="5763934"/>
            <a:ext cx="3147148" cy="882279"/>
          </a:xfrm>
          <a:prstGeom prst="rect">
            <a:avLst/>
          </a:prstGeom>
          <a:noFill/>
        </p:spPr>
        <p:txBody>
          <a:bodyPr wrap="square" lIns="36731" tIns="36731" rIns="36731" bIns="36731"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9508" indent="-102043" defTabSz="997156">
              <a:spcBef>
                <a:spcPts val="306"/>
              </a:spcBef>
              <a:buFont typeface="Arial" pitchFamily="34" charset="0"/>
              <a:buChar char="•"/>
              <a:defRPr/>
            </a:pPr>
            <a:r>
              <a:rPr lang="en-MY" sz="1224" dirty="0">
                <a:solidFill>
                  <a:srgbClr val="000000"/>
                </a:solidFill>
                <a:cs typeface="Arial" pitchFamily="34" charset="0"/>
              </a:rPr>
              <a:t>August and November 2017: Workshops to establish the framework for partnership</a:t>
            </a:r>
          </a:p>
          <a:p>
            <a:pPr marL="189508" indent="-102043" defTabSz="997156">
              <a:spcBef>
                <a:spcPts val="306"/>
              </a:spcBef>
              <a:buFont typeface="Arial" pitchFamily="34" charset="0"/>
              <a:buChar char="•"/>
              <a:defRPr/>
            </a:pPr>
            <a:r>
              <a:rPr lang="en-MY" sz="1224" dirty="0">
                <a:solidFill>
                  <a:srgbClr val="000000"/>
                </a:solidFill>
                <a:cs typeface="Arial" pitchFamily="34" charset="0"/>
              </a:rPr>
              <a:t>September 2018: The </a:t>
            </a:r>
            <a:r>
              <a:rPr lang="en-MY" sz="1224" dirty="0" err="1">
                <a:solidFill>
                  <a:srgbClr val="000000"/>
                </a:solidFill>
                <a:cs typeface="Arial" pitchFamily="34" charset="0"/>
              </a:rPr>
              <a:t>EnPHC</a:t>
            </a:r>
            <a:r>
              <a:rPr lang="en-MY" sz="1224" dirty="0">
                <a:solidFill>
                  <a:srgbClr val="000000"/>
                </a:solidFill>
                <a:cs typeface="Arial" pitchFamily="34" charset="0"/>
              </a:rPr>
              <a:t> system for GPs is ready to be used</a:t>
            </a:r>
          </a:p>
        </p:txBody>
      </p:sp>
      <p:sp>
        <p:nvSpPr>
          <p:cNvPr id="18" name="Rounded Rectangle 17"/>
          <p:cNvSpPr/>
          <p:nvPr/>
        </p:nvSpPr>
        <p:spPr>
          <a:xfrm>
            <a:off x="188705" y="5763933"/>
            <a:ext cx="5471961" cy="874246"/>
          </a:xfrm>
          <a:prstGeom prst="roundRect">
            <a:avLst/>
          </a:prstGeom>
          <a:solidFill>
            <a:schemeClr val="bg1">
              <a:lumMod val="85000"/>
            </a:schemeClr>
          </a:solidFill>
          <a:ln w="25400" cap="flat" cmpd="sng" algn="ctr">
            <a:noFill/>
            <a:prstDash val="solid"/>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fontAlgn="auto">
              <a:spcBef>
                <a:spcPts val="0"/>
              </a:spcBef>
              <a:spcAft>
                <a:spcPts val="0"/>
              </a:spcAft>
              <a:defRPr/>
            </a:pPr>
            <a:r>
              <a:rPr lang="en-MY" sz="1224" dirty="0">
                <a:solidFill>
                  <a:schemeClr val="tx1"/>
                </a:solidFill>
                <a:cs typeface="Arial"/>
              </a:rPr>
              <a:t>Initiative will begin engagement with GPs within the catchment areas of the 20 intervention KKs to pilot public-private data sharing and integration into the Population Health Database.</a:t>
            </a:r>
          </a:p>
        </p:txBody>
      </p:sp>
      <p:sp>
        <p:nvSpPr>
          <p:cNvPr id="19" name="Rectangle 18"/>
          <p:cNvSpPr/>
          <p:nvPr/>
        </p:nvSpPr>
        <p:spPr>
          <a:xfrm>
            <a:off x="5782378" y="1477208"/>
            <a:ext cx="3265405" cy="838760"/>
          </a:xfrm>
          <a:prstGeom prst="rect">
            <a:avLst/>
          </a:prstGeom>
          <a:noFill/>
          <a:ln w="28575" cap="flat" cmpd="sng" algn="ctr">
            <a:solidFill>
              <a:srgbClr val="FFFFFF">
                <a:lumMod val="75000"/>
              </a:srgbClr>
            </a:solidFill>
            <a:prstDash val="solid"/>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32962" fontAlgn="auto">
              <a:spcBef>
                <a:spcPts val="0"/>
              </a:spcBef>
              <a:spcAft>
                <a:spcPts val="0"/>
              </a:spcAft>
              <a:defRPr/>
            </a:pPr>
            <a:endParaRPr lang="en-MY" sz="1428" dirty="0">
              <a:solidFill>
                <a:srgbClr val="000000"/>
              </a:solidFill>
              <a:latin typeface="Arial"/>
              <a:cs typeface="Arial"/>
            </a:endParaRPr>
          </a:p>
        </p:txBody>
      </p:sp>
      <p:sp>
        <p:nvSpPr>
          <p:cNvPr id="20" name="Rectangle 19"/>
          <p:cNvSpPr/>
          <p:nvPr/>
        </p:nvSpPr>
        <p:spPr bwMode="auto">
          <a:xfrm>
            <a:off x="5800674" y="1509328"/>
            <a:ext cx="3169362" cy="372582"/>
          </a:xfrm>
          <a:prstGeom prst="rect">
            <a:avLst/>
          </a:prstGeom>
          <a:noFill/>
          <a:ln w="9525" cap="flat" cmpd="sng" algn="ctr">
            <a:noFill/>
            <a:prstDash val="solid"/>
            <a:round/>
            <a:headEnd type="none" w="med" len="med"/>
            <a:tailEnd type="none" w="med" len="med"/>
          </a:ln>
          <a:effectLst/>
        </p:spPr>
        <p:txBody>
          <a:bodyPr vert="horz" wrap="square" lIns="73472" tIns="73472" rIns="73472" bIns="73472"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6245" lvl="1" indent="-186245" defTabSz="932962">
              <a:spcBef>
                <a:spcPts val="612"/>
              </a:spcBef>
              <a:spcAft>
                <a:spcPts val="306"/>
              </a:spcAft>
              <a:tabLst>
                <a:tab pos="186245" algn="l"/>
              </a:tabLst>
              <a:defRPr/>
            </a:pPr>
            <a:r>
              <a:rPr lang="en-US" sz="1428" b="1" dirty="0">
                <a:solidFill>
                  <a:schemeClr val="tx2"/>
                </a:solidFill>
                <a:latin typeface="Arial"/>
                <a:ea typeface="SimSun" pitchFamily="2" charset="-122"/>
                <a:cs typeface="Arial"/>
              </a:rPr>
              <a:t>Implementing agency:</a:t>
            </a:r>
          </a:p>
        </p:txBody>
      </p:sp>
      <p:sp>
        <p:nvSpPr>
          <p:cNvPr id="21" name="Rectangle 20"/>
          <p:cNvSpPr/>
          <p:nvPr/>
        </p:nvSpPr>
        <p:spPr bwMode="auto">
          <a:xfrm>
            <a:off x="5800674" y="1790756"/>
            <a:ext cx="3169362" cy="532801"/>
          </a:xfrm>
          <a:prstGeom prst="rect">
            <a:avLst/>
          </a:prstGeom>
          <a:noFill/>
          <a:ln w="9525" cap="flat" cmpd="sng" algn="ctr">
            <a:noFill/>
            <a:prstDash val="solid"/>
            <a:round/>
            <a:headEnd type="none" w="med" len="med"/>
            <a:tailEnd type="none" w="med" len="med"/>
          </a:ln>
          <a:effectLst/>
        </p:spPr>
        <p:txBody>
          <a:bodyPr vert="horz" wrap="square" lIns="73472" tIns="73472" rIns="73472" bIns="73472"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8170" lvl="1" indent="-90705">
              <a:spcBef>
                <a:spcPts val="612"/>
              </a:spcBef>
              <a:spcAft>
                <a:spcPts val="306"/>
              </a:spcAft>
              <a:buFont typeface="Arial" pitchFamily="34" charset="0"/>
              <a:buChar char="•"/>
              <a:tabLst>
                <a:tab pos="186245" algn="l"/>
              </a:tabLst>
              <a:defRPr/>
            </a:pPr>
            <a:r>
              <a:rPr lang="en-US" sz="1224" dirty="0">
                <a:solidFill>
                  <a:srgbClr val="000000"/>
                </a:solidFill>
                <a:cs typeface="Arial"/>
              </a:rPr>
              <a:t>Family Health Development Division (BPKK), Ministry of Health</a:t>
            </a:r>
          </a:p>
        </p:txBody>
      </p:sp>
      <p:pic>
        <p:nvPicPr>
          <p:cNvPr id="2" name="Picture 1"/>
          <p:cNvPicPr>
            <a:picLocks noChangeAspect="1"/>
          </p:cNvPicPr>
          <p:nvPr/>
        </p:nvPicPr>
        <p:blipFill>
          <a:blip r:embed="rId3"/>
          <a:stretch>
            <a:fillRect/>
          </a:stretch>
        </p:blipFill>
        <p:spPr>
          <a:xfrm>
            <a:off x="297090" y="1984955"/>
            <a:ext cx="5263709" cy="3550596"/>
          </a:xfrm>
          <a:prstGeom prst="rect">
            <a:avLst/>
          </a:prstGeom>
        </p:spPr>
      </p:pic>
    </p:spTree>
    <p:extLst>
      <p:ext uri="{BB962C8B-B14F-4D97-AF65-F5344CB8AC3E}">
        <p14:creationId xmlns="" xmlns:p14="http://schemas.microsoft.com/office/powerpoint/2010/main" val="1511564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oup 97"/>
          <p:cNvGrpSpPr/>
          <p:nvPr/>
        </p:nvGrpSpPr>
        <p:grpSpPr>
          <a:xfrm>
            <a:off x="1743825" y="990600"/>
            <a:ext cx="5654218" cy="4948441"/>
            <a:chOff x="273675" y="865325"/>
            <a:chExt cx="6459794" cy="5653462"/>
          </a:xfrm>
        </p:grpSpPr>
        <p:pic>
          <p:nvPicPr>
            <p:cNvPr id="99" name="Picture 98"/>
            <p:cNvPicPr>
              <a:picLocks noChangeAspect="1"/>
            </p:cNvPicPr>
            <p:nvPr/>
          </p:nvPicPr>
          <p:blipFill rotWithShape="1">
            <a:blip r:embed="rId3" cstate="email">
              <a:extLst>
                <a:ext uri="{28A0092B-C50C-407E-A947-70E740481C1C}">
                  <a14:useLocalDpi xmlns="" xmlns:a14="http://schemas.microsoft.com/office/drawing/2010/main" val="0"/>
                </a:ext>
              </a:extLst>
            </a:blip>
            <a:srcRect l="11563" r="2737"/>
            <a:stretch/>
          </p:blipFill>
          <p:spPr>
            <a:xfrm>
              <a:off x="273675" y="865325"/>
              <a:ext cx="6459794" cy="5653462"/>
            </a:xfrm>
            <a:prstGeom prst="rect">
              <a:avLst/>
            </a:prstGeom>
            <a:ln w="12700">
              <a:solidFill>
                <a:schemeClr val="tx1"/>
              </a:solidFill>
            </a:ln>
            <a:effectLst>
              <a:outerShdw blurRad="50800" dist="38100" dir="2700000" algn="tl" rotWithShape="0">
                <a:prstClr val="black">
                  <a:alpha val="40000"/>
                </a:prstClr>
              </a:outerShdw>
            </a:effectLst>
          </p:spPr>
        </p:pic>
        <p:pic>
          <p:nvPicPr>
            <p:cNvPr id="100" name="Picture 99"/>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3834578" y="5751478"/>
              <a:ext cx="2685091" cy="541167"/>
            </a:xfrm>
            <a:prstGeom prst="rect">
              <a:avLst/>
            </a:prstGeom>
          </p:spPr>
        </p:pic>
        <p:sp>
          <p:nvSpPr>
            <p:cNvPr id="101" name="Rectangle 100"/>
            <p:cNvSpPr/>
            <p:nvPr/>
          </p:nvSpPr>
          <p:spPr>
            <a:xfrm>
              <a:off x="4309109" y="3575662"/>
              <a:ext cx="900000" cy="9148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r>
                <a:rPr lang="en-GB" sz="510" b="1" dirty="0">
                  <a:solidFill>
                    <a:schemeClr val="tx1"/>
                  </a:solidFill>
                </a:rPr>
                <a:t>KD SAWAH SEMPADAN</a:t>
              </a:r>
            </a:p>
          </p:txBody>
        </p:sp>
        <p:sp>
          <p:nvSpPr>
            <p:cNvPr id="102" name="Rectangle 101"/>
            <p:cNvSpPr/>
            <p:nvPr/>
          </p:nvSpPr>
          <p:spPr>
            <a:xfrm>
              <a:off x="5459729" y="4490061"/>
              <a:ext cx="900000" cy="9148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r>
                <a:rPr lang="en-GB" sz="510" b="1" dirty="0">
                  <a:solidFill>
                    <a:schemeClr val="tx1"/>
                  </a:solidFill>
                </a:rPr>
                <a:t>KD TIRAM SETIA</a:t>
              </a:r>
            </a:p>
          </p:txBody>
        </p:sp>
        <p:sp>
          <p:nvSpPr>
            <p:cNvPr id="103" name="Rectangle 102"/>
            <p:cNvSpPr/>
            <p:nvPr/>
          </p:nvSpPr>
          <p:spPr>
            <a:xfrm>
              <a:off x="3966208" y="5140714"/>
              <a:ext cx="972000" cy="9148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r>
                <a:rPr lang="en-GB" sz="510" b="1" dirty="0">
                  <a:solidFill>
                    <a:schemeClr val="tx1"/>
                  </a:solidFill>
                </a:rPr>
                <a:t>KD SUNGAI GULANG-GULANG</a:t>
              </a:r>
            </a:p>
          </p:txBody>
        </p:sp>
        <p:sp>
          <p:nvSpPr>
            <p:cNvPr id="104" name="Rectangle 103"/>
            <p:cNvSpPr/>
            <p:nvPr/>
          </p:nvSpPr>
          <p:spPr>
            <a:xfrm>
              <a:off x="1619249" y="3244730"/>
              <a:ext cx="900000" cy="9148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r>
                <a:rPr lang="en-GB" sz="510" b="1" dirty="0">
                  <a:solidFill>
                    <a:schemeClr val="tx1"/>
                  </a:solidFill>
                </a:rPr>
                <a:t>KD SUNGAI BURUNG</a:t>
              </a:r>
            </a:p>
          </p:txBody>
        </p:sp>
        <p:sp>
          <p:nvSpPr>
            <p:cNvPr id="105" name="Rectangle 104"/>
            <p:cNvSpPr/>
            <p:nvPr/>
          </p:nvSpPr>
          <p:spPr>
            <a:xfrm>
              <a:off x="2861309" y="2981840"/>
              <a:ext cx="900000" cy="9148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r>
                <a:rPr lang="en-GB" sz="510" b="1" dirty="0">
                  <a:solidFill>
                    <a:schemeClr val="tx1"/>
                  </a:solidFill>
                </a:rPr>
                <a:t>KD SUNGAI SIREH</a:t>
              </a:r>
            </a:p>
          </p:txBody>
        </p:sp>
        <p:sp>
          <p:nvSpPr>
            <p:cNvPr id="106" name="Rectangle 105"/>
            <p:cNvSpPr/>
            <p:nvPr/>
          </p:nvSpPr>
          <p:spPr>
            <a:xfrm>
              <a:off x="2840989" y="5543431"/>
              <a:ext cx="900000" cy="9148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r>
                <a:rPr lang="en-GB" sz="510" b="1" dirty="0">
                  <a:solidFill>
                    <a:schemeClr val="tx1"/>
                  </a:solidFill>
                </a:rPr>
                <a:t>KD BAGAN PASIR</a:t>
              </a:r>
            </a:p>
          </p:txBody>
        </p:sp>
        <p:sp>
          <p:nvSpPr>
            <p:cNvPr id="107" name="Rectangle 106"/>
            <p:cNvSpPr/>
            <p:nvPr/>
          </p:nvSpPr>
          <p:spPr>
            <a:xfrm>
              <a:off x="2486228" y="4801180"/>
              <a:ext cx="900000" cy="9148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r>
                <a:rPr lang="en-GB" sz="510" b="1" dirty="0">
                  <a:solidFill>
                    <a:schemeClr val="tx1"/>
                  </a:solidFill>
                </a:rPr>
                <a:t>KK TANJUNG KARANG</a:t>
              </a:r>
            </a:p>
          </p:txBody>
        </p:sp>
        <p:sp>
          <p:nvSpPr>
            <p:cNvPr id="108" name="Rectangle 107"/>
            <p:cNvSpPr/>
            <p:nvPr/>
          </p:nvSpPr>
          <p:spPr>
            <a:xfrm>
              <a:off x="2768988" y="4473820"/>
              <a:ext cx="1216969" cy="9148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r>
                <a:rPr lang="en-GB" sz="510" b="1" dirty="0">
                  <a:solidFill>
                    <a:schemeClr val="tx1"/>
                  </a:solidFill>
                </a:rPr>
                <a:t>HOSPITAL TANJUNG KARANG</a:t>
              </a:r>
            </a:p>
          </p:txBody>
        </p:sp>
      </p:grpSp>
      <p:sp>
        <p:nvSpPr>
          <p:cNvPr id="2" name="Title 1"/>
          <p:cNvSpPr>
            <a:spLocks noGrp="1"/>
          </p:cNvSpPr>
          <p:nvPr>
            <p:ph type="title"/>
          </p:nvPr>
        </p:nvSpPr>
        <p:spPr>
          <a:xfrm>
            <a:off x="164253" y="-76200"/>
            <a:ext cx="8815494" cy="942084"/>
          </a:xfrm>
        </p:spPr>
        <p:txBody>
          <a:bodyPr>
            <a:normAutofit/>
          </a:bodyPr>
          <a:lstStyle/>
          <a:p>
            <a:r>
              <a:rPr lang="en-MY" sz="3100" b="1" dirty="0"/>
              <a:t>FAMILY DOCTOR CONCEPT</a:t>
            </a:r>
            <a:endParaRPr lang="en-GB" b="1" dirty="0"/>
          </a:p>
        </p:txBody>
      </p:sp>
      <p:grpSp>
        <p:nvGrpSpPr>
          <p:cNvPr id="3" name="Group 2"/>
          <p:cNvGrpSpPr/>
          <p:nvPr/>
        </p:nvGrpSpPr>
        <p:grpSpPr>
          <a:xfrm>
            <a:off x="5887022" y="2278307"/>
            <a:ext cx="2608312" cy="1134600"/>
            <a:chOff x="5327312" y="4336979"/>
            <a:chExt cx="2556387" cy="1112013"/>
          </a:xfrm>
        </p:grpSpPr>
        <p:sp>
          <p:nvSpPr>
            <p:cNvPr id="127" name="Rectangle 126"/>
            <p:cNvSpPr/>
            <p:nvPr/>
          </p:nvSpPr>
          <p:spPr>
            <a:xfrm>
              <a:off x="5327312" y="4336980"/>
              <a:ext cx="2556387" cy="1112012"/>
            </a:xfrm>
            <a:prstGeom prst="rect">
              <a:avLst/>
            </a:prstGeom>
            <a:solidFill>
              <a:srgbClr val="E6E7E9"/>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126" name="Rectangle 125"/>
            <p:cNvSpPr/>
            <p:nvPr/>
          </p:nvSpPr>
          <p:spPr>
            <a:xfrm>
              <a:off x="5327312" y="4336979"/>
              <a:ext cx="2556387" cy="274592"/>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326" b="1" dirty="0">
                  <a:solidFill>
                    <a:schemeClr val="tx1"/>
                  </a:solidFill>
                </a:rPr>
                <a:t>Family Health Team A</a:t>
              </a:r>
              <a:endParaRPr lang="en-GB" sz="1326" b="1" dirty="0" err="1">
                <a:solidFill>
                  <a:schemeClr val="tx1"/>
                </a:solidFill>
              </a:endParaRPr>
            </a:p>
          </p:txBody>
        </p:sp>
        <p:pic>
          <p:nvPicPr>
            <p:cNvPr id="133" name="Picture 132"/>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7393719" y="4702290"/>
              <a:ext cx="470052" cy="648000"/>
            </a:xfrm>
            <a:prstGeom prst="rect">
              <a:avLst/>
            </a:prstGeom>
          </p:spPr>
        </p:pic>
        <p:pic>
          <p:nvPicPr>
            <p:cNvPr id="134" name="Picture 133"/>
            <p:cNvPicPr>
              <a:picLocks noChangeAspect="1"/>
            </p:cNvPicPr>
            <p:nvPr/>
          </p:nvPicPr>
          <p:blipFill>
            <a:blip r:embed="rId6" cstate="email">
              <a:extLst>
                <a:ext uri="{28A0092B-C50C-407E-A947-70E740481C1C}">
                  <a14:useLocalDpi xmlns="" xmlns:a14="http://schemas.microsoft.com/office/drawing/2010/main" val="0"/>
                </a:ext>
              </a:extLst>
            </a:blip>
            <a:stretch>
              <a:fillRect/>
            </a:stretch>
          </p:blipFill>
          <p:spPr>
            <a:xfrm>
              <a:off x="6399453" y="4702290"/>
              <a:ext cx="470052" cy="648000"/>
            </a:xfrm>
            <a:prstGeom prst="rect">
              <a:avLst/>
            </a:prstGeom>
          </p:spPr>
        </p:pic>
        <p:pic>
          <p:nvPicPr>
            <p:cNvPr id="135" name="Picture 134"/>
            <p:cNvPicPr>
              <a:picLocks noChangeAspect="1"/>
            </p:cNvPicPr>
            <p:nvPr/>
          </p:nvPicPr>
          <p:blipFill>
            <a:blip r:embed="rId7" cstate="email">
              <a:extLst>
                <a:ext uri="{28A0092B-C50C-407E-A947-70E740481C1C}">
                  <a14:useLocalDpi xmlns="" xmlns:a14="http://schemas.microsoft.com/office/drawing/2010/main" val="0"/>
                </a:ext>
              </a:extLst>
            </a:blip>
            <a:stretch>
              <a:fillRect/>
            </a:stretch>
          </p:blipFill>
          <p:spPr>
            <a:xfrm>
              <a:off x="6896585" y="4702290"/>
              <a:ext cx="470052" cy="648000"/>
            </a:xfrm>
            <a:prstGeom prst="rect">
              <a:avLst/>
            </a:prstGeom>
          </p:spPr>
        </p:pic>
        <p:pic>
          <p:nvPicPr>
            <p:cNvPr id="136" name="Picture 135"/>
            <p:cNvPicPr>
              <a:picLocks noChangeAspect="1"/>
            </p:cNvPicPr>
            <p:nvPr/>
          </p:nvPicPr>
          <p:blipFill>
            <a:blip r:embed="rId8" cstate="email">
              <a:extLst>
                <a:ext uri="{28A0092B-C50C-407E-A947-70E740481C1C}">
                  <a14:useLocalDpi xmlns="" xmlns:a14="http://schemas.microsoft.com/office/drawing/2010/main" val="0"/>
                </a:ext>
              </a:extLst>
            </a:blip>
            <a:stretch>
              <a:fillRect/>
            </a:stretch>
          </p:blipFill>
          <p:spPr>
            <a:xfrm>
              <a:off x="5902321" y="4702290"/>
              <a:ext cx="470052" cy="648000"/>
            </a:xfrm>
            <a:prstGeom prst="rect">
              <a:avLst/>
            </a:prstGeom>
          </p:spPr>
        </p:pic>
        <p:pic>
          <p:nvPicPr>
            <p:cNvPr id="137" name="Picture 136"/>
            <p:cNvPicPr>
              <a:picLocks noChangeAspect="1"/>
            </p:cNvPicPr>
            <p:nvPr/>
          </p:nvPicPr>
          <p:blipFill>
            <a:blip r:embed="rId9" cstate="email">
              <a:extLst>
                <a:ext uri="{28A0092B-C50C-407E-A947-70E740481C1C}">
                  <a14:useLocalDpi xmlns="" xmlns:a14="http://schemas.microsoft.com/office/drawing/2010/main" val="0"/>
                </a:ext>
              </a:extLst>
            </a:blip>
            <a:stretch>
              <a:fillRect/>
            </a:stretch>
          </p:blipFill>
          <p:spPr>
            <a:xfrm>
              <a:off x="5381689" y="4702290"/>
              <a:ext cx="493552" cy="648000"/>
            </a:xfrm>
            <a:prstGeom prst="rect">
              <a:avLst/>
            </a:prstGeom>
          </p:spPr>
        </p:pic>
      </p:grpSp>
      <p:grpSp>
        <p:nvGrpSpPr>
          <p:cNvPr id="12" name="Group 11"/>
          <p:cNvGrpSpPr/>
          <p:nvPr/>
        </p:nvGrpSpPr>
        <p:grpSpPr>
          <a:xfrm>
            <a:off x="959845" y="4876800"/>
            <a:ext cx="2608312" cy="1134600"/>
            <a:chOff x="5789941" y="4469943"/>
            <a:chExt cx="2556387" cy="1112013"/>
          </a:xfrm>
        </p:grpSpPr>
        <p:sp>
          <p:nvSpPr>
            <p:cNvPr id="52" name="Rectangle 51"/>
            <p:cNvSpPr/>
            <p:nvPr/>
          </p:nvSpPr>
          <p:spPr>
            <a:xfrm>
              <a:off x="5789941" y="4469944"/>
              <a:ext cx="2556387" cy="1112012"/>
            </a:xfrm>
            <a:prstGeom prst="rect">
              <a:avLst/>
            </a:prstGeom>
            <a:solidFill>
              <a:srgbClr val="E6E7E9"/>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pic>
          <p:nvPicPr>
            <p:cNvPr id="5" name="Picture 4"/>
            <p:cNvPicPr>
              <a:picLocks noChangeAspect="1"/>
            </p:cNvPicPr>
            <p:nvPr/>
          </p:nvPicPr>
          <p:blipFill>
            <a:blip r:embed="rId10" cstate="email">
              <a:extLst>
                <a:ext uri="{28A0092B-C50C-407E-A947-70E740481C1C}">
                  <a14:useLocalDpi xmlns="" xmlns:a14="http://schemas.microsoft.com/office/drawing/2010/main" val="0"/>
                </a:ext>
              </a:extLst>
            </a:blip>
            <a:stretch>
              <a:fillRect/>
            </a:stretch>
          </p:blipFill>
          <p:spPr>
            <a:xfrm>
              <a:off x="7856348" y="4836520"/>
              <a:ext cx="470052" cy="648000"/>
            </a:xfrm>
            <a:prstGeom prst="rect">
              <a:avLst/>
            </a:prstGeom>
          </p:spPr>
        </p:pic>
        <p:sp>
          <p:nvSpPr>
            <p:cNvPr id="59" name="Rectangle 58"/>
            <p:cNvSpPr/>
            <p:nvPr/>
          </p:nvSpPr>
          <p:spPr>
            <a:xfrm>
              <a:off x="5789941" y="4469943"/>
              <a:ext cx="2556387" cy="274592"/>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326" b="1" dirty="0">
                  <a:solidFill>
                    <a:schemeClr val="tx1"/>
                  </a:solidFill>
                </a:rPr>
                <a:t>Family Health Team B</a:t>
              </a:r>
              <a:endParaRPr lang="en-GB" sz="1326" b="1" dirty="0" err="1">
                <a:solidFill>
                  <a:schemeClr val="tx1"/>
                </a:solidFill>
              </a:endParaRPr>
            </a:p>
          </p:txBody>
        </p:sp>
        <p:pic>
          <p:nvPicPr>
            <p:cNvPr id="64" name="Picture 63"/>
            <p:cNvPicPr>
              <a:picLocks noChangeAspect="1"/>
            </p:cNvPicPr>
            <p:nvPr/>
          </p:nvPicPr>
          <p:blipFill>
            <a:blip r:embed="rId8" cstate="email">
              <a:extLst>
                <a:ext uri="{28A0092B-C50C-407E-A947-70E740481C1C}">
                  <a14:useLocalDpi xmlns="" xmlns:a14="http://schemas.microsoft.com/office/drawing/2010/main" val="0"/>
                </a:ext>
              </a:extLst>
            </a:blip>
            <a:stretch>
              <a:fillRect/>
            </a:stretch>
          </p:blipFill>
          <p:spPr>
            <a:xfrm>
              <a:off x="7351819" y="4836520"/>
              <a:ext cx="470052" cy="648000"/>
            </a:xfrm>
            <a:prstGeom prst="rect">
              <a:avLst/>
            </a:prstGeom>
          </p:spPr>
        </p:pic>
        <p:pic>
          <p:nvPicPr>
            <p:cNvPr id="7" name="Picture 6"/>
            <p:cNvPicPr>
              <a:picLocks noChangeAspect="1"/>
            </p:cNvPicPr>
            <p:nvPr/>
          </p:nvPicPr>
          <p:blipFill>
            <a:blip r:embed="rId11" cstate="email">
              <a:extLst>
                <a:ext uri="{28A0092B-C50C-407E-A947-70E740481C1C}">
                  <a14:useLocalDpi xmlns="" xmlns:a14="http://schemas.microsoft.com/office/drawing/2010/main" val="0"/>
                </a:ext>
              </a:extLst>
            </a:blip>
            <a:stretch>
              <a:fillRect/>
            </a:stretch>
          </p:blipFill>
          <p:spPr>
            <a:xfrm>
              <a:off x="6847288" y="4836520"/>
              <a:ext cx="470052" cy="648000"/>
            </a:xfrm>
            <a:prstGeom prst="rect">
              <a:avLst/>
            </a:prstGeom>
          </p:spPr>
        </p:pic>
        <p:pic>
          <p:nvPicPr>
            <p:cNvPr id="9" name="Picture 8"/>
            <p:cNvPicPr>
              <a:picLocks noChangeAspect="1"/>
            </p:cNvPicPr>
            <p:nvPr/>
          </p:nvPicPr>
          <p:blipFill>
            <a:blip r:embed="rId12" cstate="email">
              <a:extLst>
                <a:ext uri="{28A0092B-C50C-407E-A947-70E740481C1C}">
                  <a14:useLocalDpi xmlns="" xmlns:a14="http://schemas.microsoft.com/office/drawing/2010/main" val="0"/>
                </a:ext>
              </a:extLst>
            </a:blip>
            <a:stretch>
              <a:fillRect/>
            </a:stretch>
          </p:blipFill>
          <p:spPr>
            <a:xfrm>
              <a:off x="6342757" y="4836520"/>
              <a:ext cx="470052" cy="648000"/>
            </a:xfrm>
            <a:prstGeom prst="rect">
              <a:avLst/>
            </a:prstGeom>
          </p:spPr>
        </p:pic>
        <p:pic>
          <p:nvPicPr>
            <p:cNvPr id="11" name="Picture 10"/>
            <p:cNvPicPr>
              <a:picLocks noChangeAspect="1"/>
            </p:cNvPicPr>
            <p:nvPr/>
          </p:nvPicPr>
          <p:blipFill>
            <a:blip r:embed="rId13" cstate="email">
              <a:extLst>
                <a:ext uri="{28A0092B-C50C-407E-A947-70E740481C1C}">
                  <a14:useLocalDpi xmlns="" xmlns:a14="http://schemas.microsoft.com/office/drawing/2010/main" val="0"/>
                </a:ext>
              </a:extLst>
            </a:blip>
            <a:stretch>
              <a:fillRect/>
            </a:stretch>
          </p:blipFill>
          <p:spPr>
            <a:xfrm>
              <a:off x="5838226" y="4836520"/>
              <a:ext cx="470052" cy="648000"/>
            </a:xfrm>
            <a:prstGeom prst="rect">
              <a:avLst/>
            </a:prstGeom>
          </p:spPr>
        </p:pic>
      </p:grpSp>
      <p:grpSp>
        <p:nvGrpSpPr>
          <p:cNvPr id="19" name="Group 18"/>
          <p:cNvGrpSpPr/>
          <p:nvPr/>
        </p:nvGrpSpPr>
        <p:grpSpPr>
          <a:xfrm>
            <a:off x="116249" y="1695033"/>
            <a:ext cx="2608312" cy="1134600"/>
            <a:chOff x="113670" y="1813688"/>
            <a:chExt cx="2556387" cy="1112013"/>
          </a:xfrm>
        </p:grpSpPr>
        <p:sp>
          <p:nvSpPr>
            <p:cNvPr id="69" name="Rectangle 68"/>
            <p:cNvSpPr/>
            <p:nvPr/>
          </p:nvSpPr>
          <p:spPr>
            <a:xfrm>
              <a:off x="113670" y="1813689"/>
              <a:ext cx="2556387" cy="1112012"/>
            </a:xfrm>
            <a:prstGeom prst="rect">
              <a:avLst/>
            </a:prstGeom>
            <a:solidFill>
              <a:srgbClr val="E6E7E9"/>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pic>
          <p:nvPicPr>
            <p:cNvPr id="14" name="Picture 13"/>
            <p:cNvPicPr>
              <a:picLocks noChangeAspect="1"/>
            </p:cNvPicPr>
            <p:nvPr/>
          </p:nvPicPr>
          <p:blipFill>
            <a:blip r:embed="rId14" cstate="email">
              <a:extLst>
                <a:ext uri="{28A0092B-C50C-407E-A947-70E740481C1C}">
                  <a14:useLocalDpi xmlns="" xmlns:a14="http://schemas.microsoft.com/office/drawing/2010/main" val="0"/>
                </a:ext>
              </a:extLst>
            </a:blip>
            <a:stretch>
              <a:fillRect/>
            </a:stretch>
          </p:blipFill>
          <p:spPr>
            <a:xfrm>
              <a:off x="2180077" y="2180265"/>
              <a:ext cx="470052" cy="648000"/>
            </a:xfrm>
            <a:prstGeom prst="rect">
              <a:avLst/>
            </a:prstGeom>
          </p:spPr>
        </p:pic>
        <p:sp>
          <p:nvSpPr>
            <p:cNvPr id="71" name="Rectangle 70"/>
            <p:cNvSpPr/>
            <p:nvPr/>
          </p:nvSpPr>
          <p:spPr>
            <a:xfrm>
              <a:off x="113670" y="1813688"/>
              <a:ext cx="2556387" cy="274592"/>
            </a:xfrm>
            <a:prstGeom prst="rect">
              <a:avLst/>
            </a:prstGeom>
            <a:solidFill>
              <a:srgbClr val="FFCDC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326" b="1" dirty="0">
                  <a:solidFill>
                    <a:schemeClr val="tx1"/>
                  </a:solidFill>
                </a:rPr>
                <a:t>Family Health Team C</a:t>
              </a:r>
              <a:endParaRPr lang="en-GB" sz="1326" b="1" dirty="0" err="1">
                <a:solidFill>
                  <a:schemeClr val="tx1"/>
                </a:solidFill>
              </a:endParaRPr>
            </a:p>
          </p:txBody>
        </p:sp>
        <p:pic>
          <p:nvPicPr>
            <p:cNvPr id="72" name="Picture 71"/>
            <p:cNvPicPr>
              <a:picLocks noChangeAspect="1"/>
            </p:cNvPicPr>
            <p:nvPr/>
          </p:nvPicPr>
          <p:blipFill>
            <a:blip r:embed="rId8" cstate="email">
              <a:extLst>
                <a:ext uri="{28A0092B-C50C-407E-A947-70E740481C1C}">
                  <a14:useLocalDpi xmlns="" xmlns:a14="http://schemas.microsoft.com/office/drawing/2010/main" val="0"/>
                </a:ext>
              </a:extLst>
            </a:blip>
            <a:stretch>
              <a:fillRect/>
            </a:stretch>
          </p:blipFill>
          <p:spPr>
            <a:xfrm>
              <a:off x="1675545" y="2180265"/>
              <a:ext cx="470052" cy="648000"/>
            </a:xfrm>
            <a:prstGeom prst="rect">
              <a:avLst/>
            </a:prstGeom>
          </p:spPr>
        </p:pic>
        <p:pic>
          <p:nvPicPr>
            <p:cNvPr id="16" name="Picture 15"/>
            <p:cNvPicPr>
              <a:picLocks noChangeAspect="1"/>
            </p:cNvPicPr>
            <p:nvPr/>
          </p:nvPicPr>
          <p:blipFill>
            <a:blip r:embed="rId15" cstate="email">
              <a:extLst>
                <a:ext uri="{28A0092B-C50C-407E-A947-70E740481C1C}">
                  <a14:useLocalDpi xmlns="" xmlns:a14="http://schemas.microsoft.com/office/drawing/2010/main" val="0"/>
                </a:ext>
              </a:extLst>
            </a:blip>
            <a:stretch>
              <a:fillRect/>
            </a:stretch>
          </p:blipFill>
          <p:spPr>
            <a:xfrm>
              <a:off x="161955" y="2180265"/>
              <a:ext cx="470052" cy="648000"/>
            </a:xfrm>
            <a:prstGeom prst="rect">
              <a:avLst/>
            </a:prstGeom>
          </p:spPr>
        </p:pic>
        <p:pic>
          <p:nvPicPr>
            <p:cNvPr id="74" name="Picture 73"/>
            <p:cNvPicPr>
              <a:picLocks noChangeAspect="1"/>
            </p:cNvPicPr>
            <p:nvPr/>
          </p:nvPicPr>
          <p:blipFill>
            <a:blip r:embed="rId12" cstate="email">
              <a:extLst>
                <a:ext uri="{28A0092B-C50C-407E-A947-70E740481C1C}">
                  <a14:useLocalDpi xmlns="" xmlns:a14="http://schemas.microsoft.com/office/drawing/2010/main" val="0"/>
                </a:ext>
              </a:extLst>
            </a:blip>
            <a:stretch>
              <a:fillRect/>
            </a:stretch>
          </p:blipFill>
          <p:spPr>
            <a:xfrm>
              <a:off x="666485" y="2180265"/>
              <a:ext cx="470052" cy="648000"/>
            </a:xfrm>
            <a:prstGeom prst="rect">
              <a:avLst/>
            </a:prstGeom>
          </p:spPr>
        </p:pic>
        <p:pic>
          <p:nvPicPr>
            <p:cNvPr id="18" name="Picture 17"/>
            <p:cNvPicPr>
              <a:picLocks noChangeAspect="1"/>
            </p:cNvPicPr>
            <p:nvPr/>
          </p:nvPicPr>
          <p:blipFill>
            <a:blip r:embed="rId16" cstate="email">
              <a:extLst>
                <a:ext uri="{28A0092B-C50C-407E-A947-70E740481C1C}">
                  <a14:useLocalDpi xmlns="" xmlns:a14="http://schemas.microsoft.com/office/drawing/2010/main" val="0"/>
                </a:ext>
              </a:extLst>
            </a:blip>
            <a:stretch>
              <a:fillRect/>
            </a:stretch>
          </p:blipFill>
          <p:spPr>
            <a:xfrm>
              <a:off x="1171015" y="2180265"/>
              <a:ext cx="470052" cy="648000"/>
            </a:xfrm>
            <a:prstGeom prst="rect">
              <a:avLst/>
            </a:prstGeom>
          </p:spPr>
        </p:pic>
      </p:grpSp>
    </p:spTree>
    <p:extLst>
      <p:ext uri="{BB962C8B-B14F-4D97-AF65-F5344CB8AC3E}">
        <p14:creationId xmlns="" xmlns:p14="http://schemas.microsoft.com/office/powerpoint/2010/main" val="84226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8914ADE0-E5F1-4972-AA5F-BE30130B3165}"/>
              </a:ext>
            </a:extLst>
          </p:cNvPr>
          <p:cNvGrpSpPr/>
          <p:nvPr/>
        </p:nvGrpSpPr>
        <p:grpSpPr>
          <a:xfrm>
            <a:off x="1295400" y="1142999"/>
            <a:ext cx="6934201" cy="5257801"/>
            <a:chOff x="3113838" y="1754815"/>
            <a:chExt cx="4658562" cy="2533817"/>
          </a:xfrm>
        </p:grpSpPr>
        <p:cxnSp>
          <p:nvCxnSpPr>
            <p:cNvPr id="87" name="Straight Connector 86"/>
            <p:cNvCxnSpPr/>
            <p:nvPr/>
          </p:nvCxnSpPr>
          <p:spPr bwMode="auto">
            <a:xfrm rot="16200000" flipH="1">
              <a:off x="4374678" y="3923736"/>
              <a:ext cx="4267" cy="12569"/>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3796" name="Arc 68"/>
            <p:cNvSpPr>
              <a:spLocks/>
            </p:cNvSpPr>
            <p:nvPr/>
          </p:nvSpPr>
          <p:spPr bwMode="auto">
            <a:xfrm flipV="1">
              <a:off x="4229100" y="2857500"/>
              <a:ext cx="3543300" cy="971550"/>
            </a:xfrm>
            <a:custGeom>
              <a:avLst/>
              <a:gdLst>
                <a:gd name="T0" fmla="*/ 438 w 4952452"/>
                <a:gd name="T1" fmla="*/ 1 h 1829117"/>
                <a:gd name="T2" fmla="*/ 160812 w 4952452"/>
                <a:gd name="T3" fmla="*/ 1 h 1829117"/>
                <a:gd name="T4" fmla="*/ 297456 w 4952452"/>
                <a:gd name="T5" fmla="*/ 1 h 1829117"/>
                <a:gd name="T6" fmla="*/ 5898240 60000 65536"/>
                <a:gd name="T7" fmla="*/ 5898240 60000 65536"/>
                <a:gd name="T8" fmla="*/ 5898240 60000 65536"/>
                <a:gd name="T9" fmla="*/ 0 w 4952452"/>
                <a:gd name="T10" fmla="*/ 0 h 1829117"/>
                <a:gd name="T11" fmla="*/ 4952452 w 4952452"/>
                <a:gd name="T12" fmla="*/ 1396755 h 1829117"/>
              </a:gdLst>
              <a:ahLst/>
              <a:cxnLst>
                <a:cxn ang="T6">
                  <a:pos x="T0" y="T1"/>
                </a:cxn>
                <a:cxn ang="T7">
                  <a:pos x="T2" y="T3"/>
                </a:cxn>
                <a:cxn ang="T8">
                  <a:pos x="T4" y="T5"/>
                </a:cxn>
              </a:cxnLst>
              <a:rect l="T9" t="T10" r="T11" b="T12"/>
              <a:pathLst>
                <a:path w="4952452" h="1829117" stroke="0">
                  <a:moveTo>
                    <a:pt x="6737" y="981976"/>
                  </a:moveTo>
                  <a:lnTo>
                    <a:pt x="6737" y="981975"/>
                  </a:lnTo>
                  <a:cubicBezTo>
                    <a:pt x="2247" y="959541"/>
                    <a:pt x="0" y="937053"/>
                    <a:pt x="0" y="914558"/>
                  </a:cubicBezTo>
                  <a:cubicBezTo>
                    <a:pt x="0" y="409461"/>
                    <a:pt x="1108644" y="-1"/>
                    <a:pt x="2476226" y="-1"/>
                  </a:cubicBezTo>
                  <a:cubicBezTo>
                    <a:pt x="3843807" y="-1"/>
                    <a:pt x="4952452" y="409461"/>
                    <a:pt x="4952452" y="914558"/>
                  </a:cubicBezTo>
                  <a:cubicBezTo>
                    <a:pt x="4952452" y="1084958"/>
                    <a:pt x="4823556" y="1251969"/>
                    <a:pt x="4580299" y="1396759"/>
                  </a:cubicBezTo>
                  <a:lnTo>
                    <a:pt x="2476226" y="914559"/>
                  </a:lnTo>
                  <a:lnTo>
                    <a:pt x="6737" y="981976"/>
                  </a:lnTo>
                  <a:close/>
                </a:path>
                <a:path w="4952452" h="1829117" fill="none">
                  <a:moveTo>
                    <a:pt x="6737" y="981976"/>
                  </a:moveTo>
                  <a:lnTo>
                    <a:pt x="6737" y="981975"/>
                  </a:lnTo>
                  <a:cubicBezTo>
                    <a:pt x="2247" y="959541"/>
                    <a:pt x="0" y="937053"/>
                    <a:pt x="0" y="914558"/>
                  </a:cubicBezTo>
                  <a:cubicBezTo>
                    <a:pt x="0" y="409461"/>
                    <a:pt x="1108644" y="-1"/>
                    <a:pt x="2476226" y="-1"/>
                  </a:cubicBezTo>
                  <a:cubicBezTo>
                    <a:pt x="3843807" y="-1"/>
                    <a:pt x="4952452" y="409461"/>
                    <a:pt x="4952452" y="914558"/>
                  </a:cubicBezTo>
                  <a:cubicBezTo>
                    <a:pt x="4952452" y="1084958"/>
                    <a:pt x="4823556" y="1251969"/>
                    <a:pt x="4580299" y="1396759"/>
                  </a:cubicBezTo>
                </a:path>
              </a:pathLst>
            </a:custGeom>
            <a:noFill/>
            <a:ln w="31750" algn="ctr">
              <a:solidFill>
                <a:schemeClr val="hlink"/>
              </a:solidFill>
              <a:round/>
              <a:headEnd type="triangle" w="lg" len="lg"/>
              <a:tailEnd/>
            </a:ln>
          </p:spPr>
          <p:txBody>
            <a:bodyPr anchor="ctr"/>
            <a:lstStyle/>
            <a:p>
              <a:pPr defTabSz="685800"/>
              <a:endParaRPr lang="en-MY">
                <a:solidFill>
                  <a:prstClr val="black"/>
                </a:solidFill>
              </a:endParaRPr>
            </a:p>
          </p:txBody>
        </p:sp>
        <p:grpSp>
          <p:nvGrpSpPr>
            <p:cNvPr id="33797" name="Group 41"/>
            <p:cNvGrpSpPr>
              <a:grpSpLocks/>
            </p:cNvGrpSpPr>
            <p:nvPr/>
          </p:nvGrpSpPr>
          <p:grpSpPr bwMode="auto">
            <a:xfrm>
              <a:off x="3288506" y="3220642"/>
              <a:ext cx="1155701" cy="1067990"/>
              <a:chOff x="3982413" y="3451863"/>
              <a:chExt cx="1595736" cy="1993594"/>
            </a:xfrm>
          </p:grpSpPr>
          <p:cxnSp>
            <p:nvCxnSpPr>
              <p:cNvPr id="120" name="Straight Arrow Connector 119"/>
              <p:cNvCxnSpPr/>
              <p:nvPr/>
            </p:nvCxnSpPr>
            <p:spPr>
              <a:xfrm rot="5400000">
                <a:off x="4429242" y="3595215"/>
                <a:ext cx="28670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842" name="TextBox 30"/>
              <p:cNvSpPr txBox="1">
                <a:spLocks noChangeArrowheads="1"/>
              </p:cNvSpPr>
              <p:nvPr/>
            </p:nvSpPr>
            <p:spPr bwMode="auto">
              <a:xfrm>
                <a:off x="3982413" y="3632753"/>
                <a:ext cx="1595736" cy="1206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800" eaLnBrk="1" hangingPunct="1"/>
                <a:r>
                  <a:rPr lang="en-US" altLang="en-US" b="1" dirty="0">
                    <a:solidFill>
                      <a:srgbClr val="000000"/>
                    </a:solidFill>
                    <a:latin typeface="Calibri" pitchFamily="34" charset="0"/>
                  </a:rPr>
                  <a:t>Receive</a:t>
                </a:r>
              </a:p>
              <a:p>
                <a:pPr defTabSz="685800" eaLnBrk="1" hangingPunct="1"/>
                <a:r>
                  <a:rPr lang="en-US" altLang="en-US" b="1" dirty="0">
                    <a:solidFill>
                      <a:srgbClr val="000000"/>
                    </a:solidFill>
                    <a:latin typeface="Calibri" pitchFamily="34" charset="0"/>
                  </a:rPr>
                  <a:t>treatment</a:t>
                </a:r>
                <a:endParaRPr lang="ms-MY" altLang="en-US" b="1" dirty="0">
                  <a:solidFill>
                    <a:srgbClr val="000000"/>
                  </a:solidFill>
                  <a:latin typeface="Calibri" pitchFamily="34" charset="0"/>
                </a:endParaRPr>
              </a:p>
            </p:txBody>
          </p:sp>
          <p:cxnSp>
            <p:nvCxnSpPr>
              <p:cNvPr id="122" name="Straight Arrow Connector 121"/>
              <p:cNvCxnSpPr/>
              <p:nvPr/>
            </p:nvCxnSpPr>
            <p:spPr>
              <a:xfrm rot="5400000">
                <a:off x="4429242" y="4555341"/>
                <a:ext cx="28670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3844" name="Group 37"/>
              <p:cNvGrpSpPr>
                <a:grpSpLocks/>
              </p:cNvGrpSpPr>
              <p:nvPr/>
            </p:nvGrpSpPr>
            <p:grpSpPr bwMode="auto">
              <a:xfrm>
                <a:off x="4143371" y="4771083"/>
                <a:ext cx="895351" cy="674374"/>
                <a:chOff x="5857883" y="4842521"/>
                <a:chExt cx="895351" cy="674374"/>
              </a:xfrm>
            </p:grpSpPr>
            <p:sp>
              <p:nvSpPr>
                <p:cNvPr id="124" name="Isosceles Triangle 33"/>
                <p:cNvSpPr/>
                <p:nvPr/>
              </p:nvSpPr>
              <p:spPr>
                <a:xfrm>
                  <a:off x="5858033" y="4839029"/>
                  <a:ext cx="895957" cy="25114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ms-MY" sz="4050">
                    <a:solidFill>
                      <a:prstClr val="white"/>
                    </a:solidFill>
                  </a:endParaRPr>
                </a:p>
              </p:txBody>
            </p:sp>
            <p:sp>
              <p:nvSpPr>
                <p:cNvPr id="125" name="Rectangle 124"/>
                <p:cNvSpPr/>
                <p:nvPr/>
              </p:nvSpPr>
              <p:spPr>
                <a:xfrm>
                  <a:off x="5858033" y="5087951"/>
                  <a:ext cx="895957" cy="428944"/>
                </a:xfrm>
                <a:prstGeom prst="rect">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r>
                    <a:rPr lang="en-US" b="1" dirty="0">
                      <a:solidFill>
                        <a:prstClr val="white"/>
                      </a:solidFill>
                      <a:cs typeface="Arial" pitchFamily="34" charset="0"/>
                    </a:rPr>
                    <a:t>Home</a:t>
                  </a:r>
                  <a:endParaRPr lang="ms-MY" b="1" dirty="0">
                    <a:solidFill>
                      <a:prstClr val="white"/>
                    </a:solidFill>
                    <a:cs typeface="Arial" pitchFamily="34" charset="0"/>
                  </a:endParaRPr>
                </a:p>
              </p:txBody>
            </p:sp>
          </p:grpSp>
        </p:grpSp>
        <p:sp>
          <p:nvSpPr>
            <p:cNvPr id="103" name="Oval 3"/>
            <p:cNvSpPr/>
            <p:nvPr/>
          </p:nvSpPr>
          <p:spPr>
            <a:xfrm>
              <a:off x="3113838" y="1754815"/>
              <a:ext cx="1071563" cy="38457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r>
                <a:rPr lang="en-US" b="1" dirty="0">
                  <a:solidFill>
                    <a:prstClr val="black"/>
                  </a:solidFill>
                  <a:cs typeface="Arial" pitchFamily="34" charset="0"/>
                </a:rPr>
                <a:t>Patient</a:t>
              </a:r>
              <a:endParaRPr lang="ms-MY" b="1" dirty="0">
                <a:solidFill>
                  <a:prstClr val="black"/>
                </a:solidFill>
                <a:cs typeface="Arial" pitchFamily="34" charset="0"/>
              </a:endParaRPr>
            </a:p>
          </p:txBody>
        </p:sp>
        <p:cxnSp>
          <p:nvCxnSpPr>
            <p:cNvPr id="104" name="Straight Arrow Connector 5"/>
            <p:cNvCxnSpPr/>
            <p:nvPr/>
          </p:nvCxnSpPr>
          <p:spPr>
            <a:xfrm rot="5400000">
              <a:off x="3565328" y="2558059"/>
              <a:ext cx="229790" cy="238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3800" name="Group 107"/>
            <p:cNvGrpSpPr>
              <a:grpSpLocks/>
            </p:cNvGrpSpPr>
            <p:nvPr/>
          </p:nvGrpSpPr>
          <p:grpSpPr bwMode="auto">
            <a:xfrm>
              <a:off x="3732611" y="2213374"/>
              <a:ext cx="258365" cy="305990"/>
              <a:chOff x="7215208" y="4143382"/>
              <a:chExt cx="656177" cy="1071570"/>
            </a:xfrm>
          </p:grpSpPr>
          <p:sp>
            <p:nvSpPr>
              <p:cNvPr id="114" name="Oval 113"/>
              <p:cNvSpPr/>
              <p:nvPr/>
            </p:nvSpPr>
            <p:spPr>
              <a:xfrm>
                <a:off x="7357329" y="4143382"/>
                <a:ext cx="356816" cy="3585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ms-MY" sz="4050">
                  <a:solidFill>
                    <a:prstClr val="white"/>
                  </a:solidFill>
                </a:endParaRPr>
              </a:p>
            </p:txBody>
          </p:sp>
          <p:sp>
            <p:nvSpPr>
              <p:cNvPr id="115" name="Rounded Rectangle 114"/>
              <p:cNvSpPr/>
              <p:nvPr/>
            </p:nvSpPr>
            <p:spPr>
              <a:xfrm>
                <a:off x="7357329" y="4501962"/>
                <a:ext cx="356816" cy="425293"/>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ms-MY" sz="4050">
                  <a:solidFill>
                    <a:prstClr val="white"/>
                  </a:solidFill>
                </a:endParaRPr>
              </a:p>
            </p:txBody>
          </p:sp>
          <p:sp>
            <p:nvSpPr>
              <p:cNvPr id="116" name="Diagonal Stripe 115"/>
              <p:cNvSpPr/>
              <p:nvPr/>
            </p:nvSpPr>
            <p:spPr>
              <a:xfrm>
                <a:off x="7215208" y="4501962"/>
                <a:ext cx="211670" cy="283529"/>
              </a:xfrm>
              <a:prstGeom prst="diagStrip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ms-MY" sz="4050">
                  <a:solidFill>
                    <a:prstClr val="white"/>
                  </a:solidFill>
                </a:endParaRPr>
              </a:p>
            </p:txBody>
          </p:sp>
          <p:sp>
            <p:nvSpPr>
              <p:cNvPr id="117" name="Diagonal Stripe 116"/>
              <p:cNvSpPr/>
              <p:nvPr/>
            </p:nvSpPr>
            <p:spPr>
              <a:xfrm rot="5733763">
                <a:off x="7598495" y="4500094"/>
                <a:ext cx="258511" cy="287266"/>
              </a:xfrm>
              <a:prstGeom prst="diagStrip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ms-MY" sz="4050">
                  <a:solidFill>
                    <a:prstClr val="white"/>
                  </a:solidFill>
                </a:endParaRPr>
              </a:p>
            </p:txBody>
          </p:sp>
          <p:sp>
            <p:nvSpPr>
              <p:cNvPr id="118" name="Rectangle 117"/>
              <p:cNvSpPr/>
              <p:nvPr/>
            </p:nvSpPr>
            <p:spPr>
              <a:xfrm>
                <a:off x="7357329" y="4927255"/>
                <a:ext cx="145145" cy="28769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ms-MY" sz="4050">
                  <a:solidFill>
                    <a:prstClr val="white"/>
                  </a:solidFill>
                </a:endParaRPr>
              </a:p>
            </p:txBody>
          </p:sp>
          <p:sp>
            <p:nvSpPr>
              <p:cNvPr id="119" name="Rectangle 118"/>
              <p:cNvSpPr/>
              <p:nvPr/>
            </p:nvSpPr>
            <p:spPr>
              <a:xfrm>
                <a:off x="7572024" y="4927255"/>
                <a:ext cx="142121" cy="28769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ms-MY" sz="4050">
                  <a:solidFill>
                    <a:prstClr val="white"/>
                  </a:solidFill>
                </a:endParaRPr>
              </a:p>
            </p:txBody>
          </p:sp>
        </p:grpSp>
        <p:grpSp>
          <p:nvGrpSpPr>
            <p:cNvPr id="33801" name="Group 114"/>
            <p:cNvGrpSpPr>
              <a:grpSpLocks/>
            </p:cNvGrpSpPr>
            <p:nvPr/>
          </p:nvGrpSpPr>
          <p:grpSpPr bwMode="auto">
            <a:xfrm>
              <a:off x="3318274" y="2213374"/>
              <a:ext cx="258365" cy="305990"/>
              <a:chOff x="7215208" y="4143382"/>
              <a:chExt cx="656177" cy="1071570"/>
            </a:xfrm>
          </p:grpSpPr>
          <p:sp>
            <p:nvSpPr>
              <p:cNvPr id="108" name="Oval 107"/>
              <p:cNvSpPr/>
              <p:nvPr/>
            </p:nvSpPr>
            <p:spPr>
              <a:xfrm>
                <a:off x="7357329" y="4143382"/>
                <a:ext cx="350768" cy="3585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ms-MY" sz="4050">
                  <a:solidFill>
                    <a:prstClr val="white"/>
                  </a:solidFill>
                </a:endParaRPr>
              </a:p>
            </p:txBody>
          </p:sp>
          <p:sp>
            <p:nvSpPr>
              <p:cNvPr id="109" name="Rounded Rectangle 108"/>
              <p:cNvSpPr/>
              <p:nvPr/>
            </p:nvSpPr>
            <p:spPr>
              <a:xfrm>
                <a:off x="7357329" y="4501962"/>
                <a:ext cx="350768" cy="425293"/>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ms-MY" sz="4050">
                  <a:solidFill>
                    <a:prstClr val="white"/>
                  </a:solidFill>
                </a:endParaRPr>
              </a:p>
            </p:txBody>
          </p:sp>
          <p:sp>
            <p:nvSpPr>
              <p:cNvPr id="110" name="Diagonal Stripe 109"/>
              <p:cNvSpPr/>
              <p:nvPr/>
            </p:nvSpPr>
            <p:spPr>
              <a:xfrm>
                <a:off x="7215208" y="4501962"/>
                <a:ext cx="205623" cy="283529"/>
              </a:xfrm>
              <a:prstGeom prst="diagStrip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ms-MY" sz="4050">
                  <a:solidFill>
                    <a:prstClr val="white"/>
                  </a:solidFill>
                </a:endParaRPr>
              </a:p>
            </p:txBody>
          </p:sp>
          <p:sp>
            <p:nvSpPr>
              <p:cNvPr id="111" name="Diagonal Stripe 110"/>
              <p:cNvSpPr/>
              <p:nvPr/>
            </p:nvSpPr>
            <p:spPr>
              <a:xfrm rot="5733763">
                <a:off x="7592448" y="4500094"/>
                <a:ext cx="258511" cy="287266"/>
              </a:xfrm>
              <a:prstGeom prst="diagStrip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ms-MY" sz="4050">
                  <a:solidFill>
                    <a:prstClr val="white"/>
                  </a:solidFill>
                </a:endParaRPr>
              </a:p>
            </p:txBody>
          </p:sp>
          <p:sp>
            <p:nvSpPr>
              <p:cNvPr id="112" name="Rectangle 111"/>
              <p:cNvSpPr/>
              <p:nvPr/>
            </p:nvSpPr>
            <p:spPr>
              <a:xfrm>
                <a:off x="7357329" y="4927255"/>
                <a:ext cx="139098" cy="28769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ms-MY" sz="4050">
                  <a:solidFill>
                    <a:prstClr val="white"/>
                  </a:solidFill>
                </a:endParaRPr>
              </a:p>
            </p:txBody>
          </p:sp>
          <p:sp>
            <p:nvSpPr>
              <p:cNvPr id="113" name="Rectangle 112"/>
              <p:cNvSpPr/>
              <p:nvPr/>
            </p:nvSpPr>
            <p:spPr>
              <a:xfrm>
                <a:off x="7565976" y="4927255"/>
                <a:ext cx="142121" cy="28769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ms-MY" sz="4050">
                  <a:solidFill>
                    <a:prstClr val="white"/>
                  </a:solidFill>
                </a:endParaRPr>
              </a:p>
            </p:txBody>
          </p:sp>
        </p:grpSp>
        <p:cxnSp>
          <p:nvCxnSpPr>
            <p:cNvPr id="101" name="Straight Arrow Connector 100"/>
            <p:cNvCxnSpPr/>
            <p:nvPr/>
          </p:nvCxnSpPr>
          <p:spPr>
            <a:xfrm rot="5400000">
              <a:off x="3331370" y="2878932"/>
              <a:ext cx="153590" cy="1035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16200000" flipH="1">
              <a:off x="3773092" y="2876551"/>
              <a:ext cx="153590" cy="10358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810" name="Rectangle 93"/>
            <p:cNvSpPr>
              <a:spLocks noChangeArrowheads="1"/>
            </p:cNvSpPr>
            <p:nvPr/>
          </p:nvSpPr>
          <p:spPr bwMode="auto">
            <a:xfrm>
              <a:off x="5574507" y="2680098"/>
              <a:ext cx="1643788" cy="721109"/>
            </a:xfrm>
            <a:prstGeom prst="rect">
              <a:avLst/>
            </a:prstGeom>
            <a:solidFill>
              <a:srgbClr val="00CCFF"/>
            </a:solidFill>
            <a:ln w="25400" algn="ctr">
              <a:solidFill>
                <a:srgbClr val="953735"/>
              </a:solidFill>
              <a:miter lim="800000"/>
              <a:headEnd/>
              <a:tailEnd/>
            </a:ln>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800" eaLnBrk="1" hangingPunct="1"/>
              <a:r>
                <a:rPr lang="ms-MY" altLang="en-US" b="1" dirty="0">
                  <a:solidFill>
                    <a:srgbClr val="000000"/>
                  </a:solidFill>
                  <a:latin typeface="Calibri" pitchFamily="34" charset="0"/>
                </a:rPr>
                <a:t>Secondary, tertiary &amp; other care</a:t>
              </a:r>
            </a:p>
            <a:p>
              <a:pPr defTabSz="685800" eaLnBrk="1" hangingPunct="1"/>
              <a:endParaRPr lang="ms-MY" altLang="en-US" b="1" dirty="0">
                <a:solidFill>
                  <a:srgbClr val="000000"/>
                </a:solidFill>
                <a:latin typeface="Calibri" pitchFamily="34" charset="0"/>
              </a:endParaRPr>
            </a:p>
            <a:p>
              <a:pPr defTabSz="685800" eaLnBrk="1" hangingPunct="1"/>
              <a:r>
                <a:rPr lang="ms-MY" altLang="en-US" sz="1600" b="1" dirty="0">
                  <a:solidFill>
                    <a:srgbClr val="000000"/>
                  </a:solidFill>
                  <a:latin typeface="Calibri" pitchFamily="34" charset="0"/>
                </a:rPr>
                <a:t>Public                  Private</a:t>
              </a:r>
            </a:p>
          </p:txBody>
        </p:sp>
        <p:sp>
          <p:nvSpPr>
            <p:cNvPr id="99" name="Right Brace 98"/>
            <p:cNvSpPr/>
            <p:nvPr/>
          </p:nvSpPr>
          <p:spPr>
            <a:xfrm>
              <a:off x="7315201" y="2768204"/>
              <a:ext cx="220265" cy="734615"/>
            </a:xfrm>
            <a:prstGeom prst="rightBrace">
              <a:avLst>
                <a:gd name="adj1" fmla="val 8333"/>
                <a:gd name="adj2" fmla="val 51558"/>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defTabSz="685800">
                <a:defRPr/>
              </a:pPr>
              <a:endParaRPr lang="en-US" sz="4050">
                <a:solidFill>
                  <a:prstClr val="black"/>
                </a:solidFill>
              </a:endParaRPr>
            </a:p>
          </p:txBody>
        </p:sp>
        <p:sp>
          <p:nvSpPr>
            <p:cNvPr id="33818" name="TextBox 30"/>
            <p:cNvSpPr txBox="1">
              <a:spLocks noChangeArrowheads="1"/>
            </p:cNvSpPr>
            <p:nvPr/>
          </p:nvSpPr>
          <p:spPr bwMode="auto">
            <a:xfrm>
              <a:off x="4457700" y="1754815"/>
              <a:ext cx="2857500" cy="489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800" eaLnBrk="1" hangingPunct="1"/>
              <a:r>
                <a:rPr lang="en-US" altLang="en-US" sz="2000" dirty="0">
                  <a:solidFill>
                    <a:srgbClr val="000000"/>
                  </a:solidFill>
                  <a:latin typeface="Calibri" pitchFamily="34" charset="0"/>
                </a:rPr>
                <a:t>Additional services </a:t>
              </a:r>
            </a:p>
            <a:p>
              <a:pPr defTabSz="685800" eaLnBrk="1" hangingPunct="1"/>
              <a:r>
                <a:rPr lang="en-US" altLang="en-US" sz="2000" dirty="0">
                  <a:solidFill>
                    <a:srgbClr val="000000"/>
                  </a:solidFill>
                  <a:latin typeface="Calibri" pitchFamily="34" charset="0"/>
                </a:rPr>
                <a:t>(Out of pocket/ private health/ Voluntary Health Insurance  </a:t>
              </a:r>
            </a:p>
          </p:txBody>
        </p:sp>
        <p:sp>
          <p:nvSpPr>
            <p:cNvPr id="33819" name="Line 69"/>
            <p:cNvSpPr>
              <a:spLocks noChangeShapeType="1"/>
            </p:cNvSpPr>
            <p:nvPr/>
          </p:nvSpPr>
          <p:spPr bwMode="auto">
            <a:xfrm>
              <a:off x="5922150" y="2294874"/>
              <a:ext cx="0" cy="378042"/>
            </a:xfrm>
            <a:prstGeom prst="line">
              <a:avLst/>
            </a:prstGeom>
            <a:noFill/>
            <a:ln w="34925">
              <a:solidFill>
                <a:srgbClr val="FF0000"/>
              </a:solidFill>
              <a:prstDash val="dash"/>
              <a:round/>
              <a:headEnd/>
              <a:tailEnd type="triangle" w="med" len="med"/>
            </a:ln>
            <a:extLst>
              <a:ext uri="{909E8E84-426E-40DD-AFC4-6F175D3DCCD1}">
                <a14:hiddenFill xmlns="" xmlns:a14="http://schemas.microsoft.com/office/drawing/2010/main">
                  <a:noFill/>
                </a14:hiddenFill>
              </a:ext>
            </a:extLst>
          </p:spPr>
          <p:txBody>
            <a:bodyPr anchor="ctr"/>
            <a:lstStyle/>
            <a:p>
              <a:pPr defTabSz="685800"/>
              <a:endParaRPr lang="en-MY">
                <a:solidFill>
                  <a:prstClr val="black"/>
                </a:solidFill>
              </a:endParaRPr>
            </a:p>
          </p:txBody>
        </p:sp>
        <p:sp>
          <p:nvSpPr>
            <p:cNvPr id="33820" name="Line 69"/>
            <p:cNvSpPr>
              <a:spLocks noChangeShapeType="1"/>
            </p:cNvSpPr>
            <p:nvPr/>
          </p:nvSpPr>
          <p:spPr bwMode="auto">
            <a:xfrm flipH="1">
              <a:off x="4229100" y="2288381"/>
              <a:ext cx="1600200" cy="342900"/>
            </a:xfrm>
            <a:prstGeom prst="line">
              <a:avLst/>
            </a:prstGeom>
            <a:noFill/>
            <a:ln w="34925">
              <a:solidFill>
                <a:srgbClr val="FF0000"/>
              </a:solidFill>
              <a:prstDash val="dash"/>
              <a:round/>
              <a:headEnd/>
              <a:tailEnd type="triangle" w="med" len="med"/>
            </a:ln>
            <a:extLst>
              <a:ext uri="{909E8E84-426E-40DD-AFC4-6F175D3DCCD1}">
                <a14:hiddenFill xmlns="" xmlns:a14="http://schemas.microsoft.com/office/drawing/2010/main">
                  <a:noFill/>
                </a14:hiddenFill>
              </a:ext>
            </a:extLst>
          </p:spPr>
          <p:txBody>
            <a:bodyPr anchor="ctr"/>
            <a:lstStyle/>
            <a:p>
              <a:pPr defTabSz="685800"/>
              <a:endParaRPr lang="en-MY">
                <a:solidFill>
                  <a:prstClr val="black"/>
                </a:solidFill>
              </a:endParaRPr>
            </a:p>
          </p:txBody>
        </p:sp>
        <p:sp>
          <p:nvSpPr>
            <p:cNvPr id="33822" name="Rectangle 7"/>
            <p:cNvSpPr>
              <a:spLocks noChangeArrowheads="1"/>
            </p:cNvSpPr>
            <p:nvPr/>
          </p:nvSpPr>
          <p:spPr bwMode="auto">
            <a:xfrm>
              <a:off x="3125392" y="2672955"/>
              <a:ext cx="1159669" cy="497681"/>
            </a:xfrm>
            <a:prstGeom prst="rect">
              <a:avLst/>
            </a:prstGeom>
            <a:solidFill>
              <a:srgbClr val="99FF66"/>
            </a:solidFill>
            <a:ln w="25400" algn="ctr">
              <a:solidFill>
                <a:srgbClr val="009900"/>
              </a:solidFill>
              <a:miter lim="800000"/>
              <a:headEnd/>
              <a:tailEnd/>
            </a:ln>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685800" eaLnBrk="1" hangingPunct="1"/>
              <a:r>
                <a:rPr lang="en-US" altLang="en-US" b="1" dirty="0">
                  <a:solidFill>
                    <a:srgbClr val="FF0000"/>
                  </a:solidFill>
                  <a:latin typeface="Calibri" pitchFamily="34" charset="0"/>
                </a:rPr>
                <a:t>PHC</a:t>
              </a:r>
            </a:p>
            <a:p>
              <a:pPr defTabSz="685800" eaLnBrk="1" hangingPunct="1"/>
              <a:endParaRPr lang="en-US" altLang="en-US" sz="750" b="1" dirty="0">
                <a:solidFill>
                  <a:srgbClr val="000000"/>
                </a:solidFill>
                <a:latin typeface="Calibri" pitchFamily="34" charset="0"/>
              </a:endParaRPr>
            </a:p>
            <a:p>
              <a:pPr defTabSz="685800" eaLnBrk="1" hangingPunct="1"/>
              <a:r>
                <a:rPr lang="en-US" altLang="en-US" sz="1600" b="1" dirty="0">
                  <a:solidFill>
                    <a:srgbClr val="000000"/>
                  </a:solidFill>
                  <a:latin typeface="Calibri" pitchFamily="34" charset="0"/>
                </a:rPr>
                <a:t>Public         Private</a:t>
              </a:r>
              <a:endParaRPr lang="ms-MY" altLang="en-US" sz="1600" b="1" dirty="0">
                <a:solidFill>
                  <a:srgbClr val="000000"/>
                </a:solidFill>
                <a:latin typeface="Calibri" pitchFamily="34" charset="0"/>
              </a:endParaRPr>
            </a:p>
          </p:txBody>
        </p:sp>
        <p:sp>
          <p:nvSpPr>
            <p:cNvPr id="92" name="TextBox 30"/>
            <p:cNvSpPr txBox="1">
              <a:spLocks noChangeArrowheads="1"/>
            </p:cNvSpPr>
            <p:nvPr/>
          </p:nvSpPr>
          <p:spPr bwMode="auto">
            <a:xfrm>
              <a:off x="4517995" y="2834935"/>
              <a:ext cx="931395" cy="184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800" eaLnBrk="1" hangingPunct="1"/>
              <a:r>
                <a:rPr lang="en-US" altLang="en-US" sz="1600" b="1" dirty="0">
                  <a:solidFill>
                    <a:srgbClr val="000000"/>
                  </a:solidFill>
                  <a:latin typeface="Calibri" pitchFamily="34" charset="0"/>
                </a:rPr>
                <a:t>Refer/admit</a:t>
              </a:r>
              <a:endParaRPr lang="ms-MY" altLang="en-US" sz="1600" b="1" dirty="0">
                <a:solidFill>
                  <a:srgbClr val="000000"/>
                </a:solidFill>
                <a:latin typeface="Calibri" pitchFamily="34" charset="0"/>
              </a:endParaRPr>
            </a:p>
          </p:txBody>
        </p:sp>
        <p:cxnSp>
          <p:nvCxnSpPr>
            <p:cNvPr id="59" name="Straight Arrow Connector 58"/>
            <p:cNvCxnSpPr/>
            <p:nvPr/>
          </p:nvCxnSpPr>
          <p:spPr>
            <a:xfrm>
              <a:off x="4355976" y="2957763"/>
              <a:ext cx="10801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5382090" y="2944699"/>
              <a:ext cx="10801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 xmlns:a16="http://schemas.microsoft.com/office/drawing/2014/main" id="{9F53BFBE-9D15-4594-B088-24A93C19B822}"/>
              </a:ext>
            </a:extLst>
          </p:cNvPr>
          <p:cNvSpPr txBox="1"/>
          <p:nvPr/>
        </p:nvSpPr>
        <p:spPr>
          <a:xfrm>
            <a:off x="685800" y="228600"/>
            <a:ext cx="8305800" cy="584775"/>
          </a:xfrm>
          <a:prstGeom prst="rect">
            <a:avLst/>
          </a:prstGeom>
          <a:noFill/>
        </p:spPr>
        <p:txBody>
          <a:bodyPr wrap="square" rtlCol="0">
            <a:spAutoFit/>
          </a:bodyPr>
          <a:lstStyle/>
          <a:p>
            <a:pPr algn="ctr"/>
            <a:r>
              <a:rPr lang="en-MY" sz="3200" b="1" dirty="0"/>
              <a:t>FINANCIAL SYSTEM</a:t>
            </a:r>
          </a:p>
        </p:txBody>
      </p:sp>
    </p:spTree>
    <p:extLst>
      <p:ext uri="{BB962C8B-B14F-4D97-AF65-F5344CB8AC3E}">
        <p14:creationId xmlns="" xmlns:p14="http://schemas.microsoft.com/office/powerpoint/2010/main" val="2296634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7"/>
          <p:cNvSpPr>
            <a:spLocks noGrp="1"/>
          </p:cNvSpPr>
          <p:nvPr>
            <p:ph type="ctrTitle"/>
          </p:nvPr>
        </p:nvSpPr>
        <p:spPr>
          <a:xfrm>
            <a:off x="685800" y="1828800"/>
            <a:ext cx="7772400" cy="2362200"/>
          </a:xfrm>
        </p:spPr>
        <p:txBody>
          <a:bodyPr>
            <a:normAutofit/>
          </a:bodyPr>
          <a:lstStyle/>
          <a:p>
            <a:r>
              <a:rPr lang="en-US" dirty="0">
                <a:latin typeface="Tahoma"/>
                <a:ea typeface="ＭＳ Ｐゴシック" charset="0"/>
                <a:cs typeface="ＭＳ Ｐゴシック" charset="0"/>
              </a:rPr>
              <a:t/>
            </a:r>
            <a:br>
              <a:rPr lang="en-US" dirty="0">
                <a:latin typeface="Tahoma"/>
                <a:ea typeface="ＭＳ Ｐゴシック" charset="0"/>
                <a:cs typeface="ＭＳ Ｐゴシック" charset="0"/>
              </a:rPr>
            </a:br>
            <a:r>
              <a:rPr lang="en-US" dirty="0">
                <a:latin typeface="Tahoma"/>
                <a:ea typeface="ＭＳ Ｐゴシック" charset="0"/>
                <a:cs typeface="ＭＳ Ｐゴシック" charset="0"/>
              </a:rPr>
              <a:t/>
            </a:r>
            <a:br>
              <a:rPr lang="en-US" dirty="0">
                <a:latin typeface="Tahoma"/>
                <a:ea typeface="ＭＳ Ｐゴシック" charset="0"/>
                <a:cs typeface="ＭＳ Ｐゴシック" charset="0"/>
              </a:rPr>
            </a:br>
            <a:r>
              <a:rPr lang="en-US" dirty="0">
                <a:latin typeface="Arial Black" panose="020B0A04020102020204" pitchFamily="34" charset="0"/>
                <a:ea typeface="ＭＳ Ｐゴシック" charset="0"/>
                <a:cs typeface="ＭＳ Ｐゴシック" charset="0"/>
              </a:rPr>
              <a:t>THANK YOU</a:t>
            </a:r>
          </a:p>
        </p:txBody>
      </p:sp>
      <p:pic>
        <p:nvPicPr>
          <p:cNvPr id="31748" name="Picture 6"/>
          <p:cNvPicPr>
            <a:picLocks noChangeAspect="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886200" y="1219200"/>
            <a:ext cx="1435100" cy="1435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948564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25400"/>
            <a:ext cx="8229600" cy="685800"/>
          </a:xfrm>
        </p:spPr>
        <p:txBody>
          <a:bodyPr/>
          <a:lstStyle/>
          <a:p>
            <a:pPr eaLnBrk="1" hangingPunct="1"/>
            <a:r>
              <a:rPr lang="en-US" sz="3700" b="1" dirty="0">
                <a:solidFill>
                  <a:srgbClr val="1F0B0B"/>
                </a:solidFill>
                <a:latin typeface="Tahoma"/>
              </a:rPr>
              <a:t>Current Healthcare System</a:t>
            </a:r>
          </a:p>
        </p:txBody>
      </p:sp>
      <p:sp>
        <p:nvSpPr>
          <p:cNvPr id="25606" name="Slide Number Placeholder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727" indent="-285665">
              <a:defRPr>
                <a:solidFill>
                  <a:schemeClr val="tx1"/>
                </a:solidFill>
                <a:latin typeface="Arial" charset="0"/>
                <a:ea typeface="ＭＳ Ｐゴシック" charset="0"/>
              </a:defRPr>
            </a:lvl2pPr>
            <a:lvl3pPr marL="1142656" indent="-228532">
              <a:defRPr>
                <a:solidFill>
                  <a:schemeClr val="tx1"/>
                </a:solidFill>
                <a:latin typeface="Arial" charset="0"/>
                <a:ea typeface="ＭＳ Ｐゴシック" charset="0"/>
              </a:defRPr>
            </a:lvl3pPr>
            <a:lvl4pPr marL="1599718" indent="-228532">
              <a:defRPr>
                <a:solidFill>
                  <a:schemeClr val="tx1"/>
                </a:solidFill>
                <a:latin typeface="Arial" charset="0"/>
                <a:ea typeface="ＭＳ Ｐゴシック" charset="0"/>
              </a:defRPr>
            </a:lvl4pPr>
            <a:lvl5pPr marL="2056780" indent="-228532">
              <a:defRPr>
                <a:solidFill>
                  <a:schemeClr val="tx1"/>
                </a:solidFill>
                <a:latin typeface="Arial" charset="0"/>
                <a:ea typeface="ＭＳ Ｐゴシック" charset="0"/>
              </a:defRPr>
            </a:lvl5pPr>
            <a:lvl6pPr marL="2513841" indent="-228532" eaLnBrk="0" fontAlgn="base" hangingPunct="0">
              <a:spcBef>
                <a:spcPct val="0"/>
              </a:spcBef>
              <a:spcAft>
                <a:spcPct val="0"/>
              </a:spcAft>
              <a:defRPr>
                <a:solidFill>
                  <a:schemeClr val="tx1"/>
                </a:solidFill>
                <a:latin typeface="Arial" charset="0"/>
                <a:ea typeface="ＭＳ Ｐゴシック" charset="0"/>
              </a:defRPr>
            </a:lvl6pPr>
            <a:lvl7pPr marL="2970905" indent="-228532" eaLnBrk="0" fontAlgn="base" hangingPunct="0">
              <a:spcBef>
                <a:spcPct val="0"/>
              </a:spcBef>
              <a:spcAft>
                <a:spcPct val="0"/>
              </a:spcAft>
              <a:defRPr>
                <a:solidFill>
                  <a:schemeClr val="tx1"/>
                </a:solidFill>
                <a:latin typeface="Arial" charset="0"/>
                <a:ea typeface="ＭＳ Ｐゴシック" charset="0"/>
              </a:defRPr>
            </a:lvl7pPr>
            <a:lvl8pPr marL="3427967" indent="-228532" eaLnBrk="0" fontAlgn="base" hangingPunct="0">
              <a:spcBef>
                <a:spcPct val="0"/>
              </a:spcBef>
              <a:spcAft>
                <a:spcPct val="0"/>
              </a:spcAft>
              <a:defRPr>
                <a:solidFill>
                  <a:schemeClr val="tx1"/>
                </a:solidFill>
                <a:latin typeface="Arial" charset="0"/>
                <a:ea typeface="ＭＳ Ｐゴシック" charset="0"/>
              </a:defRPr>
            </a:lvl8pPr>
            <a:lvl9pPr marL="3885030" indent="-228532" eaLnBrk="0" fontAlgn="base" hangingPunct="0">
              <a:spcBef>
                <a:spcPct val="0"/>
              </a:spcBef>
              <a:spcAft>
                <a:spcPct val="0"/>
              </a:spcAft>
              <a:defRPr>
                <a:solidFill>
                  <a:schemeClr val="tx1"/>
                </a:solidFill>
                <a:latin typeface="Arial" charset="0"/>
                <a:ea typeface="ＭＳ Ｐゴシック" charset="0"/>
              </a:defRPr>
            </a:lvl9pPr>
          </a:lstStyle>
          <a:p>
            <a:fld id="{A79D59AC-D23D-754A-8A10-56874733A59D}" type="slidenum">
              <a:rPr lang="en-US">
                <a:solidFill>
                  <a:schemeClr val="tx2"/>
                </a:solidFill>
                <a:latin typeface="Tahoma"/>
              </a:rPr>
              <a:pPr/>
              <a:t>3</a:t>
            </a:fld>
            <a:endParaRPr lang="en-US" dirty="0">
              <a:solidFill>
                <a:schemeClr val="tx2"/>
              </a:solidFill>
              <a:latin typeface="Tahoma"/>
            </a:endParaRPr>
          </a:p>
        </p:txBody>
      </p:sp>
      <p:grpSp>
        <p:nvGrpSpPr>
          <p:cNvPr id="25602" name="Group 6"/>
          <p:cNvGrpSpPr>
            <a:grpSpLocks/>
          </p:cNvGrpSpPr>
          <p:nvPr/>
        </p:nvGrpSpPr>
        <p:grpSpPr bwMode="auto">
          <a:xfrm>
            <a:off x="-76199" y="838200"/>
            <a:ext cx="9448800" cy="5791205"/>
            <a:chOff x="0" y="990600"/>
            <a:chExt cx="9144000" cy="5592763"/>
          </a:xfrm>
        </p:grpSpPr>
        <p:pic>
          <p:nvPicPr>
            <p:cNvPr id="25607" name="Picture 7"/>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0" y="990600"/>
              <a:ext cx="9144000" cy="559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25608" name="TextBox 5"/>
            <p:cNvSpPr txBox="1">
              <a:spLocks noChangeArrowheads="1"/>
            </p:cNvSpPr>
            <p:nvPr/>
          </p:nvSpPr>
          <p:spPr bwMode="auto">
            <a:xfrm>
              <a:off x="4932039" y="5301206"/>
              <a:ext cx="3816424" cy="66876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dirty="0">
                  <a:latin typeface="Tahoma"/>
                </a:rPr>
                <a:t>74%     :         26%</a:t>
              </a:r>
            </a:p>
            <a:p>
              <a:pPr eaLnBrk="1" hangingPunct="1"/>
              <a:r>
                <a:rPr lang="en-US" sz="1400" dirty="0">
                  <a:latin typeface="Tahoma"/>
                </a:rPr>
                <a:t>49%      :         51%                                     </a:t>
              </a:r>
              <a:r>
                <a:rPr lang="en-US" sz="1100" dirty="0">
                  <a:latin typeface="Tahoma"/>
                </a:rPr>
                <a:t>HCDA study</a:t>
              </a:r>
              <a:endParaRPr lang="en-US" sz="1600" dirty="0">
                <a:latin typeface="Tahoma"/>
              </a:endParaRPr>
            </a:p>
          </p:txBody>
        </p:sp>
        <p:sp>
          <p:nvSpPr>
            <p:cNvPr id="25609" name="TextBox 7"/>
            <p:cNvSpPr txBox="1">
              <a:spLocks noChangeArrowheads="1"/>
            </p:cNvSpPr>
            <p:nvPr/>
          </p:nvSpPr>
          <p:spPr bwMode="auto">
            <a:xfrm>
              <a:off x="146320" y="5301206"/>
              <a:ext cx="1656183" cy="50529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dirty="0">
                  <a:latin typeface="Tahoma"/>
                </a:rPr>
                <a:t>NHMS2011 – only medical visit)</a:t>
              </a:r>
            </a:p>
          </p:txBody>
        </p:sp>
      </p:grpSp>
    </p:spTree>
    <p:extLst>
      <p:ext uri="{BB962C8B-B14F-4D97-AF65-F5344CB8AC3E}">
        <p14:creationId xmlns="" xmlns:p14="http://schemas.microsoft.com/office/powerpoint/2010/main" val="351692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3">
            <a:extLst>
              <a:ext uri="{FF2B5EF4-FFF2-40B4-BE49-F238E27FC236}">
                <a16:creationId xmlns="" xmlns:a16="http://schemas.microsoft.com/office/drawing/2014/main" id="{063C8527-1088-47BD-8182-578258B012D6}"/>
              </a:ext>
            </a:extLst>
          </p:cNvPr>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52400" y="1022350"/>
            <a:ext cx="4419600" cy="2895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124931" name="Picture 3">
            <a:extLst>
              <a:ext uri="{FF2B5EF4-FFF2-40B4-BE49-F238E27FC236}">
                <a16:creationId xmlns="" xmlns:a16="http://schemas.microsoft.com/office/drawing/2014/main" id="{5B8E582E-EA97-46BC-A4C6-09A62D14BA11}"/>
              </a:ext>
            </a:extLst>
          </p:cNvPr>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4572000" y="1022350"/>
            <a:ext cx="4395788" cy="2895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124932" name="Picture 3">
            <a:extLst>
              <a:ext uri="{FF2B5EF4-FFF2-40B4-BE49-F238E27FC236}">
                <a16:creationId xmlns="" xmlns:a16="http://schemas.microsoft.com/office/drawing/2014/main" id="{B1311816-6E3F-4DFF-B7A1-AB6932949E93}"/>
              </a:ext>
            </a:extLst>
          </p:cNvPr>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152400" y="3917950"/>
            <a:ext cx="4419600" cy="2895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124933" name="Picture 3">
            <a:extLst>
              <a:ext uri="{FF2B5EF4-FFF2-40B4-BE49-F238E27FC236}">
                <a16:creationId xmlns="" xmlns:a16="http://schemas.microsoft.com/office/drawing/2014/main" id="{4B04F597-575E-4FB9-BA9D-DC292FA134E8}"/>
              </a:ext>
            </a:extLst>
          </p:cNvPr>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4572000" y="3917950"/>
            <a:ext cx="4395788" cy="2895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8" name="Title 6">
            <a:extLst>
              <a:ext uri="{FF2B5EF4-FFF2-40B4-BE49-F238E27FC236}">
                <a16:creationId xmlns="" xmlns:a16="http://schemas.microsoft.com/office/drawing/2014/main" id="{9694D1D7-CFE9-4B51-AC7B-4E18F3E357FE}"/>
              </a:ext>
            </a:extLst>
          </p:cNvPr>
          <p:cNvSpPr>
            <a:spLocks noGrp="1"/>
          </p:cNvSpPr>
          <p:nvPr>
            <p:ph type="title" idx="4294967295"/>
          </p:nvPr>
        </p:nvSpPr>
        <p:spPr>
          <a:xfrm>
            <a:off x="0" y="0"/>
            <a:ext cx="9144000" cy="908050"/>
          </a:xfrm>
          <a:solidFill>
            <a:srgbClr val="000090"/>
          </a:solidFill>
          <a:effectLst>
            <a:outerShdw blurRad="63500" dist="20000" dir="5400000" rotWithShape="0">
              <a:srgbClr val="000000">
                <a:alpha val="37999"/>
              </a:srgbClr>
            </a:outerShdw>
          </a:effectLst>
        </p:spPr>
        <p:txBody>
          <a:bodyPr rtlCol="0">
            <a:normAutofit/>
          </a:bodyPr>
          <a:lstStyle/>
          <a:p>
            <a:pPr eaLnBrk="1" fontAlgn="auto" hangingPunct="1">
              <a:lnSpc>
                <a:spcPct val="70000"/>
              </a:lnSpc>
              <a:spcAft>
                <a:spcPts val="0"/>
              </a:spcAft>
              <a:buClr>
                <a:schemeClr val="accent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rgbClr val="FFFFFF"/>
                </a:solidFill>
                <a:latin typeface="+mn-lt"/>
                <a:ea typeface="+mn-ea"/>
                <a:cs typeface="+mn-cs"/>
              </a:rPr>
              <a:t>Distribution of Health Facilities</a:t>
            </a:r>
            <a:br>
              <a:rPr lang="en-US" b="1" dirty="0">
                <a:solidFill>
                  <a:srgbClr val="FFFFFF"/>
                </a:solidFill>
                <a:latin typeface="+mn-lt"/>
                <a:ea typeface="+mn-ea"/>
                <a:cs typeface="+mn-cs"/>
              </a:rPr>
            </a:br>
            <a:r>
              <a:rPr lang="en-US" sz="1800" b="1" dirty="0">
                <a:solidFill>
                  <a:srgbClr val="FFFFFF"/>
                </a:solidFill>
                <a:latin typeface="+mn-lt"/>
                <a:ea typeface="+mn-ea"/>
                <a:cs typeface="+mn-cs"/>
              </a:rPr>
              <a:t>-</a:t>
            </a:r>
            <a:r>
              <a:rPr lang="en-US" altLang="en-US" sz="1800" dirty="0">
                <a:solidFill>
                  <a:srgbClr val="FFFFFF"/>
                </a:solidFill>
                <a:latin typeface="+mn-lt"/>
                <a:ea typeface="+mn-ea"/>
                <a:cs typeface="+mn-cs"/>
              </a:rPr>
              <a:t>Study on Mapping of Health Facilities and Services (by Institute of Public Health)</a:t>
            </a:r>
            <a:endParaRPr lang="en-US" sz="1800" b="1" dirty="0">
              <a:solidFill>
                <a:srgbClr val="FFFFFF"/>
              </a:solidFill>
              <a:latin typeface="+mn-lt"/>
              <a:ea typeface="+mn-ea"/>
              <a:cs typeface="+mn-cs"/>
            </a:endParaRPr>
          </a:p>
        </p:txBody>
      </p:sp>
    </p:spTree>
    <p:extLst>
      <p:ext uri="{BB962C8B-B14F-4D97-AF65-F5344CB8AC3E}">
        <p14:creationId xmlns="" xmlns:p14="http://schemas.microsoft.com/office/powerpoint/2010/main" val="2867610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72125" cy="1143000"/>
          </a:xfrm>
        </p:spPr>
        <p:txBody>
          <a:bodyPr>
            <a:normAutofit/>
          </a:bodyPr>
          <a:lstStyle/>
          <a:p>
            <a:r>
              <a:rPr lang="en-GB" b="1" dirty="0"/>
              <a:t>PRIMARY CARE</a:t>
            </a:r>
          </a:p>
        </p:txBody>
      </p:sp>
      <p:sp>
        <p:nvSpPr>
          <p:cNvPr id="3" name="Content Placeholder 2"/>
          <p:cNvSpPr>
            <a:spLocks noGrp="1"/>
          </p:cNvSpPr>
          <p:nvPr>
            <p:ph idx="1"/>
          </p:nvPr>
        </p:nvSpPr>
        <p:spPr>
          <a:xfrm>
            <a:off x="139700" y="3352800"/>
            <a:ext cx="9004300" cy="5029200"/>
          </a:xfrm>
        </p:spPr>
        <p:txBody>
          <a:bodyPr>
            <a:normAutofit/>
          </a:bodyPr>
          <a:lstStyle/>
          <a:p>
            <a:pPr marL="0" indent="0" algn="ctr">
              <a:buNone/>
            </a:pPr>
            <a:endParaRPr lang="en-MY" sz="2400" b="1" dirty="0">
              <a:cs typeface="Tahoma"/>
            </a:endParaRPr>
          </a:p>
          <a:p>
            <a:pPr marL="366713" lvl="1" indent="0">
              <a:buNone/>
            </a:pPr>
            <a:r>
              <a:rPr lang="en-MY" sz="2400" dirty="0">
                <a:cs typeface="Tahoma"/>
              </a:rPr>
              <a:t>                 </a:t>
            </a:r>
          </a:p>
          <a:p>
            <a:pPr marL="366713" lvl="1" indent="0">
              <a:buNone/>
            </a:pPr>
            <a:endParaRPr lang="en-MY" sz="2400" dirty="0">
              <a:cs typeface="Tahoma"/>
            </a:endParaRPr>
          </a:p>
          <a:p>
            <a:pPr marL="366713" lvl="1" indent="0">
              <a:buNone/>
            </a:pPr>
            <a:endParaRPr lang="en-MY" sz="2400" dirty="0">
              <a:cs typeface="Tahoma"/>
            </a:endParaRPr>
          </a:p>
        </p:txBody>
      </p:sp>
      <p:sp>
        <p:nvSpPr>
          <p:cNvPr id="6" name="Rounded Rectangle 5"/>
          <p:cNvSpPr/>
          <p:nvPr/>
        </p:nvSpPr>
        <p:spPr>
          <a:xfrm>
            <a:off x="228600" y="3124200"/>
            <a:ext cx="4724400" cy="3505200"/>
          </a:xfrm>
          <a:prstGeom prst="roundRect">
            <a:avLst/>
          </a:prstGeom>
          <a:effectLst/>
        </p:spPr>
        <p:style>
          <a:lnRef idx="2">
            <a:schemeClr val="accent2"/>
          </a:lnRef>
          <a:fillRef idx="1">
            <a:schemeClr val="lt1"/>
          </a:fillRef>
          <a:effectRef idx="0">
            <a:schemeClr val="accent2"/>
          </a:effectRef>
          <a:fontRef idx="minor">
            <a:schemeClr val="dk1"/>
          </a:fontRef>
        </p:style>
        <p:txBody>
          <a:bodyPr rtlCol="0" anchor="ctr"/>
          <a:lstStyle/>
          <a:p>
            <a:pPr marL="366713" lvl="1" indent="0">
              <a:buNone/>
            </a:pPr>
            <a:r>
              <a:rPr lang="en-MY" sz="3200" dirty="0">
                <a:latin typeface="Tahoma"/>
                <a:cs typeface="Tahoma"/>
              </a:rPr>
              <a:t>Dual Function</a:t>
            </a:r>
          </a:p>
          <a:p>
            <a:pPr marL="366713" lvl="1" indent="0">
              <a:buNone/>
            </a:pPr>
            <a:r>
              <a:rPr lang="en-MY" sz="3200" dirty="0">
                <a:latin typeface="Tahoma"/>
                <a:cs typeface="Tahoma"/>
              </a:rPr>
              <a:t> </a:t>
            </a:r>
          </a:p>
          <a:p>
            <a:pPr marL="342900" indent="-342900">
              <a:buFont typeface="Arial"/>
              <a:buChar char="•"/>
            </a:pPr>
            <a:r>
              <a:rPr lang="en-MY" sz="3200" dirty="0">
                <a:latin typeface="Tahoma"/>
                <a:cs typeface="Tahoma"/>
              </a:rPr>
              <a:t>Service at 1</a:t>
            </a:r>
            <a:r>
              <a:rPr lang="en-MY" sz="3200" baseline="30000" dirty="0">
                <a:latin typeface="Tahoma"/>
                <a:cs typeface="Tahoma"/>
              </a:rPr>
              <a:t>st</a:t>
            </a:r>
            <a:r>
              <a:rPr lang="en-MY" sz="3200" dirty="0">
                <a:latin typeface="Tahoma"/>
                <a:cs typeface="Tahoma"/>
              </a:rPr>
              <a:t> point of contact</a:t>
            </a:r>
          </a:p>
          <a:p>
            <a:endParaRPr lang="en-MY" sz="3200" dirty="0">
              <a:latin typeface="Tahoma"/>
              <a:cs typeface="Tahoma"/>
            </a:endParaRPr>
          </a:p>
          <a:p>
            <a:pPr marL="342900" indent="-342900">
              <a:buFont typeface="Arial"/>
              <a:buChar char="•"/>
            </a:pPr>
            <a:r>
              <a:rPr lang="en-MY" sz="3200" dirty="0">
                <a:latin typeface="Tahoma"/>
                <a:cs typeface="Tahoma"/>
              </a:rPr>
              <a:t>Care coordinator &amp; gatekeeping role </a:t>
            </a:r>
            <a:endParaRPr lang="en-US" sz="2400" dirty="0">
              <a:latin typeface="Tahoma"/>
              <a:cs typeface="Tahoma"/>
            </a:endParaRPr>
          </a:p>
        </p:txBody>
      </p:sp>
      <p:sp>
        <p:nvSpPr>
          <p:cNvPr id="7" name="Rounded Rectangle 6"/>
          <p:cNvSpPr/>
          <p:nvPr/>
        </p:nvSpPr>
        <p:spPr>
          <a:xfrm>
            <a:off x="5105399" y="3124200"/>
            <a:ext cx="3895325" cy="3505200"/>
          </a:xfrm>
          <a:prstGeom prst="roundRect">
            <a:avLst/>
          </a:prstGeom>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MY" sz="3200" dirty="0">
                <a:latin typeface="Tahoma"/>
                <a:cs typeface="Tahoma"/>
              </a:rPr>
              <a:t>Focus on preventive care &amp; health promotion </a:t>
            </a:r>
          </a:p>
          <a:p>
            <a:pPr algn="ctr"/>
            <a:r>
              <a:rPr lang="en-MY" sz="3200" dirty="0">
                <a:latin typeface="Tahoma"/>
                <a:cs typeface="Tahoma"/>
              </a:rPr>
              <a:t>– team-based care</a:t>
            </a:r>
            <a:endParaRPr lang="en-US" sz="2400" dirty="0">
              <a:latin typeface="Tahoma"/>
              <a:cs typeface="Tahoma"/>
            </a:endParaRPr>
          </a:p>
        </p:txBody>
      </p:sp>
      <p:pic>
        <p:nvPicPr>
          <p:cNvPr id="9" name="Picture 28" descr="m123630007"/>
          <p:cNvPicPr>
            <a:picLocks noChangeAspect="1" noChangeArrowheads="1"/>
          </p:cNvPicPr>
          <p:nvPr/>
        </p:nvPicPr>
        <p:blipFill>
          <a:blip r:embed="rId3" cstate="print"/>
          <a:srcRect/>
          <a:stretch>
            <a:fillRect/>
          </a:stretch>
        </p:blipFill>
        <p:spPr bwMode="auto">
          <a:xfrm>
            <a:off x="3581400" y="990600"/>
            <a:ext cx="2590800" cy="1981200"/>
          </a:xfrm>
          <a:prstGeom prst="rect">
            <a:avLst/>
          </a:prstGeom>
          <a:ln>
            <a:noFill/>
          </a:ln>
          <a:effectLst>
            <a:softEdge rad="112500"/>
          </a:effectLst>
        </p:spPr>
      </p:pic>
    </p:spTree>
    <p:extLst>
      <p:ext uri="{BB962C8B-B14F-4D97-AF65-F5344CB8AC3E}">
        <p14:creationId xmlns="" xmlns:p14="http://schemas.microsoft.com/office/powerpoint/2010/main" val="291510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6" descr="bulat2.png">
            <a:extLst>
              <a:ext uri="{FF2B5EF4-FFF2-40B4-BE49-F238E27FC236}">
                <a16:creationId xmlns="" xmlns:a16="http://schemas.microsoft.com/office/drawing/2014/main" id="{A22F299F-1418-4885-AE21-14B9D5521E62}"/>
              </a:ext>
            </a:extLst>
          </p:cNvPr>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57188" y="1000125"/>
            <a:ext cx="8501062" cy="537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7">
            <a:extLst>
              <a:ext uri="{FF2B5EF4-FFF2-40B4-BE49-F238E27FC236}">
                <a16:creationId xmlns="" xmlns:a16="http://schemas.microsoft.com/office/drawing/2014/main" id="{94640586-168C-4195-8052-0FEFD54F3C44}"/>
              </a:ext>
            </a:extLst>
          </p:cNvPr>
          <p:cNvSpPr>
            <a:spLocks noGrp="1"/>
          </p:cNvSpPr>
          <p:nvPr>
            <p:ph type="title"/>
          </p:nvPr>
        </p:nvSpPr>
        <p:spPr>
          <a:xfrm>
            <a:off x="0" y="468313"/>
            <a:ext cx="9144000" cy="566737"/>
          </a:xfrm>
        </p:spPr>
        <p:txBody>
          <a:bodyPr>
            <a:noAutofit/>
          </a:bodyPr>
          <a:lstStyle/>
          <a:p>
            <a:pPr algn="ctr">
              <a:defRPr/>
            </a:pPr>
            <a:r>
              <a:rPr lang="en-MY" sz="3600" dirty="0"/>
              <a:t/>
            </a:r>
            <a:br>
              <a:rPr lang="en-MY" sz="3600" dirty="0"/>
            </a:br>
            <a:r>
              <a:rPr lang="en-US" sz="3600" dirty="0"/>
              <a:t/>
            </a:r>
            <a:br>
              <a:rPr lang="en-US" sz="3600" dirty="0"/>
            </a:br>
            <a:r>
              <a:rPr lang="en-US" sz="3600" dirty="0"/>
              <a:t/>
            </a:r>
            <a:br>
              <a:rPr lang="en-US" sz="3600" dirty="0"/>
            </a:br>
            <a:r>
              <a:rPr lang="en-US" sz="3600" dirty="0"/>
              <a:t>Population Perspective in Primary Health Care</a:t>
            </a:r>
            <a:endParaRPr lang="en-MY" sz="3600" dirty="0"/>
          </a:p>
        </p:txBody>
      </p:sp>
      <p:sp>
        <p:nvSpPr>
          <p:cNvPr id="149508" name="Text Placeholder 10">
            <a:extLst>
              <a:ext uri="{FF2B5EF4-FFF2-40B4-BE49-F238E27FC236}">
                <a16:creationId xmlns="" xmlns:a16="http://schemas.microsoft.com/office/drawing/2014/main" id="{36B747E3-2C7F-4A51-9D6E-30A73B73EA85}"/>
              </a:ext>
            </a:extLst>
          </p:cNvPr>
          <p:cNvSpPr>
            <a:spLocks noGrp="1"/>
          </p:cNvSpPr>
          <p:nvPr>
            <p:ph type="body" sz="half" idx="2"/>
          </p:nvPr>
        </p:nvSpPr>
        <p:spPr>
          <a:xfrm>
            <a:off x="357188" y="5367338"/>
            <a:ext cx="8462962" cy="804862"/>
          </a:xfrm>
        </p:spPr>
        <p:txBody>
          <a:bodyPr>
            <a:normAutofit fontScale="92500" lnSpcReduction="10000"/>
          </a:bodyPr>
          <a:lstStyle/>
          <a:p>
            <a:pPr algn="ctr">
              <a:spcBef>
                <a:spcPct val="0"/>
              </a:spcBef>
              <a:defRPr/>
            </a:pPr>
            <a:r>
              <a:rPr lang="en-US" sz="1800" b="1" dirty="0"/>
              <a:t>PHC provides primary continuing, comprehensive, coordinated whole person care to individuals, families and their communities from womb to tomb</a:t>
            </a:r>
          </a:p>
          <a:p>
            <a:pPr algn="ctr">
              <a:spcBef>
                <a:spcPct val="0"/>
              </a:spcBef>
              <a:defRPr/>
            </a:pPr>
            <a:r>
              <a:rPr lang="en-US" sz="1800" b="1" i="1" dirty="0" err="1"/>
              <a:t>Lifecourse</a:t>
            </a:r>
            <a:r>
              <a:rPr lang="en-US" sz="1800" b="1" i="1" dirty="0"/>
              <a:t> Approach</a:t>
            </a:r>
          </a:p>
          <a:p>
            <a:pPr>
              <a:spcBef>
                <a:spcPct val="0"/>
              </a:spcBef>
              <a:defRPr/>
            </a:pPr>
            <a:endParaRPr lang="en-MY" sz="1800" b="1" i="1" dirty="0"/>
          </a:p>
        </p:txBody>
      </p:sp>
    </p:spTree>
    <p:extLst>
      <p:ext uri="{BB962C8B-B14F-4D97-AF65-F5344CB8AC3E}">
        <p14:creationId xmlns="" xmlns:p14="http://schemas.microsoft.com/office/powerpoint/2010/main" val="252480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 xmlns:a16="http://schemas.microsoft.com/office/drawing/2014/main" id="{02119D9D-420C-454E-B23E-DE76B079B7A9}"/>
              </a:ext>
            </a:extLst>
          </p:cNvPr>
          <p:cNvGraphicFramePr>
            <a:graphicFrameLocks/>
          </p:cNvGraphicFramePr>
          <p:nvPr>
            <p:extLst>
              <p:ext uri="{D42A27DB-BD31-4B8C-83A1-F6EECF244321}">
                <p14:modId xmlns="" xmlns:p14="http://schemas.microsoft.com/office/powerpoint/2010/main" val="3808913693"/>
              </p:ext>
            </p:extLst>
          </p:nvPr>
        </p:nvGraphicFramePr>
        <p:xfrm>
          <a:off x="323527" y="908720"/>
          <a:ext cx="8156897" cy="3082280"/>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1">
            <a:extLst>
              <a:ext uri="{FF2B5EF4-FFF2-40B4-BE49-F238E27FC236}">
                <a16:creationId xmlns="" xmlns:a16="http://schemas.microsoft.com/office/drawing/2014/main" id="{C411A63B-08F0-4A35-A3E8-595B2C969C6C}"/>
              </a:ext>
            </a:extLst>
          </p:cNvPr>
          <p:cNvSpPr txBox="1">
            <a:spLocks/>
          </p:cNvSpPr>
          <p:nvPr/>
        </p:nvSpPr>
        <p:spPr>
          <a:xfrm>
            <a:off x="250825" y="274638"/>
            <a:ext cx="8229600" cy="639762"/>
          </a:xfrm>
          <a:prstGeom prst="rect">
            <a:avLst/>
          </a:prstGeom>
          <a:solidFill>
            <a:srgbClr val="000090"/>
          </a:solidFill>
          <a:effectLst>
            <a:outerShdw blurRad="63500" dist="20000" dir="5400000" rotWithShape="0">
              <a:srgbClr val="000000">
                <a:alpha val="37999"/>
              </a:srgbClr>
            </a:outerShdw>
          </a:effectLst>
        </p:spPr>
        <p:txBody>
          <a:bodyPr anchor="ctr">
            <a:normAutofit fontScale="77500" lnSpcReduction="20000"/>
          </a:bodyPr>
          <a:lstStyle>
            <a:lvl1pPr algn="ctr" defTabSz="457200" eaLnBrk="1" fontAlgn="auto" latinLnBrk="0" hangingPunct="1">
              <a:lnSpc>
                <a:spcPct val="80000"/>
              </a:lnSpc>
              <a:spcAft>
                <a:spcPts val="0"/>
              </a:spcAft>
              <a:buClr>
                <a:schemeClr val="accent1"/>
              </a:buCl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rgbClr val="FFFFFF"/>
                </a:solidFill>
              </a:defRPr>
            </a:lvl1pPr>
          </a:lstStyle>
          <a:p>
            <a:pPr>
              <a:defRPr/>
            </a:pPr>
            <a:r>
              <a:rPr lang="en-US" dirty="0"/>
              <a:t>Improvement in our health status (1957 - 2013)</a:t>
            </a:r>
          </a:p>
        </p:txBody>
      </p:sp>
      <p:graphicFrame>
        <p:nvGraphicFramePr>
          <p:cNvPr id="119870" name="Object 6">
            <a:extLst>
              <a:ext uri="{FF2B5EF4-FFF2-40B4-BE49-F238E27FC236}">
                <a16:creationId xmlns="" xmlns:a16="http://schemas.microsoft.com/office/drawing/2014/main" id="{FB3E8B4C-93D6-45C8-950D-5B4171A7897C}"/>
              </a:ext>
            </a:extLst>
          </p:cNvPr>
          <p:cNvGraphicFramePr>
            <a:graphicFrameLocks noChangeAspect="1"/>
          </p:cNvGraphicFramePr>
          <p:nvPr>
            <p:extLst>
              <p:ext uri="{D42A27DB-BD31-4B8C-83A1-F6EECF244321}">
                <p14:modId xmlns="" xmlns:p14="http://schemas.microsoft.com/office/powerpoint/2010/main" val="3565761542"/>
              </p:ext>
            </p:extLst>
          </p:nvPr>
        </p:nvGraphicFramePr>
        <p:xfrm>
          <a:off x="468313" y="4076700"/>
          <a:ext cx="6999287" cy="2663825"/>
        </p:xfrm>
        <a:graphic>
          <a:graphicData uri="http://schemas.openxmlformats.org/presentationml/2006/ole">
            <p:oleObj spid="_x0000_s34855" name="Chart" r:id="rId5" imgW="5400579" imgH="4638791" progId="MSGraph.Chart.8">
              <p:embed followColorScheme="full"/>
            </p:oleObj>
          </a:graphicData>
        </a:graphic>
      </p:graphicFrame>
      <p:sp>
        <p:nvSpPr>
          <p:cNvPr id="119871" name="Text Box 4">
            <a:extLst>
              <a:ext uri="{FF2B5EF4-FFF2-40B4-BE49-F238E27FC236}">
                <a16:creationId xmlns="" xmlns:a16="http://schemas.microsoft.com/office/drawing/2014/main" id="{144E6822-0136-4C48-A1DD-6DA0FEEC65A6}"/>
              </a:ext>
            </a:extLst>
          </p:cNvPr>
          <p:cNvSpPr txBox="1">
            <a:spLocks noChangeArrowheads="1"/>
          </p:cNvSpPr>
          <p:nvPr/>
        </p:nvSpPr>
        <p:spPr bwMode="auto">
          <a:xfrm>
            <a:off x="1042988" y="4292600"/>
            <a:ext cx="865187"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Calibri" panose="020F0502020204030204" pitchFamily="34" charset="0"/>
                <a:ea typeface="MS PGothic" panose="020B0600070205080204" pitchFamily="34" charset="-128"/>
              </a:rPr>
              <a:t>IMR</a:t>
            </a:r>
          </a:p>
        </p:txBody>
      </p:sp>
      <p:sp>
        <p:nvSpPr>
          <p:cNvPr id="119872" name="Text Box 5">
            <a:extLst>
              <a:ext uri="{FF2B5EF4-FFF2-40B4-BE49-F238E27FC236}">
                <a16:creationId xmlns="" xmlns:a16="http://schemas.microsoft.com/office/drawing/2014/main" id="{0AE30533-5DE9-425F-8A97-625C51FE9A07}"/>
              </a:ext>
            </a:extLst>
          </p:cNvPr>
          <p:cNvSpPr txBox="1">
            <a:spLocks noChangeArrowheads="1"/>
          </p:cNvSpPr>
          <p:nvPr/>
        </p:nvSpPr>
        <p:spPr bwMode="auto">
          <a:xfrm>
            <a:off x="755650" y="5084763"/>
            <a:ext cx="1125538"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Calibri" panose="020F0502020204030204" pitchFamily="34" charset="0"/>
                <a:ea typeface="MS PGothic" panose="020B0600070205080204" pitchFamily="34" charset="-128"/>
              </a:rPr>
              <a:t>NMR</a:t>
            </a:r>
          </a:p>
        </p:txBody>
      </p:sp>
      <p:sp>
        <p:nvSpPr>
          <p:cNvPr id="119873" name="Text Box 6">
            <a:extLst>
              <a:ext uri="{FF2B5EF4-FFF2-40B4-BE49-F238E27FC236}">
                <a16:creationId xmlns="" xmlns:a16="http://schemas.microsoft.com/office/drawing/2014/main" id="{267B88EB-63FA-4FD6-A1D0-D2485B98DA54}"/>
              </a:ext>
            </a:extLst>
          </p:cNvPr>
          <p:cNvSpPr txBox="1">
            <a:spLocks noChangeArrowheads="1"/>
          </p:cNvSpPr>
          <p:nvPr/>
        </p:nvSpPr>
        <p:spPr bwMode="auto">
          <a:xfrm>
            <a:off x="827088" y="5589588"/>
            <a:ext cx="1123950"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Calibri" panose="020F0502020204030204" pitchFamily="34" charset="0"/>
                <a:ea typeface="MS PGothic" panose="020B0600070205080204" pitchFamily="34" charset="-128"/>
              </a:rPr>
              <a:t>CDR</a:t>
            </a:r>
          </a:p>
        </p:txBody>
      </p:sp>
      <p:sp>
        <p:nvSpPr>
          <p:cNvPr id="119874" name="Text Box 7">
            <a:extLst>
              <a:ext uri="{FF2B5EF4-FFF2-40B4-BE49-F238E27FC236}">
                <a16:creationId xmlns="" xmlns:a16="http://schemas.microsoft.com/office/drawing/2014/main" id="{8D7D5B03-F53E-48D4-8D83-0CC09D5DC74D}"/>
              </a:ext>
            </a:extLst>
          </p:cNvPr>
          <p:cNvSpPr txBox="1">
            <a:spLocks noChangeArrowheads="1"/>
          </p:cNvSpPr>
          <p:nvPr/>
        </p:nvSpPr>
        <p:spPr bwMode="auto">
          <a:xfrm>
            <a:off x="611188" y="5949950"/>
            <a:ext cx="1125537"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Calibri" panose="020F0502020204030204" pitchFamily="34" charset="0"/>
                <a:ea typeface="MS PGothic" panose="020B0600070205080204" pitchFamily="34" charset="-128"/>
              </a:rPr>
              <a:t>TMR</a:t>
            </a:r>
          </a:p>
        </p:txBody>
      </p:sp>
      <p:sp>
        <p:nvSpPr>
          <p:cNvPr id="119875" name="Slide Number Placeholder 1">
            <a:extLst>
              <a:ext uri="{FF2B5EF4-FFF2-40B4-BE49-F238E27FC236}">
                <a16:creationId xmlns="" xmlns:a16="http://schemas.microsoft.com/office/drawing/2014/main" id="{1C5D9163-641E-4127-B5EB-FED75208FAD0}"/>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2DA1C9E-1C02-4E05-B14D-3EC908123592}" type="slidenum">
              <a:rPr lang="en-MY" altLang="en-US">
                <a:solidFill>
                  <a:srgbClr val="898989"/>
                </a:solidFill>
              </a:rPr>
              <a:pPr/>
              <a:t>7</a:t>
            </a:fld>
            <a:endParaRPr lang="en-MY" altLang="en-US">
              <a:solidFill>
                <a:srgbClr val="898989"/>
              </a:solidFill>
            </a:endParaRPr>
          </a:p>
        </p:txBody>
      </p:sp>
    </p:spTree>
    <p:extLst>
      <p:ext uri="{BB962C8B-B14F-4D97-AF65-F5344CB8AC3E}">
        <p14:creationId xmlns="" xmlns:p14="http://schemas.microsoft.com/office/powerpoint/2010/main" val="88200912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a:lum bright="-18000" contrast="18000"/>
            <a:extLst>
              <a:ext uri="{28A0092B-C50C-407E-A947-70E740481C1C}">
                <a14:useLocalDpi xmlns="" xmlns:a14="http://schemas.microsoft.com/office/drawing/2010/main" val="0"/>
              </a:ext>
            </a:extLst>
          </a:blip>
          <a:srcRect/>
          <a:stretch>
            <a:fillRect/>
          </a:stretch>
        </p:blipFill>
        <p:spPr bwMode="auto">
          <a:xfrm>
            <a:off x="0" y="990600"/>
            <a:ext cx="9144000" cy="421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8" name="TextBox 3"/>
          <p:cNvSpPr txBox="1">
            <a:spLocks noChangeArrowheads="1"/>
          </p:cNvSpPr>
          <p:nvPr/>
        </p:nvSpPr>
        <p:spPr bwMode="auto">
          <a:xfrm>
            <a:off x="1066800" y="5165725"/>
            <a:ext cx="7620000" cy="1261884"/>
          </a:xfrm>
          <a:prstGeom prst="rect">
            <a:avLst/>
          </a:prstGeom>
          <a:noFill/>
          <a:ln w="9525">
            <a:noFill/>
            <a:miter lim="800000"/>
            <a:headEnd/>
            <a:tailEnd/>
          </a:ln>
        </p:spPr>
        <p:txBody>
          <a:bodyPr wrap="square">
            <a:spAutoFit/>
          </a:bodyPr>
          <a:lstStyle/>
          <a:p>
            <a:pPr eaLnBrk="1" hangingPunct="1">
              <a:defRPr/>
            </a:pPr>
            <a:r>
              <a:rPr lang="en-US" sz="2800" b="1" dirty="0">
                <a:latin typeface="Tahoma"/>
                <a:ea typeface="+mn-ea"/>
                <a:cs typeface="Tahoma"/>
              </a:rPr>
              <a:t>-   </a:t>
            </a:r>
            <a:r>
              <a:rPr lang="en-US" sz="2400" dirty="0">
                <a:latin typeface="Tahoma"/>
                <a:ea typeface="+mn-ea"/>
                <a:cs typeface="Tahoma"/>
              </a:rPr>
              <a:t>Changing disease patterns</a:t>
            </a:r>
          </a:p>
          <a:p>
            <a:pPr marL="457200" indent="-457200" eaLnBrk="1" hangingPunct="1">
              <a:buFontTx/>
              <a:buChar char="-"/>
              <a:defRPr/>
            </a:pPr>
            <a:r>
              <a:rPr lang="en-US" sz="2400" dirty="0">
                <a:latin typeface="Tahoma"/>
                <a:ea typeface="+mn-ea"/>
                <a:cs typeface="Tahoma"/>
              </a:rPr>
              <a:t>Increasing use of technology for  </a:t>
            </a:r>
          </a:p>
          <a:p>
            <a:pPr eaLnBrk="1" hangingPunct="1">
              <a:defRPr/>
            </a:pPr>
            <a:r>
              <a:rPr lang="en-US" sz="2400" dirty="0">
                <a:latin typeface="Tahoma"/>
                <a:ea typeface="+mn-ea"/>
                <a:cs typeface="Tahoma"/>
              </a:rPr>
              <a:t>    diagnosis and treatment</a:t>
            </a:r>
            <a:endParaRPr lang="en-US" sz="2000" dirty="0">
              <a:latin typeface="Tahoma"/>
              <a:ea typeface="+mn-ea"/>
              <a:cs typeface="Tahoma"/>
            </a:endParaRPr>
          </a:p>
        </p:txBody>
      </p:sp>
      <p:sp>
        <p:nvSpPr>
          <p:cNvPr id="13314" name="Title 1"/>
          <p:cNvSpPr>
            <a:spLocks noGrp="1"/>
          </p:cNvSpPr>
          <p:nvPr>
            <p:ph type="title"/>
          </p:nvPr>
        </p:nvSpPr>
        <p:spPr>
          <a:xfrm>
            <a:off x="2667000" y="1524000"/>
            <a:ext cx="3886200" cy="457200"/>
          </a:xfrm>
          <a:ln>
            <a:solidFill>
              <a:srgbClr val="FF0000"/>
            </a:solidFill>
            <a:miter lim="800000"/>
            <a:headEnd/>
            <a:tailEnd/>
          </a:ln>
          <a:extLst/>
        </p:spPr>
        <p:txBody>
          <a:bodyPr anchor="ctr">
            <a:normAutofit/>
          </a:bodyPr>
          <a:lstStyle/>
          <a:p>
            <a:pPr algn="ctr" eaLnBrk="1" fontAlgn="auto" hangingPunct="1">
              <a:spcAft>
                <a:spcPts val="0"/>
              </a:spcAft>
              <a:defRPr/>
            </a:pPr>
            <a:r>
              <a:rPr lang="en-US" sz="2400" b="1" dirty="0">
                <a:solidFill>
                  <a:schemeClr val="tx1">
                    <a:lumMod val="95000"/>
                    <a:lumOff val="5000"/>
                  </a:schemeClr>
                </a:solidFill>
                <a:latin typeface="+mn-lt"/>
              </a:rPr>
              <a:t>Disease/ Wellness Spectrum</a:t>
            </a:r>
          </a:p>
        </p:txBody>
      </p:sp>
      <p:sp>
        <p:nvSpPr>
          <p:cNvPr id="2" name="Rectangle 1"/>
          <p:cNvSpPr/>
          <p:nvPr/>
        </p:nvSpPr>
        <p:spPr>
          <a:xfrm>
            <a:off x="2348478" y="152400"/>
            <a:ext cx="4395755" cy="646331"/>
          </a:xfrm>
          <a:prstGeom prst="rect">
            <a:avLst/>
          </a:prstGeom>
        </p:spPr>
        <p:txBody>
          <a:bodyPr wrap="none">
            <a:spAutoFit/>
          </a:bodyPr>
          <a:lstStyle/>
          <a:p>
            <a:pPr algn="ctr"/>
            <a:r>
              <a:rPr lang="en-GB" sz="3600" b="1" dirty="0">
                <a:latin typeface="Tahoma"/>
                <a:cs typeface="Tahoma"/>
              </a:rPr>
              <a:t>PRIVATE/ PUBLIC</a:t>
            </a:r>
            <a:endParaRPr lang="en-GB" sz="3600" dirty="0">
              <a:solidFill>
                <a:srgbClr val="04617B"/>
              </a:solidFill>
              <a:latin typeface="Tahoma"/>
              <a:cs typeface="Tahoma"/>
            </a:endParaRPr>
          </a:p>
        </p:txBody>
      </p:sp>
    </p:spTree>
    <p:extLst>
      <p:ext uri="{BB962C8B-B14F-4D97-AF65-F5344CB8AC3E}">
        <p14:creationId xmlns="" xmlns:p14="http://schemas.microsoft.com/office/powerpoint/2010/main" val="2882308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1066800" y="152400"/>
            <a:ext cx="7205729" cy="685800"/>
          </a:xfrm>
          <a:noFill/>
        </p:spPr>
        <p:txBody>
          <a:bodyPr>
            <a:normAutofit fontScale="90000"/>
          </a:bodyPr>
          <a:lstStyle/>
          <a:p>
            <a:pPr algn="ctr" eaLnBrk="1" hangingPunct="1"/>
            <a:r>
              <a:rPr lang="en-US" altLang="en-US" b="1" dirty="0">
                <a:ea typeface="DaunPenh" panose="01010101010101010101" pitchFamily="2" charset="0"/>
                <a:cs typeface="Tahoma"/>
              </a:rPr>
              <a:t>Primary Care Setting</a:t>
            </a:r>
            <a:endParaRPr lang="en-US" altLang="en-US" sz="4800" b="1" dirty="0">
              <a:ea typeface="DaunPenh" panose="01010101010101010101" pitchFamily="2" charset="0"/>
              <a:cs typeface="Tahoma"/>
            </a:endParaRPr>
          </a:p>
        </p:txBody>
      </p:sp>
      <p:sp>
        <p:nvSpPr>
          <p:cNvPr id="9219" name="Content Placeholder 4"/>
          <p:cNvSpPr>
            <a:spLocks noGrp="1"/>
          </p:cNvSpPr>
          <p:nvPr>
            <p:ph sz="half" idx="1"/>
          </p:nvPr>
        </p:nvSpPr>
        <p:spPr>
          <a:xfrm>
            <a:off x="114303" y="1752600"/>
            <a:ext cx="2247897" cy="4867151"/>
          </a:xfrm>
          <a:solidFill>
            <a:schemeClr val="accent1">
              <a:lumMod val="20000"/>
              <a:lumOff val="80000"/>
            </a:schemeClr>
          </a:solidFill>
          <a:ln>
            <a:solidFill>
              <a:schemeClr val="accent1">
                <a:lumMod val="50000"/>
              </a:schemeClr>
            </a:solidFill>
          </a:ln>
        </p:spPr>
        <p:txBody>
          <a:bodyPr>
            <a:normAutofit fontScale="70000" lnSpcReduction="20000"/>
          </a:bodyPr>
          <a:lstStyle/>
          <a:p>
            <a:pPr marL="0" indent="0" algn="ctr" eaLnBrk="1" hangingPunct="1">
              <a:buNone/>
              <a:defRPr/>
            </a:pPr>
            <a:r>
              <a:rPr lang="en-US" sz="3800" b="1" dirty="0">
                <a:solidFill>
                  <a:srgbClr val="000000"/>
                </a:solidFill>
                <a:cs typeface="Tahoma"/>
              </a:rPr>
              <a:t>TEAM</a:t>
            </a:r>
            <a:endParaRPr lang="en-US" b="1" dirty="0">
              <a:solidFill>
                <a:srgbClr val="000000"/>
              </a:solidFill>
              <a:cs typeface="Tahoma"/>
            </a:endParaRPr>
          </a:p>
          <a:p>
            <a:pPr eaLnBrk="1" hangingPunct="1">
              <a:buFont typeface="Wingdings 2" panose="05020102010507070707" pitchFamily="18" charset="2"/>
              <a:buNone/>
              <a:defRPr/>
            </a:pPr>
            <a:endParaRPr lang="en-US" dirty="0">
              <a:solidFill>
                <a:srgbClr val="000000"/>
              </a:solidFill>
              <a:cs typeface="Tahoma"/>
            </a:endParaRPr>
          </a:p>
          <a:p>
            <a:pPr eaLnBrk="1" hangingPunct="1">
              <a:buFont typeface="Wingdings 2" panose="05020102010507070707" pitchFamily="18" charset="2"/>
              <a:buNone/>
              <a:defRPr/>
            </a:pPr>
            <a:endParaRPr lang="en-US" dirty="0">
              <a:solidFill>
                <a:srgbClr val="000000"/>
              </a:solidFill>
              <a:cs typeface="Tahoma"/>
            </a:endParaRPr>
          </a:p>
          <a:p>
            <a:pPr eaLnBrk="1" hangingPunct="1">
              <a:buFont typeface="Wingdings 2" panose="05020102010507070707" pitchFamily="18" charset="2"/>
              <a:buNone/>
              <a:defRPr/>
            </a:pPr>
            <a:endParaRPr lang="en-US" dirty="0">
              <a:solidFill>
                <a:srgbClr val="000000"/>
              </a:solidFill>
              <a:cs typeface="Tahoma"/>
            </a:endParaRPr>
          </a:p>
          <a:p>
            <a:pPr eaLnBrk="1" hangingPunct="1">
              <a:buFont typeface="Wingdings 2" panose="05020102010507070707" pitchFamily="18" charset="2"/>
              <a:buNone/>
              <a:defRPr/>
            </a:pPr>
            <a:endParaRPr lang="en-US" dirty="0">
              <a:solidFill>
                <a:srgbClr val="000000"/>
              </a:solidFill>
              <a:cs typeface="Tahoma"/>
            </a:endParaRPr>
          </a:p>
          <a:p>
            <a:pPr>
              <a:defRPr/>
            </a:pPr>
            <a:r>
              <a:rPr lang="en-US" dirty="0">
                <a:solidFill>
                  <a:srgbClr val="000000"/>
                </a:solidFill>
                <a:cs typeface="Tahoma"/>
              </a:rPr>
              <a:t>Family Medicine Specialist</a:t>
            </a:r>
          </a:p>
          <a:p>
            <a:pPr>
              <a:defRPr/>
            </a:pPr>
            <a:r>
              <a:rPr lang="en-US" dirty="0">
                <a:solidFill>
                  <a:srgbClr val="000000"/>
                </a:solidFill>
                <a:cs typeface="Tahoma"/>
              </a:rPr>
              <a:t>Medical officers</a:t>
            </a:r>
          </a:p>
          <a:p>
            <a:pPr>
              <a:defRPr/>
            </a:pPr>
            <a:r>
              <a:rPr lang="en-US" dirty="0">
                <a:solidFill>
                  <a:srgbClr val="000000"/>
                </a:solidFill>
                <a:cs typeface="Tahoma"/>
              </a:rPr>
              <a:t>Assistant Medical Officers</a:t>
            </a:r>
          </a:p>
          <a:p>
            <a:pPr>
              <a:defRPr/>
            </a:pPr>
            <a:r>
              <a:rPr lang="en-US" dirty="0">
                <a:solidFill>
                  <a:srgbClr val="000000"/>
                </a:solidFill>
                <a:cs typeface="Tahoma"/>
              </a:rPr>
              <a:t>Nurses</a:t>
            </a:r>
          </a:p>
          <a:p>
            <a:pPr>
              <a:defRPr/>
            </a:pPr>
            <a:r>
              <a:rPr lang="en-US" dirty="0">
                <a:solidFill>
                  <a:srgbClr val="000000"/>
                </a:solidFill>
                <a:cs typeface="Tahoma"/>
              </a:rPr>
              <a:t>Pharmacists</a:t>
            </a:r>
          </a:p>
          <a:p>
            <a:pPr>
              <a:defRPr/>
            </a:pPr>
            <a:r>
              <a:rPr lang="en-US" dirty="0">
                <a:solidFill>
                  <a:srgbClr val="000000"/>
                </a:solidFill>
                <a:cs typeface="Tahoma"/>
              </a:rPr>
              <a:t>Other Allied Health Professionals</a:t>
            </a:r>
            <a:endParaRPr lang="en-US" sz="3200" dirty="0">
              <a:solidFill>
                <a:srgbClr val="000000"/>
              </a:solidFill>
              <a:cs typeface="Tahoma"/>
            </a:endParaRPr>
          </a:p>
        </p:txBody>
      </p:sp>
      <p:sp>
        <p:nvSpPr>
          <p:cNvPr id="10244" name="Content Placeholder 5"/>
          <p:cNvSpPr>
            <a:spLocks noGrp="1"/>
          </p:cNvSpPr>
          <p:nvPr>
            <p:ph sz="half" idx="2"/>
          </p:nvPr>
        </p:nvSpPr>
        <p:spPr>
          <a:xfrm>
            <a:off x="2362200" y="1752601"/>
            <a:ext cx="2573633" cy="4867150"/>
          </a:xfrm>
          <a:solidFill>
            <a:schemeClr val="accent1">
              <a:lumMod val="20000"/>
              <a:lumOff val="80000"/>
            </a:schemeClr>
          </a:solidFill>
          <a:ln>
            <a:solidFill>
              <a:schemeClr val="accent1">
                <a:lumMod val="50000"/>
              </a:schemeClr>
            </a:solidFill>
          </a:ln>
        </p:spPr>
        <p:txBody>
          <a:bodyPr>
            <a:normAutofit/>
          </a:bodyPr>
          <a:lstStyle/>
          <a:p>
            <a:pPr marL="0" indent="0" algn="ctr" eaLnBrk="1" hangingPunct="1">
              <a:buNone/>
            </a:pPr>
            <a:r>
              <a:rPr lang="en-US" altLang="en-US" sz="3600" b="1" dirty="0">
                <a:solidFill>
                  <a:srgbClr val="000000"/>
                </a:solidFill>
                <a:cs typeface="Tahoma"/>
              </a:rPr>
              <a:t>STRENGTH</a:t>
            </a:r>
            <a:endParaRPr lang="en-US" altLang="en-US" sz="3200" b="1" dirty="0">
              <a:solidFill>
                <a:srgbClr val="000000"/>
              </a:solidFill>
              <a:cs typeface="Tahoma"/>
            </a:endParaRPr>
          </a:p>
          <a:p>
            <a:pPr eaLnBrk="1" hangingPunct="1">
              <a:buFont typeface="Wingdings 2" panose="05020102010507070707" pitchFamily="18" charset="2"/>
              <a:buNone/>
            </a:pPr>
            <a:endParaRPr lang="en-US" altLang="en-US" sz="900" dirty="0">
              <a:solidFill>
                <a:srgbClr val="000000"/>
              </a:solidFill>
              <a:cs typeface="Tahoma"/>
            </a:endParaRPr>
          </a:p>
          <a:p>
            <a:r>
              <a:rPr lang="en-US" altLang="en-US" sz="3100" b="1" dirty="0">
                <a:solidFill>
                  <a:srgbClr val="000000"/>
                </a:solidFill>
                <a:ea typeface="Calibri" panose="020F0502020204030204" pitchFamily="34" charset="0"/>
                <a:cs typeface="Tahoma"/>
              </a:rPr>
              <a:t>3,203 </a:t>
            </a:r>
            <a:endParaRPr lang="en-US" altLang="en-US" sz="3100" dirty="0">
              <a:solidFill>
                <a:srgbClr val="000000"/>
              </a:solidFill>
              <a:ea typeface="Calibri" panose="020F0502020204030204" pitchFamily="34" charset="0"/>
              <a:cs typeface="Tahoma"/>
            </a:endParaRPr>
          </a:p>
          <a:p>
            <a:pPr marL="457200" lvl="1" indent="0">
              <a:buNone/>
            </a:pPr>
            <a:r>
              <a:rPr lang="en-US" altLang="en-US" dirty="0">
                <a:solidFill>
                  <a:srgbClr val="000000"/>
                </a:solidFill>
                <a:latin typeface="Tahoma" panose="020B0604030504040204" pitchFamily="34" charset="0"/>
                <a:ea typeface="Tahoma" panose="020B0604030504040204" pitchFamily="34" charset="0"/>
                <a:cs typeface="Tahoma" panose="020B0604030504040204" pitchFamily="34" charset="0"/>
              </a:rPr>
              <a:t>(health clinics, MCH clinics, K1M Community Health Clinics)</a:t>
            </a:r>
          </a:p>
        </p:txBody>
      </p:sp>
      <p:sp>
        <p:nvSpPr>
          <p:cNvPr id="6" name="Content Placeholder 4"/>
          <p:cNvSpPr txBox="1">
            <a:spLocks/>
          </p:cNvSpPr>
          <p:nvPr/>
        </p:nvSpPr>
        <p:spPr bwMode="auto">
          <a:xfrm>
            <a:off x="4953000" y="1752600"/>
            <a:ext cx="1760112" cy="4867139"/>
          </a:xfrm>
          <a:prstGeom prst="rect">
            <a:avLst/>
          </a:prstGeom>
          <a:solidFill>
            <a:schemeClr val="accent6">
              <a:lumMod val="40000"/>
              <a:lumOff val="60000"/>
            </a:schemeClr>
          </a:solidFill>
          <a:ln>
            <a:solidFill>
              <a:schemeClr val="accent1">
                <a:lumMod val="50000"/>
              </a:schemeClr>
            </a:solidFill>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0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eaLnBrk="1" hangingPunct="1">
              <a:buNone/>
              <a:defRPr/>
            </a:pPr>
            <a:r>
              <a:rPr lang="en-US" sz="2800" b="1" dirty="0">
                <a:latin typeface="Tahoma"/>
                <a:cs typeface="Tahoma"/>
              </a:rPr>
              <a:t>TEAM</a:t>
            </a:r>
            <a:endParaRPr lang="en-US" sz="3200" b="1" dirty="0">
              <a:latin typeface="Tahoma"/>
              <a:cs typeface="Tahoma"/>
            </a:endParaRPr>
          </a:p>
          <a:p>
            <a:pPr marL="0" indent="0" eaLnBrk="1" hangingPunct="1">
              <a:buNone/>
              <a:defRPr/>
            </a:pPr>
            <a:endParaRPr lang="en-US" sz="1000" dirty="0">
              <a:latin typeface="Tahoma"/>
              <a:cs typeface="Tahoma"/>
            </a:endParaRPr>
          </a:p>
          <a:p>
            <a:pPr marL="0" indent="0" eaLnBrk="1" hangingPunct="1">
              <a:buNone/>
              <a:defRPr/>
            </a:pPr>
            <a:endParaRPr lang="en-US" sz="1000" dirty="0">
              <a:latin typeface="Tahoma"/>
              <a:cs typeface="Tahoma"/>
            </a:endParaRPr>
          </a:p>
          <a:p>
            <a:pPr marL="0" indent="0" eaLnBrk="1" hangingPunct="1">
              <a:buNone/>
              <a:defRPr/>
            </a:pPr>
            <a:endParaRPr lang="en-US" sz="1000" dirty="0">
              <a:latin typeface="Tahoma"/>
              <a:cs typeface="Tahoma"/>
            </a:endParaRPr>
          </a:p>
          <a:p>
            <a:pPr marL="0" indent="0" eaLnBrk="1" hangingPunct="1">
              <a:buNone/>
              <a:defRPr/>
            </a:pPr>
            <a:endParaRPr lang="en-US" sz="1000" dirty="0">
              <a:latin typeface="Tahoma"/>
              <a:cs typeface="Tahoma"/>
            </a:endParaRPr>
          </a:p>
          <a:p>
            <a:pPr marL="0" indent="0" eaLnBrk="1" hangingPunct="1">
              <a:buNone/>
              <a:defRPr/>
            </a:pPr>
            <a:endParaRPr lang="en-US" sz="1000" dirty="0">
              <a:latin typeface="Tahoma"/>
              <a:cs typeface="Tahoma"/>
            </a:endParaRPr>
          </a:p>
          <a:p>
            <a:pPr marL="0" indent="0" eaLnBrk="1" hangingPunct="1">
              <a:buNone/>
              <a:defRPr/>
            </a:pPr>
            <a:endParaRPr lang="en-US" sz="1000" dirty="0">
              <a:latin typeface="Tahoma"/>
              <a:cs typeface="Tahoma"/>
            </a:endParaRPr>
          </a:p>
          <a:p>
            <a:pPr marL="0" indent="0" eaLnBrk="1" hangingPunct="1">
              <a:buNone/>
              <a:defRPr/>
            </a:pPr>
            <a:endParaRPr lang="en-US" sz="1000" dirty="0">
              <a:latin typeface="Tahoma"/>
              <a:cs typeface="Tahoma"/>
            </a:endParaRPr>
          </a:p>
          <a:p>
            <a:pPr marL="0" indent="0" eaLnBrk="1" hangingPunct="1">
              <a:buNone/>
              <a:defRPr/>
            </a:pPr>
            <a:endParaRPr lang="en-US" sz="1000" dirty="0">
              <a:latin typeface="Tahoma"/>
              <a:cs typeface="Tahoma"/>
            </a:endParaRPr>
          </a:p>
          <a:p>
            <a:pPr marL="0" indent="0" eaLnBrk="1" hangingPunct="1">
              <a:buNone/>
              <a:defRPr/>
            </a:pPr>
            <a:endParaRPr lang="en-US" sz="1000" dirty="0">
              <a:latin typeface="Tahoma"/>
              <a:cs typeface="Tahoma"/>
            </a:endParaRPr>
          </a:p>
          <a:p>
            <a:pPr eaLnBrk="1" hangingPunct="1">
              <a:defRPr/>
            </a:pPr>
            <a:r>
              <a:rPr lang="en-US" sz="2400" dirty="0">
                <a:latin typeface="Tahoma"/>
                <a:cs typeface="Tahoma"/>
              </a:rPr>
              <a:t>GP</a:t>
            </a:r>
          </a:p>
          <a:p>
            <a:pPr eaLnBrk="1" hangingPunct="1">
              <a:defRPr/>
            </a:pPr>
            <a:r>
              <a:rPr lang="en-US" sz="2400" dirty="0">
                <a:latin typeface="Tahoma"/>
                <a:cs typeface="Tahoma"/>
              </a:rPr>
              <a:t>Clinic aides</a:t>
            </a:r>
            <a:endParaRPr lang="en-US" sz="3400" dirty="0">
              <a:latin typeface="Tahoma"/>
              <a:cs typeface="Tahoma"/>
            </a:endParaRPr>
          </a:p>
        </p:txBody>
      </p:sp>
      <p:sp>
        <p:nvSpPr>
          <p:cNvPr id="7" name="Content Placeholder 5"/>
          <p:cNvSpPr txBox="1">
            <a:spLocks/>
          </p:cNvSpPr>
          <p:nvPr/>
        </p:nvSpPr>
        <p:spPr bwMode="auto">
          <a:xfrm>
            <a:off x="6705600" y="1752600"/>
            <a:ext cx="2312747" cy="4876800"/>
          </a:xfrm>
          <a:prstGeom prst="rect">
            <a:avLst/>
          </a:prstGeom>
          <a:solidFill>
            <a:schemeClr val="accent6">
              <a:lumMod val="40000"/>
              <a:lumOff val="60000"/>
            </a:schemeClr>
          </a:solidFill>
          <a:ln>
            <a:solidFill>
              <a:schemeClr val="accent1">
                <a:lumMod val="50000"/>
              </a:schemeClr>
            </a:solidFill>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0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eaLnBrk="1" hangingPunct="1">
              <a:buNone/>
              <a:defRPr/>
            </a:pPr>
            <a:r>
              <a:rPr lang="en-US" sz="2800" b="1" dirty="0">
                <a:latin typeface="Tahoma"/>
                <a:cs typeface="Tahoma"/>
              </a:rPr>
              <a:t>STRENGTH</a:t>
            </a:r>
          </a:p>
          <a:p>
            <a:pPr marL="0" indent="0" eaLnBrk="1" hangingPunct="1">
              <a:buNone/>
              <a:defRPr/>
            </a:pPr>
            <a:endParaRPr lang="en-US" sz="2800" b="1" dirty="0">
              <a:latin typeface="Tahoma"/>
              <a:cs typeface="Tahoma"/>
            </a:endParaRPr>
          </a:p>
          <a:p>
            <a:pPr eaLnBrk="1" hangingPunct="1">
              <a:defRPr/>
            </a:pPr>
            <a:r>
              <a:rPr lang="en-US" sz="2400" b="1" dirty="0">
                <a:latin typeface="Tahoma"/>
                <a:cs typeface="Tahoma"/>
              </a:rPr>
              <a:t>7,146</a:t>
            </a:r>
            <a:r>
              <a:rPr lang="en-US" sz="2400" dirty="0">
                <a:latin typeface="Tahoma"/>
                <a:cs typeface="Tahoma"/>
              </a:rPr>
              <a:t> medical clinics</a:t>
            </a:r>
            <a:endParaRPr lang="en-US" sz="3000" dirty="0">
              <a:latin typeface="Tahoma"/>
              <a:cs typeface="Tahoma"/>
            </a:endParaRPr>
          </a:p>
        </p:txBody>
      </p:sp>
      <p:sp>
        <p:nvSpPr>
          <p:cNvPr id="3" name="TextBox 2"/>
          <p:cNvSpPr txBox="1"/>
          <p:nvPr/>
        </p:nvSpPr>
        <p:spPr>
          <a:xfrm>
            <a:off x="1371600" y="990600"/>
            <a:ext cx="1903060" cy="646331"/>
          </a:xfrm>
          <a:prstGeom prst="rect">
            <a:avLst/>
          </a:prstGeom>
          <a:noFill/>
          <a:ln>
            <a:solidFill>
              <a:schemeClr val="accent1">
                <a:lumMod val="50000"/>
              </a:schemeClr>
            </a:solidFill>
          </a:ln>
        </p:spPr>
        <p:txBody>
          <a:bodyPr wrap="none" rtlCol="0">
            <a:spAutoFit/>
          </a:bodyPr>
          <a:lstStyle/>
          <a:p>
            <a:r>
              <a:rPr lang="en-US" sz="3600" b="1" dirty="0">
                <a:latin typeface="Berlin Sans FB Demi"/>
              </a:rPr>
              <a:t>PUBLIC</a:t>
            </a:r>
            <a:endParaRPr lang="en-MY" sz="3600" b="1" dirty="0">
              <a:latin typeface="Berlin Sans FB Demi"/>
            </a:endParaRPr>
          </a:p>
        </p:txBody>
      </p:sp>
      <p:sp>
        <p:nvSpPr>
          <p:cNvPr id="9" name="TextBox 8"/>
          <p:cNvSpPr txBox="1"/>
          <p:nvPr/>
        </p:nvSpPr>
        <p:spPr>
          <a:xfrm>
            <a:off x="6019800" y="990600"/>
            <a:ext cx="2116986" cy="646331"/>
          </a:xfrm>
          <a:prstGeom prst="rect">
            <a:avLst/>
          </a:prstGeom>
          <a:noFill/>
          <a:ln>
            <a:solidFill>
              <a:schemeClr val="accent1">
                <a:lumMod val="50000"/>
              </a:schemeClr>
            </a:solidFill>
          </a:ln>
        </p:spPr>
        <p:txBody>
          <a:bodyPr wrap="none" rtlCol="0">
            <a:spAutoFit/>
          </a:bodyPr>
          <a:lstStyle/>
          <a:p>
            <a:r>
              <a:rPr lang="en-US" sz="3600" b="1" dirty="0">
                <a:latin typeface="Berlin Sans FB Demi"/>
              </a:rPr>
              <a:t>PRIVATE</a:t>
            </a:r>
            <a:endParaRPr lang="en-MY" sz="3600" b="1" dirty="0">
              <a:latin typeface="Berlin Sans FB Demi"/>
            </a:endParaRPr>
          </a:p>
        </p:txBody>
      </p:sp>
      <p:pic>
        <p:nvPicPr>
          <p:cNvPr id="10" name="Picture 8"/>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228600" y="2133600"/>
            <a:ext cx="2080454"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7" descr="E:\DCIM\100CANON\IMG_0457.JPG"/>
          <p:cNvPicPr>
            <a:picLocks noChangeAspect="1" noChangeArrowheads="1"/>
          </p:cNvPicPr>
          <p:nvPr/>
        </p:nvPicPr>
        <p:blipFill>
          <a:blip r:embed="rId4" cstate="print"/>
          <a:srcRect/>
          <a:stretch>
            <a:fillRect/>
          </a:stretch>
        </p:blipFill>
        <p:spPr bwMode="auto">
          <a:xfrm>
            <a:off x="5029200" y="2362200"/>
            <a:ext cx="1600200" cy="1448805"/>
          </a:xfrm>
          <a:prstGeom prst="rect">
            <a:avLst/>
          </a:prstGeom>
          <a:ln>
            <a:noFill/>
          </a:ln>
          <a:effectLst>
            <a:softEdge rad="112500"/>
          </a:effectLst>
        </p:spPr>
      </p:pic>
    </p:spTree>
    <p:extLst>
      <p:ext uri="{BB962C8B-B14F-4D97-AF65-F5344CB8AC3E}">
        <p14:creationId xmlns="" xmlns:p14="http://schemas.microsoft.com/office/powerpoint/2010/main" val="3973677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5922</TotalTime>
  <Words>3048</Words>
  <Application>Microsoft Office PowerPoint</Application>
  <PresentationFormat>On-screen Show (4:3)</PresentationFormat>
  <Paragraphs>303</Paragraphs>
  <Slides>26</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Chart</vt:lpstr>
      <vt:lpstr>  KEYNOTE ADDRESS   PRIVATE-PUBLIC PARTNERSHIP IN PRIMARY HEALTH CARE By Dr. Chong Chee Kheong Acting Deputy Director General (Public Health)     10th ASEAN &amp; 7th Perak Health Conference on Primary Health Care 21st July 2017, Ipoh, Perak</vt:lpstr>
      <vt:lpstr>Scope of Presentation</vt:lpstr>
      <vt:lpstr>Current Healthcare System</vt:lpstr>
      <vt:lpstr>Distribution of Health Facilities -Study on Mapping of Health Facilities and Services (by Institute of Public Health)</vt:lpstr>
      <vt:lpstr>PRIMARY CARE</vt:lpstr>
      <vt:lpstr>   Population Perspective in Primary Health Care</vt:lpstr>
      <vt:lpstr>Slide 7</vt:lpstr>
      <vt:lpstr>Disease/ Wellness Spectrum</vt:lpstr>
      <vt:lpstr>Primary Care Setting</vt:lpstr>
      <vt:lpstr>PRIVATE-PUBLIC</vt:lpstr>
      <vt:lpstr>Challenges in Healthcare Delivery</vt:lpstr>
      <vt:lpstr>Public &amp; Private Sector  Resources and Workload (2014 &amp; 2015)</vt:lpstr>
      <vt:lpstr>Slide 13</vt:lpstr>
      <vt:lpstr>Increasing Burden of Non-Communicable Diseases</vt:lpstr>
      <vt:lpstr>Diabetes mellitus: Rapidly growing prevalence in 1986–2015, with most of the increase in undiagnosed cases</vt:lpstr>
      <vt:lpstr>Hypercholesterolemia: Rapid increase in prevalence in adult population in 2006–2015, 80% of adults with HCL undiagnosed</vt:lpstr>
      <vt:lpstr>Slide 17</vt:lpstr>
      <vt:lpstr>Integrated Intervention</vt:lpstr>
      <vt:lpstr>BUSINESS PROCESS RE-ENGINEERING</vt:lpstr>
      <vt:lpstr>Family Doctor Concept</vt:lpstr>
      <vt:lpstr>Vision For Health “A Nation Working Together for Better Health”</vt:lpstr>
      <vt:lpstr>CHALLENGES</vt:lpstr>
      <vt:lpstr> Pilot project for EnPHC </vt:lpstr>
      <vt:lpstr>FAMILY DOCTOR CONCEPT</vt:lpstr>
      <vt:lpstr>Slide 25</vt:lpstr>
      <vt:lpstr>  THANK YOU</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MALAYSIAN HEALTH CARE SYSTEM</dc:title>
  <dc:creator>moh28</dc:creator>
  <cp:lastModifiedBy>KKM</cp:lastModifiedBy>
  <cp:revision>367</cp:revision>
  <cp:lastPrinted>2017-07-18T09:46:10Z</cp:lastPrinted>
  <dcterms:created xsi:type="dcterms:W3CDTF">2013-05-08T00:46:44Z</dcterms:created>
  <dcterms:modified xsi:type="dcterms:W3CDTF">2017-07-19T01:52:35Z</dcterms:modified>
</cp:coreProperties>
</file>