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61"/>
  </p:notesMasterIdLst>
  <p:sldIdLst>
    <p:sldId id="376" r:id="rId2"/>
    <p:sldId id="452" r:id="rId3"/>
    <p:sldId id="453" r:id="rId4"/>
    <p:sldId id="483" r:id="rId5"/>
    <p:sldId id="462" r:id="rId6"/>
    <p:sldId id="459" r:id="rId7"/>
    <p:sldId id="458" r:id="rId8"/>
    <p:sldId id="441" r:id="rId9"/>
    <p:sldId id="439" r:id="rId10"/>
    <p:sldId id="422" r:id="rId11"/>
    <p:sldId id="423" r:id="rId12"/>
    <p:sldId id="444" r:id="rId13"/>
    <p:sldId id="451" r:id="rId14"/>
    <p:sldId id="442" r:id="rId15"/>
    <p:sldId id="490" r:id="rId16"/>
    <p:sldId id="392" r:id="rId17"/>
    <p:sldId id="467" r:id="rId18"/>
    <p:sldId id="466" r:id="rId19"/>
    <p:sldId id="329" r:id="rId20"/>
    <p:sldId id="461" r:id="rId21"/>
    <p:sldId id="479" r:id="rId22"/>
    <p:sldId id="443" r:id="rId23"/>
    <p:sldId id="455" r:id="rId24"/>
    <p:sldId id="502" r:id="rId25"/>
    <p:sldId id="503" r:id="rId26"/>
    <p:sldId id="504" r:id="rId27"/>
    <p:sldId id="381" r:id="rId28"/>
    <p:sldId id="492" r:id="rId29"/>
    <p:sldId id="475" r:id="rId30"/>
    <p:sldId id="478" r:id="rId31"/>
    <p:sldId id="505" r:id="rId32"/>
    <p:sldId id="498" r:id="rId33"/>
    <p:sldId id="499" r:id="rId34"/>
    <p:sldId id="500" r:id="rId35"/>
    <p:sldId id="501" r:id="rId36"/>
    <p:sldId id="506" r:id="rId37"/>
    <p:sldId id="507" r:id="rId38"/>
    <p:sldId id="508" r:id="rId39"/>
    <p:sldId id="398" r:id="rId40"/>
    <p:sldId id="456" r:id="rId41"/>
    <p:sldId id="477" r:id="rId42"/>
    <p:sldId id="465" r:id="rId43"/>
    <p:sldId id="463" r:id="rId44"/>
    <p:sldId id="464" r:id="rId45"/>
    <p:sldId id="495" r:id="rId46"/>
    <p:sldId id="496" r:id="rId47"/>
    <p:sldId id="497" r:id="rId48"/>
    <p:sldId id="493" r:id="rId49"/>
    <p:sldId id="494" r:id="rId50"/>
    <p:sldId id="480" r:id="rId51"/>
    <p:sldId id="481" r:id="rId52"/>
    <p:sldId id="447" r:id="rId53"/>
    <p:sldId id="482" r:id="rId54"/>
    <p:sldId id="487" r:id="rId55"/>
    <p:sldId id="488" r:id="rId56"/>
    <p:sldId id="489" r:id="rId57"/>
    <p:sldId id="457" r:id="rId58"/>
    <p:sldId id="446" r:id="rId59"/>
    <p:sldId id="357" r:id="rId60"/>
  </p:sldIdLst>
  <p:sldSz cx="9144000" cy="6858000" type="screen4x3"/>
  <p:notesSz cx="6858000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A096"/>
    <a:srgbClr val="4473A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4" autoAdjust="0"/>
    <p:restoredTop sz="94676" autoAdjust="0"/>
  </p:normalViewPr>
  <p:slideViewPr>
    <p:cSldViewPr>
      <p:cViewPr varScale="1">
        <p:scale>
          <a:sx n="65" d="100"/>
          <a:sy n="65" d="100"/>
        </p:scale>
        <p:origin x="-1306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13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2833187518226886E-2"/>
          <c:y val="4.4409667541557306E-2"/>
          <c:w val="0.83053720715466117"/>
          <c:h val="0.792669127296587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Kes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2007</c:v>
                </c:pt>
                <c:pt idx="1">
                  <c:v>2887</c:v>
                </c:pt>
                <c:pt idx="2">
                  <c:v>4315</c:v>
                </c:pt>
                <c:pt idx="3">
                  <c:v>2732</c:v>
                </c:pt>
                <c:pt idx="4">
                  <c:v>2288</c:v>
                </c:pt>
                <c:pt idx="5">
                  <c:v>1411</c:v>
                </c:pt>
                <c:pt idx="6">
                  <c:v>1716</c:v>
                </c:pt>
                <c:pt idx="7">
                  <c:v>2519</c:v>
                </c:pt>
                <c:pt idx="8">
                  <c:v>7525</c:v>
                </c:pt>
                <c:pt idx="9">
                  <c:v>9466</c:v>
                </c:pt>
                <c:pt idx="10">
                  <c:v>3777</c:v>
                </c:pt>
                <c:pt idx="11">
                  <c:v>4243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9245952"/>
        <c:axId val="69244416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CFR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</c:numCache>
            </c:numRef>
          </c:cat>
          <c:val>
            <c:numRef>
              <c:f>Sheet1!$C$2:$C$13</c:f>
              <c:numCache>
                <c:formatCode>0.00</c:formatCode>
                <c:ptCount val="12"/>
                <c:pt idx="0">
                  <c:v>9.9651220727453901E-2</c:v>
                </c:pt>
                <c:pt idx="1">
                  <c:v>0.24229837313949465</c:v>
                </c:pt>
                <c:pt idx="2">
                  <c:v>0.20857473928157588</c:v>
                </c:pt>
                <c:pt idx="3">
                  <c:v>0.10980966325036604</c:v>
                </c:pt>
                <c:pt idx="4">
                  <c:v>0.26223776223776224</c:v>
                </c:pt>
                <c:pt idx="5">
                  <c:v>0.14174344436569808</c:v>
                </c:pt>
                <c:pt idx="6">
                  <c:v>0.29137529137529139</c:v>
                </c:pt>
                <c:pt idx="7">
                  <c:v>0.15879317189360856</c:v>
                </c:pt>
                <c:pt idx="8">
                  <c:v>0.27906976744186046</c:v>
                </c:pt>
                <c:pt idx="9">
                  <c:v>0.26410310585252483</c:v>
                </c:pt>
                <c:pt idx="10">
                  <c:v>0.26</c:v>
                </c:pt>
                <c:pt idx="11">
                  <c:v>0.19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232896"/>
        <c:axId val="69242880"/>
      </c:lineChart>
      <c:catAx>
        <c:axId val="69232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9242880"/>
        <c:crosses val="autoZero"/>
        <c:auto val="1"/>
        <c:lblAlgn val="ctr"/>
        <c:lblOffset val="100"/>
        <c:noMultiLvlLbl val="0"/>
      </c:catAx>
      <c:valAx>
        <c:axId val="69242880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0.00" sourceLinked="1"/>
        <c:majorTickMark val="out"/>
        <c:minorTickMark val="none"/>
        <c:tickLblPos val="nextTo"/>
        <c:crossAx val="69232896"/>
        <c:crosses val="autoZero"/>
        <c:crossBetween val="between"/>
      </c:valAx>
      <c:valAx>
        <c:axId val="69244416"/>
        <c:scaling>
          <c:orientation val="minMax"/>
        </c:scaling>
        <c:delete val="0"/>
        <c:axPos val="r"/>
        <c:majorGridlines/>
        <c:numFmt formatCode="General" sourceLinked="1"/>
        <c:majorTickMark val="out"/>
        <c:minorTickMark val="none"/>
        <c:tickLblPos val="nextTo"/>
        <c:spPr>
          <a:solidFill>
            <a:schemeClr val="bg1"/>
          </a:solidFill>
        </c:spPr>
        <c:crossAx val="69245952"/>
        <c:crosses val="max"/>
        <c:crossBetween val="between"/>
      </c:valAx>
      <c:catAx>
        <c:axId val="692459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9244416"/>
        <c:crosses val="autoZero"/>
        <c:auto val="1"/>
        <c:lblAlgn val="ctr"/>
        <c:lblOffset val="100"/>
        <c:noMultiLvlLbl val="0"/>
      </c:catAx>
      <c:spPr>
        <a:solidFill>
          <a:schemeClr val="bg1"/>
        </a:solidFill>
      </c:spPr>
    </c:plotArea>
    <c:legend>
      <c:legendPos val="r"/>
      <c:layout>
        <c:manualLayout>
          <c:xMode val="edge"/>
          <c:yMode val="edge"/>
          <c:x val="0.31680391513560807"/>
          <c:y val="2.5159120734908138E-2"/>
          <c:w val="0.32338752794789538"/>
          <c:h val="0.15419553805774278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 b="1">
          <a:solidFill>
            <a:schemeClr val="tx1"/>
          </a:solidFill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536526684164479E-2"/>
          <c:y val="7.5419757312944577E-2"/>
          <c:w val="0.94201301399825021"/>
          <c:h val="0.80871372056753776"/>
        </c:manualLayout>
      </c:layout>
      <c:lineChart>
        <c:grouping val="standard"/>
        <c:varyColors val="0"/>
        <c:ser>
          <c:idx val="1"/>
          <c:order val="0"/>
          <c:tx>
            <c:v>2012-2017</c:v>
          </c:tx>
          <c:spPr>
            <a:ln w="4445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'2011_2016'!$B$2:$KD$2</c:f>
              <c:numCache>
                <c:formatCode>General</c:formatCode>
                <c:ptCount val="28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1</c:v>
                </c:pt>
                <c:pt idx="53">
                  <c:v>2</c:v>
                </c:pt>
                <c:pt idx="54">
                  <c:v>3</c:v>
                </c:pt>
                <c:pt idx="55">
                  <c:v>4</c:v>
                </c:pt>
                <c:pt idx="56">
                  <c:v>5</c:v>
                </c:pt>
                <c:pt idx="57">
                  <c:v>6</c:v>
                </c:pt>
                <c:pt idx="58">
                  <c:v>7</c:v>
                </c:pt>
                <c:pt idx="59">
                  <c:v>8</c:v>
                </c:pt>
                <c:pt idx="60">
                  <c:v>9</c:v>
                </c:pt>
                <c:pt idx="61">
                  <c:v>10</c:v>
                </c:pt>
                <c:pt idx="62">
                  <c:v>11</c:v>
                </c:pt>
                <c:pt idx="63">
                  <c:v>12</c:v>
                </c:pt>
                <c:pt idx="64">
                  <c:v>13</c:v>
                </c:pt>
                <c:pt idx="65">
                  <c:v>14</c:v>
                </c:pt>
                <c:pt idx="66">
                  <c:v>15</c:v>
                </c:pt>
                <c:pt idx="67">
                  <c:v>16</c:v>
                </c:pt>
                <c:pt idx="68">
                  <c:v>17</c:v>
                </c:pt>
                <c:pt idx="69">
                  <c:v>18</c:v>
                </c:pt>
                <c:pt idx="70">
                  <c:v>19</c:v>
                </c:pt>
                <c:pt idx="71">
                  <c:v>20</c:v>
                </c:pt>
                <c:pt idx="72">
                  <c:v>21</c:v>
                </c:pt>
                <c:pt idx="73">
                  <c:v>22</c:v>
                </c:pt>
                <c:pt idx="74">
                  <c:v>23</c:v>
                </c:pt>
                <c:pt idx="75">
                  <c:v>24</c:v>
                </c:pt>
                <c:pt idx="76">
                  <c:v>25</c:v>
                </c:pt>
                <c:pt idx="77">
                  <c:v>26</c:v>
                </c:pt>
                <c:pt idx="78">
                  <c:v>27</c:v>
                </c:pt>
                <c:pt idx="79">
                  <c:v>28</c:v>
                </c:pt>
                <c:pt idx="80">
                  <c:v>29</c:v>
                </c:pt>
                <c:pt idx="81">
                  <c:v>30</c:v>
                </c:pt>
                <c:pt idx="82">
                  <c:v>31</c:v>
                </c:pt>
                <c:pt idx="83">
                  <c:v>32</c:v>
                </c:pt>
                <c:pt idx="84">
                  <c:v>33</c:v>
                </c:pt>
                <c:pt idx="85">
                  <c:v>34</c:v>
                </c:pt>
                <c:pt idx="86">
                  <c:v>35</c:v>
                </c:pt>
                <c:pt idx="87">
                  <c:v>36</c:v>
                </c:pt>
                <c:pt idx="88">
                  <c:v>37</c:v>
                </c:pt>
                <c:pt idx="89">
                  <c:v>38</c:v>
                </c:pt>
                <c:pt idx="90">
                  <c:v>39</c:v>
                </c:pt>
                <c:pt idx="91">
                  <c:v>40</c:v>
                </c:pt>
                <c:pt idx="92">
                  <c:v>41</c:v>
                </c:pt>
                <c:pt idx="93">
                  <c:v>42</c:v>
                </c:pt>
                <c:pt idx="94">
                  <c:v>43</c:v>
                </c:pt>
                <c:pt idx="95">
                  <c:v>44</c:v>
                </c:pt>
                <c:pt idx="96">
                  <c:v>45</c:v>
                </c:pt>
                <c:pt idx="97">
                  <c:v>46</c:v>
                </c:pt>
                <c:pt idx="98">
                  <c:v>47</c:v>
                </c:pt>
                <c:pt idx="99">
                  <c:v>48</c:v>
                </c:pt>
                <c:pt idx="100">
                  <c:v>49</c:v>
                </c:pt>
                <c:pt idx="101">
                  <c:v>50</c:v>
                </c:pt>
                <c:pt idx="102">
                  <c:v>51</c:v>
                </c:pt>
                <c:pt idx="103">
                  <c:v>52</c:v>
                </c:pt>
                <c:pt idx="104">
                  <c:v>1</c:v>
                </c:pt>
                <c:pt idx="105">
                  <c:v>2</c:v>
                </c:pt>
                <c:pt idx="106">
                  <c:v>3</c:v>
                </c:pt>
                <c:pt idx="107">
                  <c:v>4</c:v>
                </c:pt>
                <c:pt idx="108">
                  <c:v>5</c:v>
                </c:pt>
                <c:pt idx="109">
                  <c:v>6</c:v>
                </c:pt>
                <c:pt idx="110">
                  <c:v>7</c:v>
                </c:pt>
                <c:pt idx="111">
                  <c:v>8</c:v>
                </c:pt>
                <c:pt idx="112">
                  <c:v>9</c:v>
                </c:pt>
                <c:pt idx="113">
                  <c:v>10</c:v>
                </c:pt>
                <c:pt idx="114">
                  <c:v>11</c:v>
                </c:pt>
                <c:pt idx="115">
                  <c:v>12</c:v>
                </c:pt>
                <c:pt idx="116">
                  <c:v>13</c:v>
                </c:pt>
                <c:pt idx="117">
                  <c:v>14</c:v>
                </c:pt>
                <c:pt idx="118">
                  <c:v>15</c:v>
                </c:pt>
                <c:pt idx="119">
                  <c:v>16</c:v>
                </c:pt>
                <c:pt idx="120">
                  <c:v>17</c:v>
                </c:pt>
                <c:pt idx="121">
                  <c:v>18</c:v>
                </c:pt>
                <c:pt idx="122">
                  <c:v>19</c:v>
                </c:pt>
                <c:pt idx="123">
                  <c:v>20</c:v>
                </c:pt>
                <c:pt idx="124">
                  <c:v>21</c:v>
                </c:pt>
                <c:pt idx="125">
                  <c:v>22</c:v>
                </c:pt>
                <c:pt idx="126">
                  <c:v>23</c:v>
                </c:pt>
                <c:pt idx="127">
                  <c:v>24</c:v>
                </c:pt>
                <c:pt idx="128">
                  <c:v>25</c:v>
                </c:pt>
                <c:pt idx="129">
                  <c:v>26</c:v>
                </c:pt>
                <c:pt idx="130">
                  <c:v>27</c:v>
                </c:pt>
                <c:pt idx="131">
                  <c:v>28</c:v>
                </c:pt>
                <c:pt idx="132">
                  <c:v>29</c:v>
                </c:pt>
                <c:pt idx="133">
                  <c:v>30</c:v>
                </c:pt>
                <c:pt idx="134">
                  <c:v>31</c:v>
                </c:pt>
                <c:pt idx="135">
                  <c:v>32</c:v>
                </c:pt>
                <c:pt idx="136">
                  <c:v>33</c:v>
                </c:pt>
                <c:pt idx="137">
                  <c:v>34</c:v>
                </c:pt>
                <c:pt idx="138">
                  <c:v>35</c:v>
                </c:pt>
                <c:pt idx="139">
                  <c:v>36</c:v>
                </c:pt>
                <c:pt idx="140">
                  <c:v>37</c:v>
                </c:pt>
                <c:pt idx="141">
                  <c:v>38</c:v>
                </c:pt>
                <c:pt idx="142">
                  <c:v>39</c:v>
                </c:pt>
                <c:pt idx="143">
                  <c:v>40</c:v>
                </c:pt>
                <c:pt idx="144">
                  <c:v>41</c:v>
                </c:pt>
                <c:pt idx="145">
                  <c:v>42</c:v>
                </c:pt>
                <c:pt idx="146">
                  <c:v>43</c:v>
                </c:pt>
                <c:pt idx="147">
                  <c:v>44</c:v>
                </c:pt>
                <c:pt idx="148">
                  <c:v>45</c:v>
                </c:pt>
                <c:pt idx="149">
                  <c:v>46</c:v>
                </c:pt>
                <c:pt idx="150">
                  <c:v>47</c:v>
                </c:pt>
                <c:pt idx="151">
                  <c:v>48</c:v>
                </c:pt>
                <c:pt idx="152">
                  <c:v>49</c:v>
                </c:pt>
                <c:pt idx="153">
                  <c:v>50</c:v>
                </c:pt>
                <c:pt idx="154">
                  <c:v>51</c:v>
                </c:pt>
                <c:pt idx="155">
                  <c:v>52</c:v>
                </c:pt>
                <c:pt idx="156">
                  <c:v>53</c:v>
                </c:pt>
                <c:pt idx="157">
                  <c:v>1</c:v>
                </c:pt>
                <c:pt idx="158">
                  <c:v>2</c:v>
                </c:pt>
                <c:pt idx="159">
                  <c:v>3</c:v>
                </c:pt>
                <c:pt idx="160">
                  <c:v>4</c:v>
                </c:pt>
                <c:pt idx="161">
                  <c:v>5</c:v>
                </c:pt>
                <c:pt idx="162">
                  <c:v>6</c:v>
                </c:pt>
                <c:pt idx="163">
                  <c:v>7</c:v>
                </c:pt>
                <c:pt idx="164">
                  <c:v>8</c:v>
                </c:pt>
                <c:pt idx="165">
                  <c:v>9</c:v>
                </c:pt>
                <c:pt idx="166">
                  <c:v>10</c:v>
                </c:pt>
                <c:pt idx="167">
                  <c:v>11</c:v>
                </c:pt>
                <c:pt idx="168">
                  <c:v>12</c:v>
                </c:pt>
                <c:pt idx="169">
                  <c:v>13</c:v>
                </c:pt>
                <c:pt idx="170">
                  <c:v>14</c:v>
                </c:pt>
                <c:pt idx="171">
                  <c:v>15</c:v>
                </c:pt>
                <c:pt idx="172">
                  <c:v>16</c:v>
                </c:pt>
                <c:pt idx="173">
                  <c:v>17</c:v>
                </c:pt>
                <c:pt idx="174">
                  <c:v>18</c:v>
                </c:pt>
                <c:pt idx="175">
                  <c:v>19</c:v>
                </c:pt>
                <c:pt idx="176">
                  <c:v>20</c:v>
                </c:pt>
                <c:pt idx="177">
                  <c:v>21</c:v>
                </c:pt>
                <c:pt idx="178">
                  <c:v>22</c:v>
                </c:pt>
                <c:pt idx="179">
                  <c:v>23</c:v>
                </c:pt>
                <c:pt idx="180">
                  <c:v>24</c:v>
                </c:pt>
                <c:pt idx="181">
                  <c:v>25</c:v>
                </c:pt>
                <c:pt idx="182">
                  <c:v>26</c:v>
                </c:pt>
                <c:pt idx="183">
                  <c:v>27</c:v>
                </c:pt>
                <c:pt idx="184">
                  <c:v>28</c:v>
                </c:pt>
                <c:pt idx="185">
                  <c:v>29</c:v>
                </c:pt>
                <c:pt idx="186">
                  <c:v>30</c:v>
                </c:pt>
                <c:pt idx="187">
                  <c:v>31</c:v>
                </c:pt>
                <c:pt idx="188">
                  <c:v>32</c:v>
                </c:pt>
                <c:pt idx="189">
                  <c:v>33</c:v>
                </c:pt>
                <c:pt idx="190">
                  <c:v>34</c:v>
                </c:pt>
                <c:pt idx="191">
                  <c:v>35</c:v>
                </c:pt>
                <c:pt idx="192">
                  <c:v>36</c:v>
                </c:pt>
                <c:pt idx="193">
                  <c:v>37</c:v>
                </c:pt>
                <c:pt idx="194">
                  <c:v>38</c:v>
                </c:pt>
                <c:pt idx="195">
                  <c:v>39</c:v>
                </c:pt>
                <c:pt idx="196">
                  <c:v>40</c:v>
                </c:pt>
                <c:pt idx="197">
                  <c:v>41</c:v>
                </c:pt>
                <c:pt idx="198">
                  <c:v>42</c:v>
                </c:pt>
                <c:pt idx="199">
                  <c:v>43</c:v>
                </c:pt>
                <c:pt idx="200">
                  <c:v>44</c:v>
                </c:pt>
                <c:pt idx="201">
                  <c:v>45</c:v>
                </c:pt>
                <c:pt idx="202">
                  <c:v>46</c:v>
                </c:pt>
                <c:pt idx="203">
                  <c:v>47</c:v>
                </c:pt>
                <c:pt idx="204">
                  <c:v>48</c:v>
                </c:pt>
                <c:pt idx="205">
                  <c:v>49</c:v>
                </c:pt>
                <c:pt idx="206">
                  <c:v>50</c:v>
                </c:pt>
                <c:pt idx="207">
                  <c:v>51</c:v>
                </c:pt>
                <c:pt idx="208">
                  <c:v>52</c:v>
                </c:pt>
                <c:pt idx="209">
                  <c:v>1</c:v>
                </c:pt>
                <c:pt idx="210">
                  <c:v>2</c:v>
                </c:pt>
                <c:pt idx="211">
                  <c:v>3</c:v>
                </c:pt>
                <c:pt idx="212">
                  <c:v>4</c:v>
                </c:pt>
                <c:pt idx="213">
                  <c:v>5</c:v>
                </c:pt>
                <c:pt idx="214">
                  <c:v>6</c:v>
                </c:pt>
                <c:pt idx="215">
                  <c:v>7</c:v>
                </c:pt>
                <c:pt idx="216">
                  <c:v>8</c:v>
                </c:pt>
                <c:pt idx="217">
                  <c:v>9</c:v>
                </c:pt>
                <c:pt idx="218">
                  <c:v>10</c:v>
                </c:pt>
                <c:pt idx="219">
                  <c:v>11</c:v>
                </c:pt>
                <c:pt idx="220">
                  <c:v>12</c:v>
                </c:pt>
                <c:pt idx="221">
                  <c:v>13</c:v>
                </c:pt>
                <c:pt idx="222">
                  <c:v>14</c:v>
                </c:pt>
                <c:pt idx="223">
                  <c:v>15</c:v>
                </c:pt>
                <c:pt idx="224">
                  <c:v>16</c:v>
                </c:pt>
                <c:pt idx="225">
                  <c:v>17</c:v>
                </c:pt>
                <c:pt idx="226">
                  <c:v>18</c:v>
                </c:pt>
                <c:pt idx="227">
                  <c:v>19</c:v>
                </c:pt>
                <c:pt idx="228">
                  <c:v>20</c:v>
                </c:pt>
                <c:pt idx="229">
                  <c:v>21</c:v>
                </c:pt>
                <c:pt idx="230">
                  <c:v>22</c:v>
                </c:pt>
                <c:pt idx="231">
                  <c:v>23</c:v>
                </c:pt>
                <c:pt idx="232">
                  <c:v>24</c:v>
                </c:pt>
                <c:pt idx="233">
                  <c:v>25</c:v>
                </c:pt>
                <c:pt idx="234">
                  <c:v>26</c:v>
                </c:pt>
                <c:pt idx="235">
                  <c:v>27</c:v>
                </c:pt>
                <c:pt idx="236">
                  <c:v>28</c:v>
                </c:pt>
                <c:pt idx="237">
                  <c:v>29</c:v>
                </c:pt>
                <c:pt idx="238">
                  <c:v>30</c:v>
                </c:pt>
                <c:pt idx="239">
                  <c:v>31</c:v>
                </c:pt>
                <c:pt idx="240">
                  <c:v>32</c:v>
                </c:pt>
                <c:pt idx="241">
                  <c:v>33</c:v>
                </c:pt>
                <c:pt idx="242">
                  <c:v>34</c:v>
                </c:pt>
                <c:pt idx="243">
                  <c:v>35</c:v>
                </c:pt>
                <c:pt idx="244">
                  <c:v>36</c:v>
                </c:pt>
                <c:pt idx="245">
                  <c:v>37</c:v>
                </c:pt>
                <c:pt idx="246">
                  <c:v>38</c:v>
                </c:pt>
                <c:pt idx="247">
                  <c:v>39</c:v>
                </c:pt>
                <c:pt idx="248">
                  <c:v>40</c:v>
                </c:pt>
                <c:pt idx="249">
                  <c:v>41</c:v>
                </c:pt>
                <c:pt idx="250">
                  <c:v>42</c:v>
                </c:pt>
                <c:pt idx="251">
                  <c:v>43</c:v>
                </c:pt>
                <c:pt idx="252">
                  <c:v>44</c:v>
                </c:pt>
                <c:pt idx="253">
                  <c:v>45</c:v>
                </c:pt>
                <c:pt idx="254">
                  <c:v>46</c:v>
                </c:pt>
                <c:pt idx="255">
                  <c:v>47</c:v>
                </c:pt>
                <c:pt idx="256">
                  <c:v>48</c:v>
                </c:pt>
                <c:pt idx="257">
                  <c:v>49</c:v>
                </c:pt>
                <c:pt idx="258">
                  <c:v>50</c:v>
                </c:pt>
                <c:pt idx="259">
                  <c:v>51</c:v>
                </c:pt>
                <c:pt idx="260">
                  <c:v>52</c:v>
                </c:pt>
                <c:pt idx="261">
                  <c:v>1</c:v>
                </c:pt>
                <c:pt idx="262">
                  <c:v>2</c:v>
                </c:pt>
                <c:pt idx="263">
                  <c:v>3</c:v>
                </c:pt>
                <c:pt idx="264">
                  <c:v>4</c:v>
                </c:pt>
                <c:pt idx="265">
                  <c:v>5</c:v>
                </c:pt>
                <c:pt idx="266">
                  <c:v>6</c:v>
                </c:pt>
                <c:pt idx="267">
                  <c:v>7</c:v>
                </c:pt>
                <c:pt idx="268">
                  <c:v>8</c:v>
                </c:pt>
                <c:pt idx="269">
                  <c:v>9</c:v>
                </c:pt>
                <c:pt idx="270">
                  <c:v>10</c:v>
                </c:pt>
                <c:pt idx="271">
                  <c:v>11</c:v>
                </c:pt>
                <c:pt idx="272">
                  <c:v>12</c:v>
                </c:pt>
                <c:pt idx="273">
                  <c:v>13</c:v>
                </c:pt>
                <c:pt idx="274">
                  <c:v>14</c:v>
                </c:pt>
                <c:pt idx="275">
                  <c:v>15</c:v>
                </c:pt>
                <c:pt idx="276">
                  <c:v>16</c:v>
                </c:pt>
                <c:pt idx="277">
                  <c:v>17</c:v>
                </c:pt>
                <c:pt idx="278">
                  <c:v>18</c:v>
                </c:pt>
                <c:pt idx="279">
                  <c:v>19</c:v>
                </c:pt>
                <c:pt idx="280">
                  <c:v>20</c:v>
                </c:pt>
                <c:pt idx="281">
                  <c:v>21</c:v>
                </c:pt>
                <c:pt idx="282">
                  <c:v>22</c:v>
                </c:pt>
                <c:pt idx="283">
                  <c:v>23</c:v>
                </c:pt>
                <c:pt idx="284">
                  <c:v>24</c:v>
                </c:pt>
                <c:pt idx="285">
                  <c:v>25</c:v>
                </c:pt>
                <c:pt idx="286">
                  <c:v>26</c:v>
                </c:pt>
                <c:pt idx="287">
                  <c:v>27</c:v>
                </c:pt>
                <c:pt idx="288">
                  <c:v>28</c:v>
                </c:pt>
              </c:numCache>
            </c:numRef>
          </c:cat>
          <c:val>
            <c:numRef>
              <c:f>'2011_2016'!$B$3:$KD$3</c:f>
              <c:numCache>
                <c:formatCode>General</c:formatCode>
                <c:ptCount val="289"/>
                <c:pt idx="0">
                  <c:v>34</c:v>
                </c:pt>
                <c:pt idx="1">
                  <c:v>39</c:v>
                </c:pt>
                <c:pt idx="2">
                  <c:v>33</c:v>
                </c:pt>
                <c:pt idx="3">
                  <c:v>41</c:v>
                </c:pt>
                <c:pt idx="4">
                  <c:v>36</c:v>
                </c:pt>
                <c:pt idx="5">
                  <c:v>39</c:v>
                </c:pt>
                <c:pt idx="6">
                  <c:v>35</c:v>
                </c:pt>
                <c:pt idx="7">
                  <c:v>53</c:v>
                </c:pt>
                <c:pt idx="8">
                  <c:v>32</c:v>
                </c:pt>
                <c:pt idx="9">
                  <c:v>41</c:v>
                </c:pt>
                <c:pt idx="10">
                  <c:v>26</c:v>
                </c:pt>
                <c:pt idx="11">
                  <c:v>29</c:v>
                </c:pt>
                <c:pt idx="12">
                  <c:v>29</c:v>
                </c:pt>
                <c:pt idx="13">
                  <c:v>38</c:v>
                </c:pt>
                <c:pt idx="14">
                  <c:v>35</c:v>
                </c:pt>
                <c:pt idx="15">
                  <c:v>18</c:v>
                </c:pt>
                <c:pt idx="16">
                  <c:v>21</c:v>
                </c:pt>
                <c:pt idx="17">
                  <c:v>28</c:v>
                </c:pt>
                <c:pt idx="18">
                  <c:v>18</c:v>
                </c:pt>
                <c:pt idx="19">
                  <c:v>20</c:v>
                </c:pt>
                <c:pt idx="20">
                  <c:v>24</c:v>
                </c:pt>
                <c:pt idx="21">
                  <c:v>24</c:v>
                </c:pt>
                <c:pt idx="22">
                  <c:v>23</c:v>
                </c:pt>
                <c:pt idx="23">
                  <c:v>36</c:v>
                </c:pt>
                <c:pt idx="24">
                  <c:v>28</c:v>
                </c:pt>
                <c:pt idx="25">
                  <c:v>26</c:v>
                </c:pt>
                <c:pt idx="26">
                  <c:v>36</c:v>
                </c:pt>
                <c:pt idx="27">
                  <c:v>29</c:v>
                </c:pt>
                <c:pt idx="28">
                  <c:v>26</c:v>
                </c:pt>
                <c:pt idx="29">
                  <c:v>31</c:v>
                </c:pt>
                <c:pt idx="30">
                  <c:v>35</c:v>
                </c:pt>
                <c:pt idx="31">
                  <c:v>40</c:v>
                </c:pt>
                <c:pt idx="32">
                  <c:v>24</c:v>
                </c:pt>
                <c:pt idx="33">
                  <c:v>16</c:v>
                </c:pt>
                <c:pt idx="34">
                  <c:v>37</c:v>
                </c:pt>
                <c:pt idx="35">
                  <c:v>49</c:v>
                </c:pt>
                <c:pt idx="36">
                  <c:v>46</c:v>
                </c:pt>
                <c:pt idx="37">
                  <c:v>51</c:v>
                </c:pt>
                <c:pt idx="38">
                  <c:v>44</c:v>
                </c:pt>
                <c:pt idx="39">
                  <c:v>55</c:v>
                </c:pt>
                <c:pt idx="40">
                  <c:v>40</c:v>
                </c:pt>
                <c:pt idx="41">
                  <c:v>38</c:v>
                </c:pt>
                <c:pt idx="42">
                  <c:v>26</c:v>
                </c:pt>
                <c:pt idx="43">
                  <c:v>37</c:v>
                </c:pt>
                <c:pt idx="44">
                  <c:v>32</c:v>
                </c:pt>
                <c:pt idx="45">
                  <c:v>31</c:v>
                </c:pt>
                <c:pt idx="46">
                  <c:v>32</c:v>
                </c:pt>
                <c:pt idx="47">
                  <c:v>25</c:v>
                </c:pt>
                <c:pt idx="48">
                  <c:v>34</c:v>
                </c:pt>
                <c:pt idx="49">
                  <c:v>41</c:v>
                </c:pt>
                <c:pt idx="50">
                  <c:v>26</c:v>
                </c:pt>
                <c:pt idx="51">
                  <c:v>29</c:v>
                </c:pt>
                <c:pt idx="52">
                  <c:v>29</c:v>
                </c:pt>
                <c:pt idx="53">
                  <c:v>38</c:v>
                </c:pt>
                <c:pt idx="54">
                  <c:v>42</c:v>
                </c:pt>
                <c:pt idx="55">
                  <c:v>47</c:v>
                </c:pt>
                <c:pt idx="56">
                  <c:v>45</c:v>
                </c:pt>
                <c:pt idx="57">
                  <c:v>41</c:v>
                </c:pt>
                <c:pt idx="58">
                  <c:v>29</c:v>
                </c:pt>
                <c:pt idx="59">
                  <c:v>38</c:v>
                </c:pt>
                <c:pt idx="60">
                  <c:v>48</c:v>
                </c:pt>
                <c:pt idx="61">
                  <c:v>34</c:v>
                </c:pt>
                <c:pt idx="62">
                  <c:v>44</c:v>
                </c:pt>
                <c:pt idx="63">
                  <c:v>50</c:v>
                </c:pt>
                <c:pt idx="64">
                  <c:v>34</c:v>
                </c:pt>
                <c:pt idx="65">
                  <c:v>46</c:v>
                </c:pt>
                <c:pt idx="66">
                  <c:v>30</c:v>
                </c:pt>
                <c:pt idx="67">
                  <c:v>45</c:v>
                </c:pt>
                <c:pt idx="68">
                  <c:v>39</c:v>
                </c:pt>
                <c:pt idx="69">
                  <c:v>24</c:v>
                </c:pt>
                <c:pt idx="70">
                  <c:v>28</c:v>
                </c:pt>
                <c:pt idx="71">
                  <c:v>33</c:v>
                </c:pt>
                <c:pt idx="72">
                  <c:v>31</c:v>
                </c:pt>
                <c:pt idx="73">
                  <c:v>19</c:v>
                </c:pt>
                <c:pt idx="74">
                  <c:v>18</c:v>
                </c:pt>
                <c:pt idx="75">
                  <c:v>25</c:v>
                </c:pt>
                <c:pt idx="76">
                  <c:v>41</c:v>
                </c:pt>
                <c:pt idx="77">
                  <c:v>36</c:v>
                </c:pt>
                <c:pt idx="78">
                  <c:v>34</c:v>
                </c:pt>
                <c:pt idx="79">
                  <c:v>23</c:v>
                </c:pt>
                <c:pt idx="80">
                  <c:v>29</c:v>
                </c:pt>
                <c:pt idx="81">
                  <c:v>32</c:v>
                </c:pt>
                <c:pt idx="82">
                  <c:v>26</c:v>
                </c:pt>
                <c:pt idx="83">
                  <c:v>19</c:v>
                </c:pt>
                <c:pt idx="84">
                  <c:v>25</c:v>
                </c:pt>
                <c:pt idx="85">
                  <c:v>29</c:v>
                </c:pt>
                <c:pt idx="86">
                  <c:v>48</c:v>
                </c:pt>
                <c:pt idx="87">
                  <c:v>33</c:v>
                </c:pt>
                <c:pt idx="88">
                  <c:v>53</c:v>
                </c:pt>
                <c:pt idx="89">
                  <c:v>28</c:v>
                </c:pt>
                <c:pt idx="90">
                  <c:v>46</c:v>
                </c:pt>
                <c:pt idx="91">
                  <c:v>58</c:v>
                </c:pt>
                <c:pt idx="92">
                  <c:v>77</c:v>
                </c:pt>
                <c:pt idx="93">
                  <c:v>51</c:v>
                </c:pt>
                <c:pt idx="94">
                  <c:v>64</c:v>
                </c:pt>
                <c:pt idx="95">
                  <c:v>81</c:v>
                </c:pt>
                <c:pt idx="96">
                  <c:v>70</c:v>
                </c:pt>
                <c:pt idx="97">
                  <c:v>56</c:v>
                </c:pt>
                <c:pt idx="98">
                  <c:v>93</c:v>
                </c:pt>
                <c:pt idx="99">
                  <c:v>113</c:v>
                </c:pt>
                <c:pt idx="100">
                  <c:v>108</c:v>
                </c:pt>
                <c:pt idx="101">
                  <c:v>108</c:v>
                </c:pt>
                <c:pt idx="102">
                  <c:v>152</c:v>
                </c:pt>
                <c:pt idx="103">
                  <c:v>129</c:v>
                </c:pt>
                <c:pt idx="104">
                  <c:v>32</c:v>
                </c:pt>
                <c:pt idx="105">
                  <c:v>249</c:v>
                </c:pt>
                <c:pt idx="106">
                  <c:v>145</c:v>
                </c:pt>
                <c:pt idx="107">
                  <c:v>138</c:v>
                </c:pt>
                <c:pt idx="108">
                  <c:v>126</c:v>
                </c:pt>
                <c:pt idx="109">
                  <c:v>130</c:v>
                </c:pt>
                <c:pt idx="110">
                  <c:v>146</c:v>
                </c:pt>
                <c:pt idx="111">
                  <c:v>167</c:v>
                </c:pt>
                <c:pt idx="112">
                  <c:v>122</c:v>
                </c:pt>
                <c:pt idx="113">
                  <c:v>140</c:v>
                </c:pt>
                <c:pt idx="114">
                  <c:v>142</c:v>
                </c:pt>
                <c:pt idx="115">
                  <c:v>113</c:v>
                </c:pt>
                <c:pt idx="116">
                  <c:v>89</c:v>
                </c:pt>
                <c:pt idx="117">
                  <c:v>105</c:v>
                </c:pt>
                <c:pt idx="118">
                  <c:v>70</c:v>
                </c:pt>
                <c:pt idx="119">
                  <c:v>80</c:v>
                </c:pt>
                <c:pt idx="120">
                  <c:v>63</c:v>
                </c:pt>
                <c:pt idx="121">
                  <c:v>62</c:v>
                </c:pt>
                <c:pt idx="122">
                  <c:v>67</c:v>
                </c:pt>
                <c:pt idx="123">
                  <c:v>67</c:v>
                </c:pt>
                <c:pt idx="124">
                  <c:v>74</c:v>
                </c:pt>
                <c:pt idx="125">
                  <c:v>77</c:v>
                </c:pt>
                <c:pt idx="126">
                  <c:v>82</c:v>
                </c:pt>
                <c:pt idx="127">
                  <c:v>68</c:v>
                </c:pt>
                <c:pt idx="128">
                  <c:v>112</c:v>
                </c:pt>
                <c:pt idx="129">
                  <c:v>168</c:v>
                </c:pt>
                <c:pt idx="130">
                  <c:v>122</c:v>
                </c:pt>
                <c:pt idx="131">
                  <c:v>137</c:v>
                </c:pt>
                <c:pt idx="132">
                  <c:v>111</c:v>
                </c:pt>
                <c:pt idx="133">
                  <c:v>103</c:v>
                </c:pt>
                <c:pt idx="134">
                  <c:v>69</c:v>
                </c:pt>
                <c:pt idx="135">
                  <c:v>109</c:v>
                </c:pt>
                <c:pt idx="136">
                  <c:v>94</c:v>
                </c:pt>
                <c:pt idx="137">
                  <c:v>78</c:v>
                </c:pt>
                <c:pt idx="138">
                  <c:v>84</c:v>
                </c:pt>
                <c:pt idx="139">
                  <c:v>73</c:v>
                </c:pt>
                <c:pt idx="140">
                  <c:v>104</c:v>
                </c:pt>
                <c:pt idx="141">
                  <c:v>79</c:v>
                </c:pt>
                <c:pt idx="142">
                  <c:v>105</c:v>
                </c:pt>
                <c:pt idx="143">
                  <c:v>133</c:v>
                </c:pt>
                <c:pt idx="144">
                  <c:v>105</c:v>
                </c:pt>
                <c:pt idx="145">
                  <c:v>116</c:v>
                </c:pt>
                <c:pt idx="146">
                  <c:v>115</c:v>
                </c:pt>
                <c:pt idx="147">
                  <c:v>111</c:v>
                </c:pt>
                <c:pt idx="148">
                  <c:v>130</c:v>
                </c:pt>
                <c:pt idx="149">
                  <c:v>237</c:v>
                </c:pt>
                <c:pt idx="150">
                  <c:v>245</c:v>
                </c:pt>
                <c:pt idx="151">
                  <c:v>382</c:v>
                </c:pt>
                <c:pt idx="152">
                  <c:v>290</c:v>
                </c:pt>
                <c:pt idx="153">
                  <c:v>290</c:v>
                </c:pt>
                <c:pt idx="154">
                  <c:v>448</c:v>
                </c:pt>
                <c:pt idx="155">
                  <c:v>495</c:v>
                </c:pt>
                <c:pt idx="156">
                  <c:v>326</c:v>
                </c:pt>
                <c:pt idx="157">
                  <c:v>349</c:v>
                </c:pt>
                <c:pt idx="158">
                  <c:v>387</c:v>
                </c:pt>
                <c:pt idx="159">
                  <c:v>347</c:v>
                </c:pt>
                <c:pt idx="160">
                  <c:v>329</c:v>
                </c:pt>
                <c:pt idx="161">
                  <c:v>323</c:v>
                </c:pt>
                <c:pt idx="162">
                  <c:v>321</c:v>
                </c:pt>
                <c:pt idx="163">
                  <c:v>249</c:v>
                </c:pt>
                <c:pt idx="164">
                  <c:v>283</c:v>
                </c:pt>
                <c:pt idx="165">
                  <c:v>297</c:v>
                </c:pt>
                <c:pt idx="166">
                  <c:v>278</c:v>
                </c:pt>
                <c:pt idx="167">
                  <c:v>225</c:v>
                </c:pt>
                <c:pt idx="168">
                  <c:v>187</c:v>
                </c:pt>
                <c:pt idx="169">
                  <c:v>185</c:v>
                </c:pt>
                <c:pt idx="170">
                  <c:v>149</c:v>
                </c:pt>
                <c:pt idx="171">
                  <c:v>155</c:v>
                </c:pt>
                <c:pt idx="172">
                  <c:v>143</c:v>
                </c:pt>
                <c:pt idx="173">
                  <c:v>151</c:v>
                </c:pt>
                <c:pt idx="174">
                  <c:v>127</c:v>
                </c:pt>
                <c:pt idx="175">
                  <c:v>136</c:v>
                </c:pt>
                <c:pt idx="176">
                  <c:v>186</c:v>
                </c:pt>
                <c:pt idx="177">
                  <c:v>211</c:v>
                </c:pt>
                <c:pt idx="178">
                  <c:v>189</c:v>
                </c:pt>
                <c:pt idx="179">
                  <c:v>168</c:v>
                </c:pt>
                <c:pt idx="180">
                  <c:v>189</c:v>
                </c:pt>
                <c:pt idx="181">
                  <c:v>126</c:v>
                </c:pt>
                <c:pt idx="182">
                  <c:v>174</c:v>
                </c:pt>
                <c:pt idx="183">
                  <c:v>189</c:v>
                </c:pt>
                <c:pt idx="184">
                  <c:v>142</c:v>
                </c:pt>
                <c:pt idx="185">
                  <c:v>156</c:v>
                </c:pt>
                <c:pt idx="186">
                  <c:v>180</c:v>
                </c:pt>
                <c:pt idx="187">
                  <c:v>115</c:v>
                </c:pt>
                <c:pt idx="188">
                  <c:v>139</c:v>
                </c:pt>
                <c:pt idx="189">
                  <c:v>135</c:v>
                </c:pt>
                <c:pt idx="190">
                  <c:v>137</c:v>
                </c:pt>
                <c:pt idx="191">
                  <c:v>124</c:v>
                </c:pt>
                <c:pt idx="192">
                  <c:v>165</c:v>
                </c:pt>
                <c:pt idx="193">
                  <c:v>131</c:v>
                </c:pt>
                <c:pt idx="194">
                  <c:v>120</c:v>
                </c:pt>
                <c:pt idx="195">
                  <c:v>140</c:v>
                </c:pt>
                <c:pt idx="196">
                  <c:v>156</c:v>
                </c:pt>
                <c:pt idx="197">
                  <c:v>132</c:v>
                </c:pt>
                <c:pt idx="198">
                  <c:v>132</c:v>
                </c:pt>
                <c:pt idx="199">
                  <c:v>130</c:v>
                </c:pt>
                <c:pt idx="200">
                  <c:v>114</c:v>
                </c:pt>
                <c:pt idx="201">
                  <c:v>134</c:v>
                </c:pt>
                <c:pt idx="202">
                  <c:v>141</c:v>
                </c:pt>
                <c:pt idx="203">
                  <c:v>127</c:v>
                </c:pt>
                <c:pt idx="204">
                  <c:v>135</c:v>
                </c:pt>
                <c:pt idx="205">
                  <c:v>131</c:v>
                </c:pt>
                <c:pt idx="206">
                  <c:v>153</c:v>
                </c:pt>
                <c:pt idx="207">
                  <c:v>120</c:v>
                </c:pt>
                <c:pt idx="208">
                  <c:v>124</c:v>
                </c:pt>
                <c:pt idx="209">
                  <c:v>126</c:v>
                </c:pt>
                <c:pt idx="210">
                  <c:v>137</c:v>
                </c:pt>
                <c:pt idx="211">
                  <c:v>143</c:v>
                </c:pt>
                <c:pt idx="212">
                  <c:v>119</c:v>
                </c:pt>
                <c:pt idx="213">
                  <c:v>108</c:v>
                </c:pt>
                <c:pt idx="214">
                  <c:v>95</c:v>
                </c:pt>
                <c:pt idx="215">
                  <c:v>124</c:v>
                </c:pt>
                <c:pt idx="216">
                  <c:v>125</c:v>
                </c:pt>
                <c:pt idx="217">
                  <c:v>137</c:v>
                </c:pt>
                <c:pt idx="218">
                  <c:v>100</c:v>
                </c:pt>
                <c:pt idx="219">
                  <c:v>116</c:v>
                </c:pt>
                <c:pt idx="220">
                  <c:v>99</c:v>
                </c:pt>
                <c:pt idx="221">
                  <c:v>83</c:v>
                </c:pt>
                <c:pt idx="222">
                  <c:v>64</c:v>
                </c:pt>
                <c:pt idx="223">
                  <c:v>62</c:v>
                </c:pt>
                <c:pt idx="224">
                  <c:v>48</c:v>
                </c:pt>
                <c:pt idx="225">
                  <c:v>45</c:v>
                </c:pt>
                <c:pt idx="226">
                  <c:v>32</c:v>
                </c:pt>
                <c:pt idx="227">
                  <c:v>41</c:v>
                </c:pt>
                <c:pt idx="228">
                  <c:v>47</c:v>
                </c:pt>
                <c:pt idx="229">
                  <c:v>54</c:v>
                </c:pt>
                <c:pt idx="230">
                  <c:v>40</c:v>
                </c:pt>
                <c:pt idx="231">
                  <c:v>61</c:v>
                </c:pt>
                <c:pt idx="232">
                  <c:v>75</c:v>
                </c:pt>
                <c:pt idx="233">
                  <c:v>66</c:v>
                </c:pt>
                <c:pt idx="234">
                  <c:v>75</c:v>
                </c:pt>
                <c:pt idx="235">
                  <c:v>38</c:v>
                </c:pt>
                <c:pt idx="236">
                  <c:v>89</c:v>
                </c:pt>
                <c:pt idx="237">
                  <c:v>60</c:v>
                </c:pt>
                <c:pt idx="238">
                  <c:v>43</c:v>
                </c:pt>
                <c:pt idx="239">
                  <c:v>56</c:v>
                </c:pt>
                <c:pt idx="240">
                  <c:v>44</c:v>
                </c:pt>
                <c:pt idx="241">
                  <c:v>67</c:v>
                </c:pt>
                <c:pt idx="242">
                  <c:v>46</c:v>
                </c:pt>
                <c:pt idx="243">
                  <c:v>41</c:v>
                </c:pt>
                <c:pt idx="244">
                  <c:v>60</c:v>
                </c:pt>
                <c:pt idx="245">
                  <c:v>42</c:v>
                </c:pt>
                <c:pt idx="246">
                  <c:v>55</c:v>
                </c:pt>
                <c:pt idx="247">
                  <c:v>47</c:v>
                </c:pt>
                <c:pt idx="248">
                  <c:v>58</c:v>
                </c:pt>
                <c:pt idx="249">
                  <c:v>58</c:v>
                </c:pt>
                <c:pt idx="250">
                  <c:v>55</c:v>
                </c:pt>
                <c:pt idx="251">
                  <c:v>85</c:v>
                </c:pt>
                <c:pt idx="252">
                  <c:v>52</c:v>
                </c:pt>
                <c:pt idx="253">
                  <c:v>48</c:v>
                </c:pt>
                <c:pt idx="254">
                  <c:v>60</c:v>
                </c:pt>
                <c:pt idx="255">
                  <c:v>78</c:v>
                </c:pt>
                <c:pt idx="256">
                  <c:v>68</c:v>
                </c:pt>
                <c:pt idx="257">
                  <c:v>77</c:v>
                </c:pt>
                <c:pt idx="258">
                  <c:v>74</c:v>
                </c:pt>
                <c:pt idx="259">
                  <c:v>96</c:v>
                </c:pt>
                <c:pt idx="260">
                  <c:v>58</c:v>
                </c:pt>
                <c:pt idx="261">
                  <c:v>108</c:v>
                </c:pt>
                <c:pt idx="262">
                  <c:v>109</c:v>
                </c:pt>
                <c:pt idx="263">
                  <c:v>149</c:v>
                </c:pt>
                <c:pt idx="264">
                  <c:v>166</c:v>
                </c:pt>
                <c:pt idx="265">
                  <c:v>141</c:v>
                </c:pt>
                <c:pt idx="266">
                  <c:v>150</c:v>
                </c:pt>
                <c:pt idx="267">
                  <c:v>175</c:v>
                </c:pt>
                <c:pt idx="268">
                  <c:v>225</c:v>
                </c:pt>
                <c:pt idx="269">
                  <c:v>206</c:v>
                </c:pt>
                <c:pt idx="270">
                  <c:v>210</c:v>
                </c:pt>
                <c:pt idx="271">
                  <c:v>191</c:v>
                </c:pt>
                <c:pt idx="272">
                  <c:v>152</c:v>
                </c:pt>
                <c:pt idx="273">
                  <c:v>152</c:v>
                </c:pt>
                <c:pt idx="274">
                  <c:v>169</c:v>
                </c:pt>
                <c:pt idx="275">
                  <c:v>127</c:v>
                </c:pt>
                <c:pt idx="276">
                  <c:v>181</c:v>
                </c:pt>
                <c:pt idx="277">
                  <c:v>171</c:v>
                </c:pt>
                <c:pt idx="278">
                  <c:v>174</c:v>
                </c:pt>
                <c:pt idx="279">
                  <c:v>173</c:v>
                </c:pt>
                <c:pt idx="280">
                  <c:v>166</c:v>
                </c:pt>
                <c:pt idx="281">
                  <c:v>166</c:v>
                </c:pt>
                <c:pt idx="282">
                  <c:v>137</c:v>
                </c:pt>
                <c:pt idx="283">
                  <c:v>155</c:v>
                </c:pt>
                <c:pt idx="284">
                  <c:v>122</c:v>
                </c:pt>
                <c:pt idx="285">
                  <c:v>122</c:v>
                </c:pt>
                <c:pt idx="286">
                  <c:v>68</c:v>
                </c:pt>
                <c:pt idx="287">
                  <c:v>91</c:v>
                </c:pt>
                <c:pt idx="288">
                  <c:v>87</c:v>
                </c:pt>
              </c:numCache>
            </c:numRef>
          </c:val>
          <c:smooth val="0"/>
        </c:ser>
        <c:ser>
          <c:idx val="0"/>
          <c:order val="1"/>
          <c:tx>
            <c:v>Median</c:v>
          </c:tx>
          <c:spPr>
            <a:ln w="38100">
              <a:solidFill>
                <a:srgbClr val="002060"/>
              </a:solidFill>
            </a:ln>
          </c:spPr>
          <c:marker>
            <c:symbol val="none"/>
          </c:marker>
          <c:cat>
            <c:numRef>
              <c:f>'2011_2016'!$B$2:$KD$2</c:f>
              <c:numCache>
                <c:formatCode>General</c:formatCode>
                <c:ptCount val="28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1</c:v>
                </c:pt>
                <c:pt idx="53">
                  <c:v>2</c:v>
                </c:pt>
                <c:pt idx="54">
                  <c:v>3</c:v>
                </c:pt>
                <c:pt idx="55">
                  <c:v>4</c:v>
                </c:pt>
                <c:pt idx="56">
                  <c:v>5</c:v>
                </c:pt>
                <c:pt idx="57">
                  <c:v>6</c:v>
                </c:pt>
                <c:pt idx="58">
                  <c:v>7</c:v>
                </c:pt>
                <c:pt idx="59">
                  <c:v>8</c:v>
                </c:pt>
                <c:pt idx="60">
                  <c:v>9</c:v>
                </c:pt>
                <c:pt idx="61">
                  <c:v>10</c:v>
                </c:pt>
                <c:pt idx="62">
                  <c:v>11</c:v>
                </c:pt>
                <c:pt idx="63">
                  <c:v>12</c:v>
                </c:pt>
                <c:pt idx="64">
                  <c:v>13</c:v>
                </c:pt>
                <c:pt idx="65">
                  <c:v>14</c:v>
                </c:pt>
                <c:pt idx="66">
                  <c:v>15</c:v>
                </c:pt>
                <c:pt idx="67">
                  <c:v>16</c:v>
                </c:pt>
                <c:pt idx="68">
                  <c:v>17</c:v>
                </c:pt>
                <c:pt idx="69">
                  <c:v>18</c:v>
                </c:pt>
                <c:pt idx="70">
                  <c:v>19</c:v>
                </c:pt>
                <c:pt idx="71">
                  <c:v>20</c:v>
                </c:pt>
                <c:pt idx="72">
                  <c:v>21</c:v>
                </c:pt>
                <c:pt idx="73">
                  <c:v>22</c:v>
                </c:pt>
                <c:pt idx="74">
                  <c:v>23</c:v>
                </c:pt>
                <c:pt idx="75">
                  <c:v>24</c:v>
                </c:pt>
                <c:pt idx="76">
                  <c:v>25</c:v>
                </c:pt>
                <c:pt idx="77">
                  <c:v>26</c:v>
                </c:pt>
                <c:pt idx="78">
                  <c:v>27</c:v>
                </c:pt>
                <c:pt idx="79">
                  <c:v>28</c:v>
                </c:pt>
                <c:pt idx="80">
                  <c:v>29</c:v>
                </c:pt>
                <c:pt idx="81">
                  <c:v>30</c:v>
                </c:pt>
                <c:pt idx="82">
                  <c:v>31</c:v>
                </c:pt>
                <c:pt idx="83">
                  <c:v>32</c:v>
                </c:pt>
                <c:pt idx="84">
                  <c:v>33</c:v>
                </c:pt>
                <c:pt idx="85">
                  <c:v>34</c:v>
                </c:pt>
                <c:pt idx="86">
                  <c:v>35</c:v>
                </c:pt>
                <c:pt idx="87">
                  <c:v>36</c:v>
                </c:pt>
                <c:pt idx="88">
                  <c:v>37</c:v>
                </c:pt>
                <c:pt idx="89">
                  <c:v>38</c:v>
                </c:pt>
                <c:pt idx="90">
                  <c:v>39</c:v>
                </c:pt>
                <c:pt idx="91">
                  <c:v>40</c:v>
                </c:pt>
                <c:pt idx="92">
                  <c:v>41</c:v>
                </c:pt>
                <c:pt idx="93">
                  <c:v>42</c:v>
                </c:pt>
                <c:pt idx="94">
                  <c:v>43</c:v>
                </c:pt>
                <c:pt idx="95">
                  <c:v>44</c:v>
                </c:pt>
                <c:pt idx="96">
                  <c:v>45</c:v>
                </c:pt>
                <c:pt idx="97">
                  <c:v>46</c:v>
                </c:pt>
                <c:pt idx="98">
                  <c:v>47</c:v>
                </c:pt>
                <c:pt idx="99">
                  <c:v>48</c:v>
                </c:pt>
                <c:pt idx="100">
                  <c:v>49</c:v>
                </c:pt>
                <c:pt idx="101">
                  <c:v>50</c:v>
                </c:pt>
                <c:pt idx="102">
                  <c:v>51</c:v>
                </c:pt>
                <c:pt idx="103">
                  <c:v>52</c:v>
                </c:pt>
                <c:pt idx="104">
                  <c:v>1</c:v>
                </c:pt>
                <c:pt idx="105">
                  <c:v>2</c:v>
                </c:pt>
                <c:pt idx="106">
                  <c:v>3</c:v>
                </c:pt>
                <c:pt idx="107">
                  <c:v>4</c:v>
                </c:pt>
                <c:pt idx="108">
                  <c:v>5</c:v>
                </c:pt>
                <c:pt idx="109">
                  <c:v>6</c:v>
                </c:pt>
                <c:pt idx="110">
                  <c:v>7</c:v>
                </c:pt>
                <c:pt idx="111">
                  <c:v>8</c:v>
                </c:pt>
                <c:pt idx="112">
                  <c:v>9</c:v>
                </c:pt>
                <c:pt idx="113">
                  <c:v>10</c:v>
                </c:pt>
                <c:pt idx="114">
                  <c:v>11</c:v>
                </c:pt>
                <c:pt idx="115">
                  <c:v>12</c:v>
                </c:pt>
                <c:pt idx="116">
                  <c:v>13</c:v>
                </c:pt>
                <c:pt idx="117">
                  <c:v>14</c:v>
                </c:pt>
                <c:pt idx="118">
                  <c:v>15</c:v>
                </c:pt>
                <c:pt idx="119">
                  <c:v>16</c:v>
                </c:pt>
                <c:pt idx="120">
                  <c:v>17</c:v>
                </c:pt>
                <c:pt idx="121">
                  <c:v>18</c:v>
                </c:pt>
                <c:pt idx="122">
                  <c:v>19</c:v>
                </c:pt>
                <c:pt idx="123">
                  <c:v>20</c:v>
                </c:pt>
                <c:pt idx="124">
                  <c:v>21</c:v>
                </c:pt>
                <c:pt idx="125">
                  <c:v>22</c:v>
                </c:pt>
                <c:pt idx="126">
                  <c:v>23</c:v>
                </c:pt>
                <c:pt idx="127">
                  <c:v>24</c:v>
                </c:pt>
                <c:pt idx="128">
                  <c:v>25</c:v>
                </c:pt>
                <c:pt idx="129">
                  <c:v>26</c:v>
                </c:pt>
                <c:pt idx="130">
                  <c:v>27</c:v>
                </c:pt>
                <c:pt idx="131">
                  <c:v>28</c:v>
                </c:pt>
                <c:pt idx="132">
                  <c:v>29</c:v>
                </c:pt>
                <c:pt idx="133">
                  <c:v>30</c:v>
                </c:pt>
                <c:pt idx="134">
                  <c:v>31</c:v>
                </c:pt>
                <c:pt idx="135">
                  <c:v>32</c:v>
                </c:pt>
                <c:pt idx="136">
                  <c:v>33</c:v>
                </c:pt>
                <c:pt idx="137">
                  <c:v>34</c:v>
                </c:pt>
                <c:pt idx="138">
                  <c:v>35</c:v>
                </c:pt>
                <c:pt idx="139">
                  <c:v>36</c:v>
                </c:pt>
                <c:pt idx="140">
                  <c:v>37</c:v>
                </c:pt>
                <c:pt idx="141">
                  <c:v>38</c:v>
                </c:pt>
                <c:pt idx="142">
                  <c:v>39</c:v>
                </c:pt>
                <c:pt idx="143">
                  <c:v>40</c:v>
                </c:pt>
                <c:pt idx="144">
                  <c:v>41</c:v>
                </c:pt>
                <c:pt idx="145">
                  <c:v>42</c:v>
                </c:pt>
                <c:pt idx="146">
                  <c:v>43</c:v>
                </c:pt>
                <c:pt idx="147">
                  <c:v>44</c:v>
                </c:pt>
                <c:pt idx="148">
                  <c:v>45</c:v>
                </c:pt>
                <c:pt idx="149">
                  <c:v>46</c:v>
                </c:pt>
                <c:pt idx="150">
                  <c:v>47</c:v>
                </c:pt>
                <c:pt idx="151">
                  <c:v>48</c:v>
                </c:pt>
                <c:pt idx="152">
                  <c:v>49</c:v>
                </c:pt>
                <c:pt idx="153">
                  <c:v>50</c:v>
                </c:pt>
                <c:pt idx="154">
                  <c:v>51</c:v>
                </c:pt>
                <c:pt idx="155">
                  <c:v>52</c:v>
                </c:pt>
                <c:pt idx="156">
                  <c:v>53</c:v>
                </c:pt>
                <c:pt idx="157">
                  <c:v>1</c:v>
                </c:pt>
                <c:pt idx="158">
                  <c:v>2</c:v>
                </c:pt>
                <c:pt idx="159">
                  <c:v>3</c:v>
                </c:pt>
                <c:pt idx="160">
                  <c:v>4</c:v>
                </c:pt>
                <c:pt idx="161">
                  <c:v>5</c:v>
                </c:pt>
                <c:pt idx="162">
                  <c:v>6</c:v>
                </c:pt>
                <c:pt idx="163">
                  <c:v>7</c:v>
                </c:pt>
                <c:pt idx="164">
                  <c:v>8</c:v>
                </c:pt>
                <c:pt idx="165">
                  <c:v>9</c:v>
                </c:pt>
                <c:pt idx="166">
                  <c:v>10</c:v>
                </c:pt>
                <c:pt idx="167">
                  <c:v>11</c:v>
                </c:pt>
                <c:pt idx="168">
                  <c:v>12</c:v>
                </c:pt>
                <c:pt idx="169">
                  <c:v>13</c:v>
                </c:pt>
                <c:pt idx="170">
                  <c:v>14</c:v>
                </c:pt>
                <c:pt idx="171">
                  <c:v>15</c:v>
                </c:pt>
                <c:pt idx="172">
                  <c:v>16</c:v>
                </c:pt>
                <c:pt idx="173">
                  <c:v>17</c:v>
                </c:pt>
                <c:pt idx="174">
                  <c:v>18</c:v>
                </c:pt>
                <c:pt idx="175">
                  <c:v>19</c:v>
                </c:pt>
                <c:pt idx="176">
                  <c:v>20</c:v>
                </c:pt>
                <c:pt idx="177">
                  <c:v>21</c:v>
                </c:pt>
                <c:pt idx="178">
                  <c:v>22</c:v>
                </c:pt>
                <c:pt idx="179">
                  <c:v>23</c:v>
                </c:pt>
                <c:pt idx="180">
                  <c:v>24</c:v>
                </c:pt>
                <c:pt idx="181">
                  <c:v>25</c:v>
                </c:pt>
                <c:pt idx="182">
                  <c:v>26</c:v>
                </c:pt>
                <c:pt idx="183">
                  <c:v>27</c:v>
                </c:pt>
                <c:pt idx="184">
                  <c:v>28</c:v>
                </c:pt>
                <c:pt idx="185">
                  <c:v>29</c:v>
                </c:pt>
                <c:pt idx="186">
                  <c:v>30</c:v>
                </c:pt>
                <c:pt idx="187">
                  <c:v>31</c:v>
                </c:pt>
                <c:pt idx="188">
                  <c:v>32</c:v>
                </c:pt>
                <c:pt idx="189">
                  <c:v>33</c:v>
                </c:pt>
                <c:pt idx="190">
                  <c:v>34</c:v>
                </c:pt>
                <c:pt idx="191">
                  <c:v>35</c:v>
                </c:pt>
                <c:pt idx="192">
                  <c:v>36</c:v>
                </c:pt>
                <c:pt idx="193">
                  <c:v>37</c:v>
                </c:pt>
                <c:pt idx="194">
                  <c:v>38</c:v>
                </c:pt>
                <c:pt idx="195">
                  <c:v>39</c:v>
                </c:pt>
                <c:pt idx="196">
                  <c:v>40</c:v>
                </c:pt>
                <c:pt idx="197">
                  <c:v>41</c:v>
                </c:pt>
                <c:pt idx="198">
                  <c:v>42</c:v>
                </c:pt>
                <c:pt idx="199">
                  <c:v>43</c:v>
                </c:pt>
                <c:pt idx="200">
                  <c:v>44</c:v>
                </c:pt>
                <c:pt idx="201">
                  <c:v>45</c:v>
                </c:pt>
                <c:pt idx="202">
                  <c:v>46</c:v>
                </c:pt>
                <c:pt idx="203">
                  <c:v>47</c:v>
                </c:pt>
                <c:pt idx="204">
                  <c:v>48</c:v>
                </c:pt>
                <c:pt idx="205">
                  <c:v>49</c:v>
                </c:pt>
                <c:pt idx="206">
                  <c:v>50</c:v>
                </c:pt>
                <c:pt idx="207">
                  <c:v>51</c:v>
                </c:pt>
                <c:pt idx="208">
                  <c:v>52</c:v>
                </c:pt>
                <c:pt idx="209">
                  <c:v>1</c:v>
                </c:pt>
                <c:pt idx="210">
                  <c:v>2</c:v>
                </c:pt>
                <c:pt idx="211">
                  <c:v>3</c:v>
                </c:pt>
                <c:pt idx="212">
                  <c:v>4</c:v>
                </c:pt>
                <c:pt idx="213">
                  <c:v>5</c:v>
                </c:pt>
                <c:pt idx="214">
                  <c:v>6</c:v>
                </c:pt>
                <c:pt idx="215">
                  <c:v>7</c:v>
                </c:pt>
                <c:pt idx="216">
                  <c:v>8</c:v>
                </c:pt>
                <c:pt idx="217">
                  <c:v>9</c:v>
                </c:pt>
                <c:pt idx="218">
                  <c:v>10</c:v>
                </c:pt>
                <c:pt idx="219">
                  <c:v>11</c:v>
                </c:pt>
                <c:pt idx="220">
                  <c:v>12</c:v>
                </c:pt>
                <c:pt idx="221">
                  <c:v>13</c:v>
                </c:pt>
                <c:pt idx="222">
                  <c:v>14</c:v>
                </c:pt>
                <c:pt idx="223">
                  <c:v>15</c:v>
                </c:pt>
                <c:pt idx="224">
                  <c:v>16</c:v>
                </c:pt>
                <c:pt idx="225">
                  <c:v>17</c:v>
                </c:pt>
                <c:pt idx="226">
                  <c:v>18</c:v>
                </c:pt>
                <c:pt idx="227">
                  <c:v>19</c:v>
                </c:pt>
                <c:pt idx="228">
                  <c:v>20</c:v>
                </c:pt>
                <c:pt idx="229">
                  <c:v>21</c:v>
                </c:pt>
                <c:pt idx="230">
                  <c:v>22</c:v>
                </c:pt>
                <c:pt idx="231">
                  <c:v>23</c:v>
                </c:pt>
                <c:pt idx="232">
                  <c:v>24</c:v>
                </c:pt>
                <c:pt idx="233">
                  <c:v>25</c:v>
                </c:pt>
                <c:pt idx="234">
                  <c:v>26</c:v>
                </c:pt>
                <c:pt idx="235">
                  <c:v>27</c:v>
                </c:pt>
                <c:pt idx="236">
                  <c:v>28</c:v>
                </c:pt>
                <c:pt idx="237">
                  <c:v>29</c:v>
                </c:pt>
                <c:pt idx="238">
                  <c:v>30</c:v>
                </c:pt>
                <c:pt idx="239">
                  <c:v>31</c:v>
                </c:pt>
                <c:pt idx="240">
                  <c:v>32</c:v>
                </c:pt>
                <c:pt idx="241">
                  <c:v>33</c:v>
                </c:pt>
                <c:pt idx="242">
                  <c:v>34</c:v>
                </c:pt>
                <c:pt idx="243">
                  <c:v>35</c:v>
                </c:pt>
                <c:pt idx="244">
                  <c:v>36</c:v>
                </c:pt>
                <c:pt idx="245">
                  <c:v>37</c:v>
                </c:pt>
                <c:pt idx="246">
                  <c:v>38</c:v>
                </c:pt>
                <c:pt idx="247">
                  <c:v>39</c:v>
                </c:pt>
                <c:pt idx="248">
                  <c:v>40</c:v>
                </c:pt>
                <c:pt idx="249">
                  <c:v>41</c:v>
                </c:pt>
                <c:pt idx="250">
                  <c:v>42</c:v>
                </c:pt>
                <c:pt idx="251">
                  <c:v>43</c:v>
                </c:pt>
                <c:pt idx="252">
                  <c:v>44</c:v>
                </c:pt>
                <c:pt idx="253">
                  <c:v>45</c:v>
                </c:pt>
                <c:pt idx="254">
                  <c:v>46</c:v>
                </c:pt>
                <c:pt idx="255">
                  <c:v>47</c:v>
                </c:pt>
                <c:pt idx="256">
                  <c:v>48</c:v>
                </c:pt>
                <c:pt idx="257">
                  <c:v>49</c:v>
                </c:pt>
                <c:pt idx="258">
                  <c:v>50</c:v>
                </c:pt>
                <c:pt idx="259">
                  <c:v>51</c:v>
                </c:pt>
                <c:pt idx="260">
                  <c:v>52</c:v>
                </c:pt>
                <c:pt idx="261">
                  <c:v>1</c:v>
                </c:pt>
                <c:pt idx="262">
                  <c:v>2</c:v>
                </c:pt>
                <c:pt idx="263">
                  <c:v>3</c:v>
                </c:pt>
                <c:pt idx="264">
                  <c:v>4</c:v>
                </c:pt>
                <c:pt idx="265">
                  <c:v>5</c:v>
                </c:pt>
                <c:pt idx="266">
                  <c:v>6</c:v>
                </c:pt>
                <c:pt idx="267">
                  <c:v>7</c:v>
                </c:pt>
                <c:pt idx="268">
                  <c:v>8</c:v>
                </c:pt>
                <c:pt idx="269">
                  <c:v>9</c:v>
                </c:pt>
                <c:pt idx="270">
                  <c:v>10</c:v>
                </c:pt>
                <c:pt idx="271">
                  <c:v>11</c:v>
                </c:pt>
                <c:pt idx="272">
                  <c:v>12</c:v>
                </c:pt>
                <c:pt idx="273">
                  <c:v>13</c:v>
                </c:pt>
                <c:pt idx="274">
                  <c:v>14</c:v>
                </c:pt>
                <c:pt idx="275">
                  <c:v>15</c:v>
                </c:pt>
                <c:pt idx="276">
                  <c:v>16</c:v>
                </c:pt>
                <c:pt idx="277">
                  <c:v>17</c:v>
                </c:pt>
                <c:pt idx="278">
                  <c:v>18</c:v>
                </c:pt>
                <c:pt idx="279">
                  <c:v>19</c:v>
                </c:pt>
                <c:pt idx="280">
                  <c:v>20</c:v>
                </c:pt>
                <c:pt idx="281">
                  <c:v>21</c:v>
                </c:pt>
                <c:pt idx="282">
                  <c:v>22</c:v>
                </c:pt>
                <c:pt idx="283">
                  <c:v>23</c:v>
                </c:pt>
                <c:pt idx="284">
                  <c:v>24</c:v>
                </c:pt>
                <c:pt idx="285">
                  <c:v>25</c:v>
                </c:pt>
                <c:pt idx="286">
                  <c:v>26</c:v>
                </c:pt>
                <c:pt idx="287">
                  <c:v>27</c:v>
                </c:pt>
                <c:pt idx="288">
                  <c:v>28</c:v>
                </c:pt>
              </c:numCache>
            </c:numRef>
          </c:cat>
          <c:val>
            <c:numRef>
              <c:f>'2011_2016'!$B$9:$KD$9</c:f>
              <c:numCache>
                <c:formatCode>General</c:formatCode>
                <c:ptCount val="289"/>
                <c:pt idx="0">
                  <c:v>36</c:v>
                </c:pt>
                <c:pt idx="1">
                  <c:v>75</c:v>
                </c:pt>
                <c:pt idx="2">
                  <c:v>64</c:v>
                </c:pt>
                <c:pt idx="3">
                  <c:v>93</c:v>
                </c:pt>
                <c:pt idx="4">
                  <c:v>77</c:v>
                </c:pt>
                <c:pt idx="5">
                  <c:v>77</c:v>
                </c:pt>
                <c:pt idx="6">
                  <c:v>79</c:v>
                </c:pt>
                <c:pt idx="7">
                  <c:v>51</c:v>
                </c:pt>
                <c:pt idx="8">
                  <c:v>65</c:v>
                </c:pt>
                <c:pt idx="9">
                  <c:v>68</c:v>
                </c:pt>
                <c:pt idx="10">
                  <c:v>49</c:v>
                </c:pt>
                <c:pt idx="11">
                  <c:v>41</c:v>
                </c:pt>
                <c:pt idx="12">
                  <c:v>59</c:v>
                </c:pt>
                <c:pt idx="13">
                  <c:v>59</c:v>
                </c:pt>
                <c:pt idx="14">
                  <c:v>49</c:v>
                </c:pt>
                <c:pt idx="15">
                  <c:v>46</c:v>
                </c:pt>
                <c:pt idx="16">
                  <c:v>40</c:v>
                </c:pt>
                <c:pt idx="17">
                  <c:v>53</c:v>
                </c:pt>
                <c:pt idx="18">
                  <c:v>63</c:v>
                </c:pt>
                <c:pt idx="19">
                  <c:v>66</c:v>
                </c:pt>
                <c:pt idx="20">
                  <c:v>55</c:v>
                </c:pt>
                <c:pt idx="21">
                  <c:v>60</c:v>
                </c:pt>
                <c:pt idx="22">
                  <c:v>61</c:v>
                </c:pt>
                <c:pt idx="23">
                  <c:v>59</c:v>
                </c:pt>
                <c:pt idx="24">
                  <c:v>54</c:v>
                </c:pt>
                <c:pt idx="25">
                  <c:v>48</c:v>
                </c:pt>
                <c:pt idx="26">
                  <c:v>51</c:v>
                </c:pt>
                <c:pt idx="27">
                  <c:v>45</c:v>
                </c:pt>
                <c:pt idx="28">
                  <c:v>31</c:v>
                </c:pt>
                <c:pt idx="29">
                  <c:v>54</c:v>
                </c:pt>
                <c:pt idx="30">
                  <c:v>42</c:v>
                </c:pt>
                <c:pt idx="31">
                  <c:v>48</c:v>
                </c:pt>
                <c:pt idx="32">
                  <c:v>43</c:v>
                </c:pt>
                <c:pt idx="33">
                  <c:v>39</c:v>
                </c:pt>
                <c:pt idx="34">
                  <c:v>42</c:v>
                </c:pt>
                <c:pt idx="35">
                  <c:v>35</c:v>
                </c:pt>
                <c:pt idx="36">
                  <c:v>34</c:v>
                </c:pt>
                <c:pt idx="37">
                  <c:v>44</c:v>
                </c:pt>
                <c:pt idx="38">
                  <c:v>41</c:v>
                </c:pt>
                <c:pt idx="39">
                  <c:v>40</c:v>
                </c:pt>
                <c:pt idx="40">
                  <c:v>34</c:v>
                </c:pt>
                <c:pt idx="41">
                  <c:v>35</c:v>
                </c:pt>
                <c:pt idx="42">
                  <c:v>48</c:v>
                </c:pt>
                <c:pt idx="43">
                  <c:v>39</c:v>
                </c:pt>
                <c:pt idx="44">
                  <c:v>36</c:v>
                </c:pt>
                <c:pt idx="45">
                  <c:v>42</c:v>
                </c:pt>
                <c:pt idx="46">
                  <c:v>50</c:v>
                </c:pt>
                <c:pt idx="47">
                  <c:v>30</c:v>
                </c:pt>
                <c:pt idx="48">
                  <c:v>44</c:v>
                </c:pt>
                <c:pt idx="49">
                  <c:v>62</c:v>
                </c:pt>
                <c:pt idx="50">
                  <c:v>42</c:v>
                </c:pt>
                <c:pt idx="51">
                  <c:v>40</c:v>
                </c:pt>
                <c:pt idx="52">
                  <c:v>36</c:v>
                </c:pt>
                <c:pt idx="53">
                  <c:v>39</c:v>
                </c:pt>
                <c:pt idx="54">
                  <c:v>40</c:v>
                </c:pt>
                <c:pt idx="55">
                  <c:v>41</c:v>
                </c:pt>
                <c:pt idx="56">
                  <c:v>36</c:v>
                </c:pt>
                <c:pt idx="57">
                  <c:v>39</c:v>
                </c:pt>
                <c:pt idx="58">
                  <c:v>35</c:v>
                </c:pt>
                <c:pt idx="59">
                  <c:v>53</c:v>
                </c:pt>
                <c:pt idx="60">
                  <c:v>65</c:v>
                </c:pt>
                <c:pt idx="61">
                  <c:v>46</c:v>
                </c:pt>
                <c:pt idx="62">
                  <c:v>31</c:v>
                </c:pt>
                <c:pt idx="63">
                  <c:v>29</c:v>
                </c:pt>
                <c:pt idx="64">
                  <c:v>40</c:v>
                </c:pt>
                <c:pt idx="65">
                  <c:v>49</c:v>
                </c:pt>
                <c:pt idx="66">
                  <c:v>35</c:v>
                </c:pt>
                <c:pt idx="67">
                  <c:v>38</c:v>
                </c:pt>
                <c:pt idx="68">
                  <c:v>40</c:v>
                </c:pt>
                <c:pt idx="69">
                  <c:v>38</c:v>
                </c:pt>
                <c:pt idx="70">
                  <c:v>33</c:v>
                </c:pt>
                <c:pt idx="71">
                  <c:v>37</c:v>
                </c:pt>
                <c:pt idx="72">
                  <c:v>38</c:v>
                </c:pt>
                <c:pt idx="73">
                  <c:v>54</c:v>
                </c:pt>
                <c:pt idx="74">
                  <c:v>46</c:v>
                </c:pt>
                <c:pt idx="75">
                  <c:v>36</c:v>
                </c:pt>
                <c:pt idx="76">
                  <c:v>42</c:v>
                </c:pt>
                <c:pt idx="77">
                  <c:v>48</c:v>
                </c:pt>
                <c:pt idx="78">
                  <c:v>37</c:v>
                </c:pt>
                <c:pt idx="79">
                  <c:v>38</c:v>
                </c:pt>
                <c:pt idx="80">
                  <c:v>31</c:v>
                </c:pt>
                <c:pt idx="81">
                  <c:v>44</c:v>
                </c:pt>
                <c:pt idx="82">
                  <c:v>35</c:v>
                </c:pt>
                <c:pt idx="83">
                  <c:v>43</c:v>
                </c:pt>
                <c:pt idx="84">
                  <c:v>42</c:v>
                </c:pt>
                <c:pt idx="85">
                  <c:v>28</c:v>
                </c:pt>
                <c:pt idx="86">
                  <c:v>37</c:v>
                </c:pt>
                <c:pt idx="87">
                  <c:v>41</c:v>
                </c:pt>
                <c:pt idx="88">
                  <c:v>41</c:v>
                </c:pt>
                <c:pt idx="89">
                  <c:v>51</c:v>
                </c:pt>
                <c:pt idx="90">
                  <c:v>44</c:v>
                </c:pt>
                <c:pt idx="91">
                  <c:v>40</c:v>
                </c:pt>
                <c:pt idx="92">
                  <c:v>40</c:v>
                </c:pt>
                <c:pt idx="93">
                  <c:v>38</c:v>
                </c:pt>
                <c:pt idx="94">
                  <c:v>40</c:v>
                </c:pt>
                <c:pt idx="95">
                  <c:v>37</c:v>
                </c:pt>
                <c:pt idx="96">
                  <c:v>35</c:v>
                </c:pt>
                <c:pt idx="97">
                  <c:v>31</c:v>
                </c:pt>
                <c:pt idx="98">
                  <c:v>32</c:v>
                </c:pt>
                <c:pt idx="99">
                  <c:v>27</c:v>
                </c:pt>
                <c:pt idx="100">
                  <c:v>34</c:v>
                </c:pt>
                <c:pt idx="101">
                  <c:v>41</c:v>
                </c:pt>
                <c:pt idx="102">
                  <c:v>33</c:v>
                </c:pt>
                <c:pt idx="103">
                  <c:v>29</c:v>
                </c:pt>
                <c:pt idx="104">
                  <c:v>34</c:v>
                </c:pt>
                <c:pt idx="105">
                  <c:v>38</c:v>
                </c:pt>
                <c:pt idx="106">
                  <c:v>40</c:v>
                </c:pt>
                <c:pt idx="107">
                  <c:v>41</c:v>
                </c:pt>
                <c:pt idx="108">
                  <c:v>36</c:v>
                </c:pt>
                <c:pt idx="109">
                  <c:v>39</c:v>
                </c:pt>
                <c:pt idx="110">
                  <c:v>29</c:v>
                </c:pt>
                <c:pt idx="111">
                  <c:v>38</c:v>
                </c:pt>
                <c:pt idx="112">
                  <c:v>48</c:v>
                </c:pt>
                <c:pt idx="113">
                  <c:v>41</c:v>
                </c:pt>
                <c:pt idx="114">
                  <c:v>31</c:v>
                </c:pt>
                <c:pt idx="115">
                  <c:v>29</c:v>
                </c:pt>
                <c:pt idx="116">
                  <c:v>34</c:v>
                </c:pt>
                <c:pt idx="117">
                  <c:v>46</c:v>
                </c:pt>
                <c:pt idx="118">
                  <c:v>30</c:v>
                </c:pt>
                <c:pt idx="119">
                  <c:v>38</c:v>
                </c:pt>
                <c:pt idx="120">
                  <c:v>39</c:v>
                </c:pt>
                <c:pt idx="121">
                  <c:v>28</c:v>
                </c:pt>
                <c:pt idx="122">
                  <c:v>28</c:v>
                </c:pt>
                <c:pt idx="123">
                  <c:v>33</c:v>
                </c:pt>
                <c:pt idx="124">
                  <c:v>31</c:v>
                </c:pt>
                <c:pt idx="125">
                  <c:v>24</c:v>
                </c:pt>
                <c:pt idx="126">
                  <c:v>23</c:v>
                </c:pt>
                <c:pt idx="127">
                  <c:v>36</c:v>
                </c:pt>
                <c:pt idx="128">
                  <c:v>41</c:v>
                </c:pt>
                <c:pt idx="129">
                  <c:v>39</c:v>
                </c:pt>
                <c:pt idx="130">
                  <c:v>36</c:v>
                </c:pt>
                <c:pt idx="131">
                  <c:v>29</c:v>
                </c:pt>
                <c:pt idx="132">
                  <c:v>29</c:v>
                </c:pt>
                <c:pt idx="133">
                  <c:v>32</c:v>
                </c:pt>
                <c:pt idx="134">
                  <c:v>35</c:v>
                </c:pt>
                <c:pt idx="135">
                  <c:v>40</c:v>
                </c:pt>
                <c:pt idx="136">
                  <c:v>25</c:v>
                </c:pt>
                <c:pt idx="137">
                  <c:v>28</c:v>
                </c:pt>
                <c:pt idx="138">
                  <c:v>37</c:v>
                </c:pt>
                <c:pt idx="139">
                  <c:v>33</c:v>
                </c:pt>
                <c:pt idx="140">
                  <c:v>41</c:v>
                </c:pt>
                <c:pt idx="141">
                  <c:v>28</c:v>
                </c:pt>
                <c:pt idx="142">
                  <c:v>44</c:v>
                </c:pt>
                <c:pt idx="143">
                  <c:v>40</c:v>
                </c:pt>
                <c:pt idx="144">
                  <c:v>40</c:v>
                </c:pt>
                <c:pt idx="145">
                  <c:v>38</c:v>
                </c:pt>
                <c:pt idx="146">
                  <c:v>40</c:v>
                </c:pt>
                <c:pt idx="147">
                  <c:v>37</c:v>
                </c:pt>
                <c:pt idx="148">
                  <c:v>35</c:v>
                </c:pt>
                <c:pt idx="149">
                  <c:v>31</c:v>
                </c:pt>
                <c:pt idx="150">
                  <c:v>32</c:v>
                </c:pt>
                <c:pt idx="151">
                  <c:v>27</c:v>
                </c:pt>
                <c:pt idx="152">
                  <c:v>34</c:v>
                </c:pt>
                <c:pt idx="153">
                  <c:v>41</c:v>
                </c:pt>
                <c:pt idx="154">
                  <c:v>33</c:v>
                </c:pt>
                <c:pt idx="155">
                  <c:v>29</c:v>
                </c:pt>
                <c:pt idx="156">
                  <c:v>29</c:v>
                </c:pt>
                <c:pt idx="157">
                  <c:v>32</c:v>
                </c:pt>
                <c:pt idx="158">
                  <c:v>38</c:v>
                </c:pt>
                <c:pt idx="159">
                  <c:v>40</c:v>
                </c:pt>
                <c:pt idx="160">
                  <c:v>41</c:v>
                </c:pt>
                <c:pt idx="161">
                  <c:v>36</c:v>
                </c:pt>
                <c:pt idx="162">
                  <c:v>39</c:v>
                </c:pt>
                <c:pt idx="163">
                  <c:v>29</c:v>
                </c:pt>
                <c:pt idx="164">
                  <c:v>38</c:v>
                </c:pt>
                <c:pt idx="165">
                  <c:v>48</c:v>
                </c:pt>
                <c:pt idx="166">
                  <c:v>41</c:v>
                </c:pt>
                <c:pt idx="167">
                  <c:v>31</c:v>
                </c:pt>
                <c:pt idx="168">
                  <c:v>29</c:v>
                </c:pt>
                <c:pt idx="169">
                  <c:v>34</c:v>
                </c:pt>
                <c:pt idx="170">
                  <c:v>46</c:v>
                </c:pt>
                <c:pt idx="171">
                  <c:v>30</c:v>
                </c:pt>
                <c:pt idx="172">
                  <c:v>38</c:v>
                </c:pt>
                <c:pt idx="173">
                  <c:v>39</c:v>
                </c:pt>
                <c:pt idx="174">
                  <c:v>28</c:v>
                </c:pt>
                <c:pt idx="175">
                  <c:v>28</c:v>
                </c:pt>
                <c:pt idx="176">
                  <c:v>33</c:v>
                </c:pt>
                <c:pt idx="177">
                  <c:v>31</c:v>
                </c:pt>
                <c:pt idx="178">
                  <c:v>24</c:v>
                </c:pt>
                <c:pt idx="179">
                  <c:v>23</c:v>
                </c:pt>
                <c:pt idx="180">
                  <c:v>36</c:v>
                </c:pt>
                <c:pt idx="181">
                  <c:v>41</c:v>
                </c:pt>
                <c:pt idx="182">
                  <c:v>39</c:v>
                </c:pt>
                <c:pt idx="183">
                  <c:v>36</c:v>
                </c:pt>
                <c:pt idx="184">
                  <c:v>29</c:v>
                </c:pt>
                <c:pt idx="185">
                  <c:v>29</c:v>
                </c:pt>
                <c:pt idx="186">
                  <c:v>32</c:v>
                </c:pt>
                <c:pt idx="187">
                  <c:v>35</c:v>
                </c:pt>
                <c:pt idx="188">
                  <c:v>40</c:v>
                </c:pt>
                <c:pt idx="189">
                  <c:v>25</c:v>
                </c:pt>
                <c:pt idx="190">
                  <c:v>29</c:v>
                </c:pt>
                <c:pt idx="191">
                  <c:v>48</c:v>
                </c:pt>
                <c:pt idx="192">
                  <c:v>41</c:v>
                </c:pt>
                <c:pt idx="193">
                  <c:v>46</c:v>
                </c:pt>
                <c:pt idx="194">
                  <c:v>51</c:v>
                </c:pt>
                <c:pt idx="195">
                  <c:v>46</c:v>
                </c:pt>
                <c:pt idx="196">
                  <c:v>55</c:v>
                </c:pt>
                <c:pt idx="197">
                  <c:v>41</c:v>
                </c:pt>
                <c:pt idx="198">
                  <c:v>47</c:v>
                </c:pt>
                <c:pt idx="199">
                  <c:v>51</c:v>
                </c:pt>
                <c:pt idx="200">
                  <c:v>39</c:v>
                </c:pt>
                <c:pt idx="201">
                  <c:v>36</c:v>
                </c:pt>
                <c:pt idx="202">
                  <c:v>42</c:v>
                </c:pt>
                <c:pt idx="203">
                  <c:v>50</c:v>
                </c:pt>
                <c:pt idx="204">
                  <c:v>30</c:v>
                </c:pt>
                <c:pt idx="205">
                  <c:v>44</c:v>
                </c:pt>
                <c:pt idx="206">
                  <c:v>62</c:v>
                </c:pt>
                <c:pt idx="207">
                  <c:v>42</c:v>
                </c:pt>
                <c:pt idx="208">
                  <c:v>40</c:v>
                </c:pt>
                <c:pt idx="209">
                  <c:v>34</c:v>
                </c:pt>
                <c:pt idx="210">
                  <c:v>39</c:v>
                </c:pt>
                <c:pt idx="211">
                  <c:v>42</c:v>
                </c:pt>
                <c:pt idx="212">
                  <c:v>47</c:v>
                </c:pt>
                <c:pt idx="213">
                  <c:v>45</c:v>
                </c:pt>
                <c:pt idx="214">
                  <c:v>41</c:v>
                </c:pt>
                <c:pt idx="215">
                  <c:v>35</c:v>
                </c:pt>
                <c:pt idx="216">
                  <c:v>53</c:v>
                </c:pt>
                <c:pt idx="217">
                  <c:v>48</c:v>
                </c:pt>
                <c:pt idx="218">
                  <c:v>41</c:v>
                </c:pt>
                <c:pt idx="219">
                  <c:v>44</c:v>
                </c:pt>
                <c:pt idx="220">
                  <c:v>50</c:v>
                </c:pt>
                <c:pt idx="221">
                  <c:v>34</c:v>
                </c:pt>
                <c:pt idx="222">
                  <c:v>46</c:v>
                </c:pt>
                <c:pt idx="223">
                  <c:v>35</c:v>
                </c:pt>
                <c:pt idx="224">
                  <c:v>45</c:v>
                </c:pt>
                <c:pt idx="225">
                  <c:v>39</c:v>
                </c:pt>
                <c:pt idx="226">
                  <c:v>28</c:v>
                </c:pt>
                <c:pt idx="227">
                  <c:v>28</c:v>
                </c:pt>
                <c:pt idx="228">
                  <c:v>33</c:v>
                </c:pt>
                <c:pt idx="229">
                  <c:v>31</c:v>
                </c:pt>
                <c:pt idx="230">
                  <c:v>24</c:v>
                </c:pt>
                <c:pt idx="231">
                  <c:v>23</c:v>
                </c:pt>
                <c:pt idx="232">
                  <c:v>36</c:v>
                </c:pt>
                <c:pt idx="233">
                  <c:v>41</c:v>
                </c:pt>
                <c:pt idx="234">
                  <c:v>39</c:v>
                </c:pt>
                <c:pt idx="235">
                  <c:v>36</c:v>
                </c:pt>
                <c:pt idx="236">
                  <c:v>29</c:v>
                </c:pt>
                <c:pt idx="237">
                  <c:v>29</c:v>
                </c:pt>
                <c:pt idx="238">
                  <c:v>32</c:v>
                </c:pt>
                <c:pt idx="239">
                  <c:v>35</c:v>
                </c:pt>
                <c:pt idx="240">
                  <c:v>40</c:v>
                </c:pt>
                <c:pt idx="241">
                  <c:v>25</c:v>
                </c:pt>
                <c:pt idx="242">
                  <c:v>29</c:v>
                </c:pt>
                <c:pt idx="243">
                  <c:v>48</c:v>
                </c:pt>
                <c:pt idx="244">
                  <c:v>49</c:v>
                </c:pt>
                <c:pt idx="245">
                  <c:v>53</c:v>
                </c:pt>
                <c:pt idx="246">
                  <c:v>51</c:v>
                </c:pt>
                <c:pt idx="247">
                  <c:v>46</c:v>
                </c:pt>
                <c:pt idx="248">
                  <c:v>58</c:v>
                </c:pt>
                <c:pt idx="249">
                  <c:v>77</c:v>
                </c:pt>
                <c:pt idx="250">
                  <c:v>51</c:v>
                </c:pt>
                <c:pt idx="251">
                  <c:v>64</c:v>
                </c:pt>
                <c:pt idx="252">
                  <c:v>81</c:v>
                </c:pt>
                <c:pt idx="253">
                  <c:v>70</c:v>
                </c:pt>
                <c:pt idx="254">
                  <c:v>56</c:v>
                </c:pt>
                <c:pt idx="255">
                  <c:v>93</c:v>
                </c:pt>
                <c:pt idx="256">
                  <c:v>113</c:v>
                </c:pt>
                <c:pt idx="257">
                  <c:v>108</c:v>
                </c:pt>
                <c:pt idx="258">
                  <c:v>108</c:v>
                </c:pt>
                <c:pt idx="259">
                  <c:v>120</c:v>
                </c:pt>
                <c:pt idx="260">
                  <c:v>124</c:v>
                </c:pt>
                <c:pt idx="261" formatCode="0">
                  <c:v>34</c:v>
                </c:pt>
                <c:pt idx="262" formatCode="0">
                  <c:v>137</c:v>
                </c:pt>
                <c:pt idx="263" formatCode="0">
                  <c:v>143</c:v>
                </c:pt>
                <c:pt idx="264" formatCode="0">
                  <c:v>119</c:v>
                </c:pt>
                <c:pt idx="265" formatCode="0">
                  <c:v>108</c:v>
                </c:pt>
                <c:pt idx="266" formatCode="0">
                  <c:v>95</c:v>
                </c:pt>
                <c:pt idx="267" formatCode="0">
                  <c:v>124</c:v>
                </c:pt>
                <c:pt idx="268" formatCode="0">
                  <c:v>125</c:v>
                </c:pt>
                <c:pt idx="269" formatCode="0">
                  <c:v>137</c:v>
                </c:pt>
                <c:pt idx="270" formatCode="0">
                  <c:v>100</c:v>
                </c:pt>
                <c:pt idx="271" formatCode="0">
                  <c:v>116</c:v>
                </c:pt>
                <c:pt idx="272" formatCode="0">
                  <c:v>99</c:v>
                </c:pt>
                <c:pt idx="273" formatCode="0">
                  <c:v>83</c:v>
                </c:pt>
                <c:pt idx="274" formatCode="0">
                  <c:v>64</c:v>
                </c:pt>
                <c:pt idx="275" formatCode="0">
                  <c:v>62</c:v>
                </c:pt>
                <c:pt idx="276" formatCode="0">
                  <c:v>48</c:v>
                </c:pt>
                <c:pt idx="277" formatCode="0">
                  <c:v>45</c:v>
                </c:pt>
                <c:pt idx="278" formatCode="0">
                  <c:v>32</c:v>
                </c:pt>
                <c:pt idx="279" formatCode="0">
                  <c:v>41</c:v>
                </c:pt>
                <c:pt idx="280" formatCode="0">
                  <c:v>47</c:v>
                </c:pt>
                <c:pt idx="281" formatCode="0">
                  <c:v>54</c:v>
                </c:pt>
                <c:pt idx="282" formatCode="0">
                  <c:v>40</c:v>
                </c:pt>
                <c:pt idx="283" formatCode="0">
                  <c:v>61</c:v>
                </c:pt>
                <c:pt idx="284" formatCode="0">
                  <c:v>68</c:v>
                </c:pt>
                <c:pt idx="285" formatCode="0">
                  <c:v>66</c:v>
                </c:pt>
                <c:pt idx="286" formatCode="0">
                  <c:v>75</c:v>
                </c:pt>
                <c:pt idx="287" formatCode="0">
                  <c:v>38</c:v>
                </c:pt>
                <c:pt idx="288" formatCode="0">
                  <c:v>89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620480"/>
        <c:axId val="69622400"/>
      </c:lineChart>
      <c:catAx>
        <c:axId val="696204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AU" dirty="0" smtClean="0"/>
                  <a:t> </a:t>
                </a:r>
                <a:r>
                  <a:rPr lang="en-AU" dirty="0" err="1" smtClean="0"/>
                  <a:t>Epid</a:t>
                </a:r>
                <a:r>
                  <a:rPr lang="en-AU" dirty="0" smtClean="0"/>
                  <a:t> Week</a:t>
                </a:r>
                <a:endParaRPr lang="en-AU" dirty="0"/>
              </a:p>
            </c:rich>
          </c:tx>
          <c:layout>
            <c:manualLayout>
              <c:xMode val="edge"/>
              <c:yMode val="edge"/>
              <c:x val="0.44456173747512329"/>
              <c:y val="0.9216161475390798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600" b="1" i="0" u="none" strike="noStrike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en-US"/>
          </a:p>
        </c:txPr>
        <c:crossAx val="6962240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69622400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75" b="1" i="0" u="none" strike="noStrike" baseline="0">
                    <a:solidFill>
                      <a:srgbClr val="000000"/>
                    </a:solidFill>
                    <a:latin typeface="Arial Narrow"/>
                    <a:ea typeface="Arial Narrow"/>
                    <a:cs typeface="Arial Narrow"/>
                  </a:defRPr>
                </a:pPr>
                <a:r>
                  <a:rPr lang="en-AU" dirty="0" smtClean="0"/>
                  <a:t>Cases</a:t>
                </a:r>
                <a:endParaRPr lang="en-AU" dirty="0"/>
              </a:p>
            </c:rich>
          </c:tx>
          <c:layout>
            <c:manualLayout>
              <c:xMode val="edge"/>
              <c:yMode val="edge"/>
              <c:x val="2.1681102362204725E-2"/>
              <c:y val="0.5011078778196204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en-US"/>
          </a:p>
        </c:txPr>
        <c:crossAx val="69620480"/>
        <c:crosses val="autoZero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egendEntry>
        <c:idx val="0"/>
        <c:txPr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en-US"/>
          </a:p>
        </c:txPr>
      </c:legendEntry>
      <c:layout>
        <c:manualLayout>
          <c:xMode val="edge"/>
          <c:yMode val="edge"/>
          <c:x val="0.40032064741907264"/>
          <c:y val="7.7408802160599312E-5"/>
          <c:w val="0.19986154855643049"/>
          <c:h val="5.7198067632850243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1" i="0" u="none" strike="noStrike" baseline="0">
              <a:solidFill>
                <a:srgbClr val="000000"/>
              </a:solidFill>
              <a:latin typeface="Arial Narrow"/>
              <a:ea typeface="Arial Narrow"/>
              <a:cs typeface="Arial Narrow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9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0.54167</cdr:x>
      <cdr:y>0.9534</cdr:y>
    </cdr:from>
    <cdr:to>
      <cdr:x>1</cdr:x>
      <cdr:y>1</cdr:y>
    </cdr:to>
    <cdr:sp macro="" textlink="">
      <cdr:nvSpPr>
        <cdr:cNvPr id="3" name="TextBox 3"/>
        <cdr:cNvSpPr txBox="1"/>
      </cdr:nvSpPr>
      <cdr:spPr>
        <a:xfrm xmlns:a="http://schemas.openxmlformats.org/drawingml/2006/main">
          <a:off x="4953030" y="5673523"/>
          <a:ext cx="4190970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 smtClean="0"/>
            <a:t>Source</a:t>
          </a:r>
          <a:r>
            <a:rPr lang="en-US" sz="1200" b="1" dirty="0" smtClean="0">
              <a:solidFill>
                <a:schemeClr val="tx1"/>
              </a:solidFill>
            </a:rPr>
            <a:t> : Perak State Health Department</a:t>
          </a:r>
          <a:endParaRPr lang="en-GB" sz="1200" b="1" dirty="0">
            <a:solidFill>
              <a:schemeClr val="tx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0.9878</cdr:x>
      <cdr:y>0.49463</cdr:y>
    </cdr:from>
    <cdr:to>
      <cdr:x>0.99448</cdr:x>
      <cdr:y>0.56372</cdr:y>
    </cdr:to>
    <cdr:sp macro="" textlink="">
      <cdr:nvSpPr>
        <cdr:cNvPr id="778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863085" y="1952160"/>
          <a:ext cx="59937" cy="27801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32004" rIns="36576" bIns="32004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MY" sz="1650" b="0" i="0" u="none" strike="noStrike" baseline="0">
              <a:solidFill>
                <a:srgbClr val="000000"/>
              </a:solidFill>
              <a:latin typeface="Arial"/>
              <a:cs typeface="Arial"/>
            </a:rPr>
            <a:t>                                                                                                                                                                                                                                                      </a:t>
          </a:r>
        </a:p>
      </cdr:txBody>
    </cdr:sp>
  </cdr:relSizeAnchor>
  <cdr:relSizeAnchor xmlns:cdr="http://schemas.openxmlformats.org/drawingml/2006/chartDrawing">
    <cdr:from>
      <cdr:x>0.39167</cdr:x>
      <cdr:y>0.08696</cdr:y>
    </cdr:from>
    <cdr:to>
      <cdr:x>0.39167</cdr:x>
      <cdr:y>0.88406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3581400" y="457200"/>
          <a:ext cx="0" cy="4190993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0.55833</cdr:x>
      <cdr:y>0.08696</cdr:y>
    </cdr:from>
    <cdr:to>
      <cdr:x>0.55833</cdr:x>
      <cdr:y>0.88406</cdr:y>
    </cdr:to>
    <cdr:cxnSp macro="">
      <cdr:nvCxnSpPr>
        <cdr:cNvPr id="9" name="Straight Connector 8"/>
        <cdr:cNvCxnSpPr/>
      </cdr:nvCxnSpPr>
      <cdr:spPr>
        <a:xfrm xmlns:a="http://schemas.openxmlformats.org/drawingml/2006/main">
          <a:off x="5105400" y="457200"/>
          <a:ext cx="0" cy="4190993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0.73333</cdr:x>
      <cdr:y>0.10145</cdr:y>
    </cdr:from>
    <cdr:to>
      <cdr:x>0.73333</cdr:x>
      <cdr:y>0.88406</cdr:y>
    </cdr:to>
    <cdr:cxnSp macro="">
      <cdr:nvCxnSpPr>
        <cdr:cNvPr id="13" name="Straight Connector 12"/>
        <cdr:cNvCxnSpPr/>
      </cdr:nvCxnSpPr>
      <cdr:spPr>
        <a:xfrm xmlns:a="http://schemas.openxmlformats.org/drawingml/2006/main">
          <a:off x="6705600" y="533400"/>
          <a:ext cx="0" cy="4114807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0.275</cdr:x>
      <cdr:y>0.13043</cdr:y>
    </cdr:from>
    <cdr:to>
      <cdr:x>0.39167</cdr:x>
      <cdr:y>0.20068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2514600" y="685800"/>
          <a:ext cx="1066800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 dirty="0" smtClean="0"/>
            <a:t>2013</a:t>
          </a:r>
          <a:endParaRPr lang="en-GB" sz="1100" b="1" dirty="0"/>
        </a:p>
      </cdr:txBody>
    </cdr:sp>
  </cdr:relSizeAnchor>
  <cdr:relSizeAnchor xmlns:cdr="http://schemas.openxmlformats.org/drawingml/2006/chartDrawing">
    <cdr:from>
      <cdr:x>0.60833</cdr:x>
      <cdr:y>0.11594</cdr:y>
    </cdr:from>
    <cdr:to>
      <cdr:x>0.70833</cdr:x>
      <cdr:y>0.28986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5562600" y="609600"/>
          <a:ext cx="914400" cy="9144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 dirty="0" smtClean="0"/>
            <a:t>2015</a:t>
          </a:r>
          <a:endParaRPr lang="en-GB" sz="1100" b="1" dirty="0"/>
        </a:p>
      </cdr:txBody>
    </cdr:sp>
  </cdr:relSizeAnchor>
  <cdr:relSizeAnchor xmlns:cdr="http://schemas.openxmlformats.org/drawingml/2006/chartDrawing">
    <cdr:from>
      <cdr:x>0.74167</cdr:x>
      <cdr:y>0.11594</cdr:y>
    </cdr:from>
    <cdr:to>
      <cdr:x>0.84167</cdr:x>
      <cdr:y>0.28986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6781800" y="609600"/>
          <a:ext cx="914400" cy="9144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 dirty="0" smtClean="0"/>
            <a:t>2016</a:t>
          </a:r>
          <a:endParaRPr lang="en-GB" sz="1100" b="1" dirty="0"/>
        </a:p>
      </cdr:txBody>
    </cdr:sp>
  </cdr:relSizeAnchor>
  <cdr:relSizeAnchor xmlns:cdr="http://schemas.openxmlformats.org/drawingml/2006/chartDrawing">
    <cdr:from>
      <cdr:x>0.21667</cdr:x>
      <cdr:y>0.08696</cdr:y>
    </cdr:from>
    <cdr:to>
      <cdr:x>0.21667</cdr:x>
      <cdr:y>0.88406</cdr:y>
    </cdr:to>
    <cdr:cxnSp macro="">
      <cdr:nvCxnSpPr>
        <cdr:cNvPr id="4" name="Straight Connector 3"/>
        <cdr:cNvCxnSpPr/>
      </cdr:nvCxnSpPr>
      <cdr:spPr>
        <a:xfrm xmlns:a="http://schemas.openxmlformats.org/drawingml/2006/main">
          <a:off x="1981200" y="457200"/>
          <a:ext cx="0" cy="4190993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0.10833</cdr:x>
      <cdr:y>0.13043</cdr:y>
    </cdr:from>
    <cdr:to>
      <cdr:x>0.20833</cdr:x>
      <cdr:y>0.30435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990600" y="6858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 dirty="0" smtClean="0"/>
            <a:t>2012</a:t>
          </a:r>
          <a:endParaRPr lang="en-GB" sz="1200" b="1" dirty="0"/>
        </a:p>
      </cdr:txBody>
    </cdr:sp>
  </cdr:relSizeAnchor>
  <cdr:relSizeAnchor xmlns:cdr="http://schemas.openxmlformats.org/drawingml/2006/chartDrawing">
    <cdr:from>
      <cdr:x>0.43333</cdr:x>
      <cdr:y>0.13043</cdr:y>
    </cdr:from>
    <cdr:to>
      <cdr:x>0.53333</cdr:x>
      <cdr:y>0.30435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3962400" y="685800"/>
          <a:ext cx="914400" cy="9144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 dirty="0" smtClean="0"/>
            <a:t>2014</a:t>
          </a:r>
          <a:endParaRPr lang="en-GB" sz="1200" b="1" dirty="0"/>
        </a:p>
      </cdr:txBody>
    </cdr:sp>
  </cdr:relSizeAnchor>
  <cdr:relSizeAnchor xmlns:cdr="http://schemas.openxmlformats.org/drawingml/2006/chartDrawing">
    <cdr:from>
      <cdr:x>0.9</cdr:x>
      <cdr:y>0.07246</cdr:y>
    </cdr:from>
    <cdr:to>
      <cdr:x>0.9</cdr:x>
      <cdr:y>0.89855</cdr:y>
    </cdr:to>
    <cdr:cxnSp macro="">
      <cdr:nvCxnSpPr>
        <cdr:cNvPr id="16" name="Straight Connector 15"/>
        <cdr:cNvCxnSpPr/>
      </cdr:nvCxnSpPr>
      <cdr:spPr>
        <a:xfrm xmlns:a="http://schemas.openxmlformats.org/drawingml/2006/main">
          <a:off x="8229600" y="381000"/>
          <a:ext cx="0" cy="434342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0.91667</cdr:x>
      <cdr:y>0.11594</cdr:y>
    </cdr:from>
    <cdr:to>
      <cdr:x>1</cdr:x>
      <cdr:y>0.28986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382000" y="609600"/>
          <a:ext cx="7620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 dirty="0" smtClean="0"/>
            <a:t>2017</a:t>
          </a:r>
          <a:endParaRPr lang="en-US" sz="11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90CC2-9D9C-463C-A62D-BE88E1BF224C}" type="datetimeFigureOut">
              <a:rPr lang="en-MY" smtClean="0"/>
              <a:t>22/7/2017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3AF8F-0F99-468B-B5AF-7AF2CA3CB3F5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904488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CCE8A7-72A6-4D0A-92B8-CE5159099F2A}" type="slidenum">
              <a:rPr lang="en-US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3AF8F-0F99-468B-B5AF-7AF2CA3CB3F5}" type="slidenum">
              <a:rPr lang="en-MY" smtClean="0"/>
              <a:t>32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08859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EFDB5E3-6A77-4F58-9AC3-68CCA2F1F2B6}" type="slidenum">
              <a:rPr 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18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2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67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358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458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734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05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49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45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70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46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39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0.emf"/><Relationship Id="rId4" Type="http://schemas.openxmlformats.org/officeDocument/2006/relationships/oleObject" Target="../embeddings/Microsoft_Excel_97-2003_Worksheet1.xls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euvaccine.eu/sites/default/files/uploads/images/diseases/Dengue/EVI_Dengue_aedesegyptihigh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215027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0"/>
            <a:ext cx="9215027" cy="990599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MY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Dengue Issues &amp; Challenges</a:t>
            </a:r>
            <a:endParaRPr lang="en-MY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410200"/>
            <a:ext cx="9197442" cy="1441938"/>
          </a:xfrm>
          <a:solidFill>
            <a:srgbClr val="FFFF00"/>
          </a:solidFill>
        </p:spPr>
        <p:txBody>
          <a:bodyPr/>
          <a:lstStyle/>
          <a:p>
            <a:r>
              <a:rPr lang="en-MY" sz="18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Dr.</a:t>
            </a:r>
            <a:r>
              <a:rPr lang="en-MY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MY" sz="18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Thiruchelvam</a:t>
            </a:r>
            <a:r>
              <a:rPr lang="en-MY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MY" sz="18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Mathiarasu</a:t>
            </a:r>
            <a:endParaRPr lang="en-MY" sz="18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MY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Assistant Director UD54</a:t>
            </a:r>
          </a:p>
          <a:p>
            <a:r>
              <a:rPr lang="en-MY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Vector Borne Disease Control Unit</a:t>
            </a:r>
          </a:p>
          <a:p>
            <a:r>
              <a:rPr lang="en-MY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Perak State Health Department</a:t>
            </a:r>
          </a:p>
        </p:txBody>
      </p:sp>
    </p:spTree>
    <p:extLst>
      <p:ext uri="{BB962C8B-B14F-4D97-AF65-F5344CB8AC3E}">
        <p14:creationId xmlns:p14="http://schemas.microsoft.com/office/powerpoint/2010/main" val="367332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399"/>
            <a:ext cx="8915399" cy="655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963" y="152400"/>
            <a:ext cx="8910636" cy="12192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MY" sz="3200" b="1" dirty="0" smtClean="0">
                <a:solidFill>
                  <a:srgbClr val="FF0000"/>
                </a:solidFill>
              </a:rPr>
              <a:t>Dengue Incidence Rate &amp; Mortality Rates in Malaysia from year 2000-2016</a:t>
            </a:r>
            <a:endParaRPr lang="en-MY" sz="3200" b="1" dirty="0"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5" name="TextBox 4"/>
          <p:cNvSpPr txBox="1"/>
          <p:nvPr/>
        </p:nvSpPr>
        <p:spPr>
          <a:xfrm>
            <a:off x="7239000" y="640080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Source : </a:t>
            </a:r>
            <a:r>
              <a:rPr lang="en-US" sz="1400" b="1" dirty="0" err="1" smtClean="0"/>
              <a:t>idengue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404408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199"/>
            <a:ext cx="8839200" cy="6251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219200"/>
          </a:xfrm>
          <a:solidFill>
            <a:srgbClr val="FFFF00"/>
          </a:solidFill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MY" b="1" dirty="0" smtClean="0">
                <a:solidFill>
                  <a:srgbClr val="FF0000"/>
                </a:solidFill>
              </a:rPr>
              <a:t>Trend of Dengue Deaths in Malaysia </a:t>
            </a:r>
            <a:br>
              <a:rPr lang="en-MY" b="1" dirty="0" smtClean="0">
                <a:solidFill>
                  <a:srgbClr val="FF0000"/>
                </a:solidFill>
              </a:rPr>
            </a:br>
            <a:r>
              <a:rPr lang="en-MY" b="1" dirty="0" smtClean="0">
                <a:solidFill>
                  <a:srgbClr val="FF0000"/>
                </a:solidFill>
              </a:rPr>
              <a:t>from 1995-2016</a:t>
            </a:r>
            <a:endParaRPr lang="en-MY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39000" y="640080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Source : </a:t>
            </a:r>
            <a:r>
              <a:rPr lang="en-US" sz="1400" b="1" dirty="0" err="1" smtClean="0"/>
              <a:t>idengue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226953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p333004\Downloads\20155936_687100418149312_6673956770750793377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0"/>
            <a:ext cx="10668000" cy="67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66" y="76200"/>
            <a:ext cx="8839200" cy="9906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</a:rPr>
              <a:t>Dengue Cases By State In Malaysia 2017 </a:t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sz="3200" b="1" dirty="0" smtClean="0">
                <a:solidFill>
                  <a:srgbClr val="FF0000"/>
                </a:solidFill>
              </a:rPr>
              <a:t>(Data </a:t>
            </a:r>
            <a:r>
              <a:rPr lang="en-US" sz="3200" b="1" dirty="0" smtClean="0">
                <a:solidFill>
                  <a:srgbClr val="FF0000"/>
                </a:solidFill>
              </a:rPr>
              <a:t>till 15</a:t>
            </a:r>
            <a:r>
              <a:rPr sz="3200" b="1" dirty="0" smtClean="0">
                <a:solidFill>
                  <a:srgbClr val="FF0000"/>
                </a:solidFill>
              </a:rPr>
              <a:t>.</a:t>
            </a:r>
            <a:r>
              <a:rPr lang="en-US" sz="3200" b="1" dirty="0" smtClean="0">
                <a:solidFill>
                  <a:srgbClr val="FF0000"/>
                </a:solidFill>
              </a:rPr>
              <a:t>07</a:t>
            </a:r>
            <a:r>
              <a:rPr sz="3200" b="1" dirty="0" smtClean="0">
                <a:solidFill>
                  <a:srgbClr val="FF0000"/>
                </a:solidFill>
              </a:rPr>
              <a:t>.201</a:t>
            </a:r>
            <a:r>
              <a:rPr lang="en-US" sz="3200" b="1" dirty="0" smtClean="0">
                <a:solidFill>
                  <a:srgbClr val="FF0000"/>
                </a:solidFill>
              </a:rPr>
              <a:t>7</a:t>
            </a:r>
            <a:r>
              <a:rPr sz="3200" b="1" dirty="0" smtClean="0">
                <a:solidFill>
                  <a:srgbClr val="FF0000"/>
                </a:solidFill>
              </a:rPr>
              <a:t>)</a:t>
            </a:r>
            <a:endParaRPr lang="en-MY" sz="3200" b="1" dirty="0">
              <a:solidFill>
                <a:srgbClr val="FF0000"/>
              </a:solidFill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 altLang="en-US" dirty="0" smtClean="0"/>
          </a:p>
        </p:txBody>
      </p:sp>
      <p:sp>
        <p:nvSpPr>
          <p:cNvPr id="6" name="TextBox 3"/>
          <p:cNvSpPr txBox="1"/>
          <p:nvPr/>
        </p:nvSpPr>
        <p:spPr>
          <a:xfrm>
            <a:off x="6019800" y="6338501"/>
            <a:ext cx="2895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1" dirty="0" smtClean="0"/>
              <a:t>Source: Facebook CPRC MOH Malaysia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399429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862"/>
            <a:ext cx="9144000" cy="984738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Dengue Cases &amp; Mortality Rates in Perak </a:t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3200" b="1" dirty="0" smtClean="0">
                <a:solidFill>
                  <a:srgbClr val="FF0000"/>
                </a:solidFill>
              </a:rPr>
              <a:t>from 2006-2017 (Till 15 July 2017)</a:t>
            </a:r>
            <a:endParaRPr lang="en-GB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8529076"/>
              </p:ext>
            </p:extLst>
          </p:nvPr>
        </p:nvGraphicFramePr>
        <p:xfrm>
          <a:off x="0" y="914400"/>
          <a:ext cx="91440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7139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>
              <a:defRPr/>
            </a:pPr>
            <a:r>
              <a:rPr lang="en-MY" sz="2800" b="1" dirty="0" smtClean="0">
                <a:solidFill>
                  <a:srgbClr val="FF0000"/>
                </a:solidFill>
              </a:rPr>
              <a:t>Trend Of Weekly Dengue Cases In Perak From 2012-2017 </a:t>
            </a:r>
            <a:br>
              <a:rPr lang="en-MY" sz="2800" b="1" dirty="0" smtClean="0">
                <a:solidFill>
                  <a:srgbClr val="FF0000"/>
                </a:solidFill>
              </a:rPr>
            </a:br>
            <a:r>
              <a:rPr lang="en-MY" sz="2800" b="1" dirty="0" smtClean="0">
                <a:solidFill>
                  <a:srgbClr val="FF0000"/>
                </a:solidFill>
              </a:rPr>
              <a:t>compared to 5 year median cases</a:t>
            </a:r>
            <a:endParaRPr lang="en-MY" sz="2800" dirty="0">
              <a:solidFill>
                <a:srgbClr val="FF0000"/>
              </a:solidFill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 smtClean="0"/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036148"/>
              </p:ext>
            </p:extLst>
          </p:nvPr>
        </p:nvGraphicFramePr>
        <p:xfrm>
          <a:off x="0" y="1219200"/>
          <a:ext cx="91440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3"/>
          <p:cNvSpPr txBox="1"/>
          <p:nvPr/>
        </p:nvSpPr>
        <p:spPr>
          <a:xfrm>
            <a:off x="5715000" y="6400799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/>
              <a:t>Source</a:t>
            </a:r>
            <a:r>
              <a:rPr lang="en-US" sz="1200" b="1" dirty="0" smtClean="0">
                <a:solidFill>
                  <a:schemeClr val="tx1"/>
                </a:solidFill>
              </a:rPr>
              <a:t> : Perak State Health Department</a:t>
            </a:r>
            <a:endParaRPr lang="en-GB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61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Dengue cases By District in Perak till EW 28 2017 compared to same period 2016 </a:t>
            </a:r>
            <a:endParaRPr lang="en-GB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4032490"/>
              </p:ext>
            </p:extLst>
          </p:nvPr>
        </p:nvGraphicFramePr>
        <p:xfrm>
          <a:off x="304800" y="1143000"/>
          <a:ext cx="8534400" cy="5334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5709"/>
                <a:gridCol w="1074118"/>
                <a:gridCol w="1074118"/>
                <a:gridCol w="2131349"/>
                <a:gridCol w="1369106"/>
              </a:tblGrid>
              <a:tr h="7298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2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District</a:t>
                      </a:r>
                      <a:endParaRPr lang="en-GB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2000" b="1" dirty="0"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  <a:endParaRPr lang="en-GB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2000" b="1" dirty="0">
                          <a:solidFill>
                            <a:schemeClr val="tx1"/>
                          </a:solidFill>
                          <a:effectLst/>
                        </a:rPr>
                        <a:t>2017</a:t>
                      </a:r>
                      <a:endParaRPr lang="en-GB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2000" b="1" dirty="0" smtClean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r>
                        <a:rPr lang="en-MY" sz="20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of change from 2016</a:t>
                      </a:r>
                      <a:endParaRPr lang="en-GB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2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Deaths</a:t>
                      </a:r>
                      <a:endParaRPr lang="en-GB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</a:tr>
              <a:tr h="3836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>
                          <a:solidFill>
                            <a:schemeClr val="tx1"/>
                          </a:solidFill>
                          <a:effectLst/>
                        </a:rPr>
                        <a:t>Kinta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>
                          <a:solidFill>
                            <a:schemeClr val="tx1"/>
                          </a:solidFill>
                          <a:effectLst/>
                        </a:rPr>
                        <a:t>1296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>
                          <a:solidFill>
                            <a:schemeClr val="tx1"/>
                          </a:solidFill>
                          <a:effectLst/>
                        </a:rPr>
                        <a:t>2629</a:t>
                      </a:r>
                      <a:endParaRPr lang="en-GB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>
                          <a:solidFill>
                            <a:schemeClr val="tx1"/>
                          </a:solidFill>
                          <a:effectLst/>
                        </a:rPr>
                        <a:t>102.9</a:t>
                      </a:r>
                      <a:endParaRPr lang="en-GB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GB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836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 err="1">
                          <a:solidFill>
                            <a:schemeClr val="tx1"/>
                          </a:solidFill>
                          <a:effectLst/>
                        </a:rPr>
                        <a:t>Manjung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>
                          <a:solidFill>
                            <a:schemeClr val="tx1"/>
                          </a:solidFill>
                          <a:effectLst/>
                        </a:rPr>
                        <a:t>284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>
                          <a:solidFill>
                            <a:schemeClr val="tx1"/>
                          </a:solidFill>
                          <a:effectLst/>
                        </a:rPr>
                        <a:t>177</a:t>
                      </a:r>
                      <a:endParaRPr lang="en-GB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>
                          <a:solidFill>
                            <a:schemeClr val="tx1"/>
                          </a:solidFill>
                          <a:effectLst/>
                        </a:rPr>
                        <a:t>-37.7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GB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836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 err="1">
                          <a:solidFill>
                            <a:schemeClr val="tx1"/>
                          </a:solidFill>
                          <a:effectLst/>
                        </a:rPr>
                        <a:t>Hilir</a:t>
                      </a:r>
                      <a:r>
                        <a:rPr lang="en-MY" sz="1800" b="1" dirty="0">
                          <a:solidFill>
                            <a:schemeClr val="tx1"/>
                          </a:solidFill>
                          <a:effectLst/>
                        </a:rPr>
                        <a:t> Perak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>
                          <a:solidFill>
                            <a:schemeClr val="tx1"/>
                          </a:solidFill>
                          <a:effectLst/>
                        </a:rPr>
                        <a:t>126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>
                          <a:solidFill>
                            <a:schemeClr val="tx1"/>
                          </a:solidFill>
                          <a:effectLst/>
                        </a:rPr>
                        <a:t>97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>
                          <a:solidFill>
                            <a:schemeClr val="tx1"/>
                          </a:solidFill>
                          <a:effectLst/>
                        </a:rPr>
                        <a:t>-23.0</a:t>
                      </a:r>
                      <a:endParaRPr lang="en-GB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GB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836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>
                          <a:solidFill>
                            <a:schemeClr val="tx1"/>
                          </a:solidFill>
                          <a:effectLst/>
                        </a:rPr>
                        <a:t>Kuala </a:t>
                      </a:r>
                      <a:r>
                        <a:rPr lang="en-MY" sz="1800" b="1" dirty="0" err="1">
                          <a:solidFill>
                            <a:schemeClr val="tx1"/>
                          </a:solidFill>
                          <a:effectLst/>
                        </a:rPr>
                        <a:t>Kangsar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>
                          <a:solidFill>
                            <a:schemeClr val="tx1"/>
                          </a:solidFill>
                          <a:effectLst/>
                        </a:rPr>
                        <a:t>114</a:t>
                      </a:r>
                      <a:endParaRPr lang="en-GB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>
                          <a:solidFill>
                            <a:schemeClr val="tx1"/>
                          </a:solidFill>
                          <a:effectLst/>
                        </a:rPr>
                        <a:t>205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>
                          <a:solidFill>
                            <a:schemeClr val="tx1"/>
                          </a:solidFill>
                          <a:effectLst/>
                        </a:rPr>
                        <a:t>79.8</a:t>
                      </a:r>
                      <a:endParaRPr lang="en-GB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GB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836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 err="1">
                          <a:solidFill>
                            <a:schemeClr val="tx1"/>
                          </a:solidFill>
                          <a:effectLst/>
                        </a:rPr>
                        <a:t>Batang</a:t>
                      </a:r>
                      <a:r>
                        <a:rPr lang="en-MY" sz="1800" b="1" dirty="0">
                          <a:solidFill>
                            <a:schemeClr val="tx1"/>
                          </a:solidFill>
                          <a:effectLst/>
                        </a:rPr>
                        <a:t> Padang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>
                          <a:solidFill>
                            <a:schemeClr val="tx1"/>
                          </a:solidFill>
                          <a:effectLst/>
                        </a:rPr>
                        <a:t>117</a:t>
                      </a:r>
                      <a:endParaRPr lang="en-GB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>
                          <a:solidFill>
                            <a:schemeClr val="tx1"/>
                          </a:solidFill>
                          <a:effectLst/>
                        </a:rPr>
                        <a:t>178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>
                          <a:solidFill>
                            <a:schemeClr val="tx1"/>
                          </a:solidFill>
                          <a:effectLst/>
                        </a:rPr>
                        <a:t>52.1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GB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836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>
                          <a:solidFill>
                            <a:schemeClr val="tx1"/>
                          </a:solidFill>
                          <a:effectLst/>
                        </a:rPr>
                        <a:t>LMS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>
                          <a:solidFill>
                            <a:schemeClr val="tx1"/>
                          </a:solidFill>
                          <a:effectLst/>
                        </a:rPr>
                        <a:t>129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>
                          <a:solidFill>
                            <a:schemeClr val="tx1"/>
                          </a:solidFill>
                          <a:effectLst/>
                        </a:rPr>
                        <a:t>457</a:t>
                      </a:r>
                      <a:endParaRPr lang="en-GB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>
                          <a:solidFill>
                            <a:schemeClr val="tx1"/>
                          </a:solidFill>
                          <a:effectLst/>
                        </a:rPr>
                        <a:t>254.3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GB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836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>
                          <a:solidFill>
                            <a:schemeClr val="tx1"/>
                          </a:solidFill>
                          <a:effectLst/>
                        </a:rPr>
                        <a:t>Kampar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>
                          <a:solidFill>
                            <a:schemeClr val="tx1"/>
                          </a:solidFill>
                          <a:effectLst/>
                        </a:rPr>
                        <a:t>74</a:t>
                      </a:r>
                      <a:endParaRPr lang="en-GB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>
                          <a:solidFill>
                            <a:schemeClr val="tx1"/>
                          </a:solidFill>
                          <a:effectLst/>
                        </a:rPr>
                        <a:t>220</a:t>
                      </a:r>
                      <a:endParaRPr lang="en-GB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>
                          <a:solidFill>
                            <a:schemeClr val="tx1"/>
                          </a:solidFill>
                          <a:effectLst/>
                        </a:rPr>
                        <a:t>197.3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GB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836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>
                          <a:solidFill>
                            <a:schemeClr val="tx1"/>
                          </a:solidFill>
                          <a:effectLst/>
                        </a:rPr>
                        <a:t>Perak Tengah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>
                          <a:solidFill>
                            <a:schemeClr val="tx1"/>
                          </a:solidFill>
                          <a:effectLst/>
                        </a:rPr>
                        <a:t>33</a:t>
                      </a:r>
                      <a:endParaRPr lang="en-GB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>
                          <a:solidFill>
                            <a:schemeClr val="tx1"/>
                          </a:solidFill>
                          <a:effectLst/>
                        </a:rPr>
                        <a:t>70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>
                          <a:solidFill>
                            <a:schemeClr val="tx1"/>
                          </a:solidFill>
                          <a:effectLst/>
                        </a:rPr>
                        <a:t>112.1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GB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836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 err="1">
                          <a:solidFill>
                            <a:schemeClr val="tx1"/>
                          </a:solidFill>
                          <a:effectLst/>
                        </a:rPr>
                        <a:t>Kerian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>
                          <a:solidFill>
                            <a:schemeClr val="tx1"/>
                          </a:solidFill>
                          <a:effectLst/>
                        </a:rPr>
                        <a:t>75</a:t>
                      </a:r>
                      <a:endParaRPr lang="en-GB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>
                          <a:solidFill>
                            <a:schemeClr val="tx1"/>
                          </a:solidFill>
                          <a:effectLst/>
                        </a:rPr>
                        <a:t>59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>
                          <a:solidFill>
                            <a:schemeClr val="tx1"/>
                          </a:solidFill>
                          <a:effectLst/>
                        </a:rPr>
                        <a:t>-21.3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836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>
                          <a:solidFill>
                            <a:schemeClr val="tx1"/>
                          </a:solidFill>
                          <a:effectLst/>
                        </a:rPr>
                        <a:t>Hulu Perak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>
                          <a:solidFill>
                            <a:schemeClr val="tx1"/>
                          </a:solidFill>
                          <a:effectLst/>
                        </a:rPr>
                        <a:t>101</a:t>
                      </a:r>
                      <a:endParaRPr lang="en-GB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>
                          <a:solidFill>
                            <a:schemeClr val="tx1"/>
                          </a:solidFill>
                          <a:effectLst/>
                        </a:rPr>
                        <a:t>93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>
                          <a:solidFill>
                            <a:schemeClr val="tx1"/>
                          </a:solidFill>
                          <a:effectLst/>
                        </a:rPr>
                        <a:t>-7.9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836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 err="1">
                          <a:solidFill>
                            <a:schemeClr val="tx1"/>
                          </a:solidFill>
                          <a:effectLst/>
                        </a:rPr>
                        <a:t>Muallim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GB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>
                          <a:solidFill>
                            <a:schemeClr val="tx1"/>
                          </a:solidFill>
                          <a:effectLst/>
                        </a:rPr>
                        <a:t>58</a:t>
                      </a:r>
                      <a:endParaRPr lang="en-GB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>
                          <a:solidFill>
                            <a:schemeClr val="tx1"/>
                          </a:solidFill>
                          <a:effectLst/>
                        </a:rPr>
                        <a:t>100.0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836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>
                          <a:solidFill>
                            <a:schemeClr val="tx1"/>
                          </a:solidFill>
                          <a:effectLst/>
                        </a:rPr>
                        <a:t>PERAK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>
                          <a:solidFill>
                            <a:schemeClr val="tx1"/>
                          </a:solidFill>
                          <a:effectLst/>
                        </a:rPr>
                        <a:t>2349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>
                          <a:solidFill>
                            <a:schemeClr val="tx1"/>
                          </a:solidFill>
                          <a:effectLst/>
                        </a:rPr>
                        <a:t>4243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>
                          <a:solidFill>
                            <a:schemeClr val="tx1"/>
                          </a:solidFill>
                          <a:effectLst/>
                        </a:rPr>
                        <a:t>80.6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800" b="1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3"/>
          <p:cNvSpPr txBox="1"/>
          <p:nvPr/>
        </p:nvSpPr>
        <p:spPr>
          <a:xfrm>
            <a:off x="5715000" y="6539298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/>
              <a:t>Source</a:t>
            </a:r>
            <a:r>
              <a:rPr lang="en-US" sz="1200" b="1" dirty="0" smtClean="0">
                <a:solidFill>
                  <a:schemeClr val="tx1"/>
                </a:solidFill>
              </a:rPr>
              <a:t> : Perak State Health Department</a:t>
            </a:r>
            <a:endParaRPr lang="en-GB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5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333004\Downloads\dengue-presentation-12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7763"/>
            <a:ext cx="8686800" cy="548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9144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MY" b="1" dirty="0" smtClean="0">
                <a:solidFill>
                  <a:srgbClr val="FF0000"/>
                </a:solidFill>
              </a:rPr>
              <a:t>Transmission Of Dengue</a:t>
            </a:r>
            <a:endParaRPr lang="en-MY" b="1" dirty="0"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7764"/>
            <a:ext cx="8229600" cy="4978400"/>
          </a:xfrm>
        </p:spPr>
        <p:txBody>
          <a:bodyPr/>
          <a:lstStyle/>
          <a:p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78671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638800"/>
          </a:xfrm>
          <a:solidFill>
            <a:srgbClr val="92D050"/>
          </a:solidFill>
          <a:ln>
            <a:solidFill>
              <a:srgbClr val="92D050"/>
            </a:solidFill>
          </a:ln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6" name="Isosceles Triangle 5"/>
          <p:cNvSpPr/>
          <p:nvPr/>
        </p:nvSpPr>
        <p:spPr>
          <a:xfrm>
            <a:off x="2362200" y="2145323"/>
            <a:ext cx="4114800" cy="3352800"/>
          </a:xfrm>
          <a:prstGeom prst="triangl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800600" y="4342402"/>
            <a:ext cx="1524000" cy="1096424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419600" y="2286000"/>
            <a:ext cx="76200" cy="1704655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962400" y="399065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Vector</a:t>
            </a:r>
            <a:endParaRPr lang="en-GB" sz="2000" b="1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2514600" y="4342402"/>
            <a:ext cx="1676400" cy="1096424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524250" y="1644316"/>
            <a:ext cx="194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Host</a:t>
            </a:r>
            <a:r>
              <a:rPr lang="en-US" b="1" dirty="0" smtClean="0"/>
              <a:t> (</a:t>
            </a:r>
            <a:r>
              <a:rPr lang="en-US" sz="2000" b="1" dirty="0" smtClean="0"/>
              <a:t>Human</a:t>
            </a:r>
            <a:r>
              <a:rPr lang="en-US" b="1" dirty="0" smtClean="0"/>
              <a:t>)</a:t>
            </a:r>
            <a:endParaRPr lang="en-GB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304800" y="5324508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Environment</a:t>
            </a:r>
            <a:endParaRPr lang="en-GB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6629400" y="5186008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Agent</a:t>
            </a:r>
          </a:p>
          <a:p>
            <a:r>
              <a:rPr lang="en-US" sz="2400" b="1" dirty="0" smtClean="0"/>
              <a:t>(Virus)</a:t>
            </a:r>
            <a:endParaRPr lang="en-GB" sz="2400" b="1" dirty="0"/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228600" y="152400"/>
            <a:ext cx="8534400" cy="6858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How To Prevent Dengue? </a:t>
            </a:r>
            <a:endParaRPr lang="en-MY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67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62" y="35169"/>
            <a:ext cx="9067800" cy="879231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Break The </a:t>
            </a:r>
            <a:r>
              <a:rPr lang="en-US" sz="5400" b="1" dirty="0" err="1" smtClean="0">
                <a:solidFill>
                  <a:srgbClr val="FF0000"/>
                </a:solidFill>
              </a:rPr>
              <a:t>Aedes</a:t>
            </a:r>
            <a:r>
              <a:rPr lang="en-US" sz="5400" b="1" dirty="0" smtClean="0">
                <a:solidFill>
                  <a:srgbClr val="FF0000"/>
                </a:solidFill>
              </a:rPr>
              <a:t> Life Cycle</a:t>
            </a:r>
            <a:endParaRPr lang="en-GB" sz="5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2" descr="Life cycle of Aedes Mosquito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89916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31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en-MY" b="1" dirty="0" smtClean="0">
                <a:solidFill>
                  <a:srgbClr val="FF0000"/>
                </a:solidFill>
              </a:rPr>
              <a:t>Issues &amp; Challenges in Fighting Dengue?</a:t>
            </a:r>
            <a:endParaRPr lang="en-MY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6146" name="Picture 2" descr="G:\Perhim. pagi\Perhim. pagi\Ilustra_Dengue_by_Euz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65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C:\Users\hp333004\Desktop\MTC\Pic for slides\Mosquito-kills-725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916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66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90600"/>
          </a:xfrm>
          <a:solidFill>
            <a:srgbClr val="FFFF00"/>
          </a:solidFill>
        </p:spPr>
        <p:txBody>
          <a:bodyPr anchor="ctr">
            <a:norm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Issues &amp; Challenges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371600"/>
            <a:ext cx="8534400" cy="4754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Virus </a:t>
            </a:r>
          </a:p>
          <a:p>
            <a:r>
              <a:rPr lang="en-US" sz="3600" dirty="0"/>
              <a:t>The </a:t>
            </a:r>
            <a:r>
              <a:rPr lang="en-US" sz="3600" dirty="0" err="1"/>
              <a:t>Aedes</a:t>
            </a:r>
            <a:r>
              <a:rPr lang="en-US" sz="3600" dirty="0"/>
              <a:t> </a:t>
            </a:r>
            <a:r>
              <a:rPr lang="en-US" sz="3600" dirty="0" smtClean="0"/>
              <a:t>Mosquito</a:t>
            </a:r>
          </a:p>
          <a:p>
            <a:r>
              <a:rPr lang="en-US" sz="3600" dirty="0" smtClean="0"/>
              <a:t>Our </a:t>
            </a:r>
            <a:r>
              <a:rPr lang="en-US" sz="3600" dirty="0"/>
              <a:t>Climate &amp; </a:t>
            </a:r>
            <a:r>
              <a:rPr lang="en-US" sz="3600" dirty="0" smtClean="0"/>
              <a:t>Environment</a:t>
            </a:r>
          </a:p>
          <a:p>
            <a:r>
              <a:rPr lang="en-US" sz="3600" dirty="0" smtClean="0"/>
              <a:t>Inefficient Control &amp; Prevention Measures</a:t>
            </a:r>
          </a:p>
          <a:p>
            <a:r>
              <a:rPr lang="en-US" sz="3600" dirty="0" smtClean="0"/>
              <a:t>Burden on MOH &amp; High Cost</a:t>
            </a:r>
          </a:p>
          <a:p>
            <a:r>
              <a:rPr lang="en-US" sz="3600" dirty="0" smtClean="0"/>
              <a:t>Human Factor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83788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The Virus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4 serotypes</a:t>
            </a:r>
          </a:p>
          <a:p>
            <a:r>
              <a:rPr lang="en-US" sz="3600" dirty="0" smtClean="0"/>
              <a:t>No Vaccine which is effective against all 4 serotypes</a:t>
            </a:r>
          </a:p>
          <a:p>
            <a:r>
              <a:rPr lang="en-US" sz="3600" dirty="0" smtClean="0"/>
              <a:t>Serotype Shift</a:t>
            </a:r>
          </a:p>
          <a:p>
            <a:r>
              <a:rPr lang="en-US" sz="3600" dirty="0" smtClean="0"/>
              <a:t>Serotype Mutation</a:t>
            </a:r>
          </a:p>
          <a:p>
            <a:r>
              <a:rPr lang="en-US" sz="3600" dirty="0" smtClean="0"/>
              <a:t>No Antiviral Drug</a:t>
            </a:r>
          </a:p>
        </p:txBody>
      </p:sp>
      <p:pic>
        <p:nvPicPr>
          <p:cNvPr id="10242" name="Picture 2" descr="C:\Users\hp333004\Downloads\dng_dengue_virus_vm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43" y="3200400"/>
            <a:ext cx="4454121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12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 descr="Image result for denggi malays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"/>
          <p:cNvSpPr txBox="1"/>
          <p:nvPr/>
        </p:nvSpPr>
        <p:spPr>
          <a:xfrm>
            <a:off x="6629400" y="6400800"/>
            <a:ext cx="2485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chemeClr val="bg1"/>
                </a:solidFill>
              </a:rPr>
              <a:t>Source : CPRC MOH Malaysia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5984631" y="6477000"/>
            <a:ext cx="2895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1" dirty="0" err="1" smtClean="0"/>
              <a:t>Sumber:http</a:t>
            </a:r>
            <a:r>
              <a:rPr lang="en-US" sz="1200" b="1" dirty="0" smtClean="0"/>
              <a:t>://</a:t>
            </a:r>
            <a:r>
              <a:rPr lang="en-US" sz="1200" b="1" dirty="0" err="1" smtClean="0"/>
              <a:t>kpkesihatan</a:t>
            </a:r>
            <a:r>
              <a:rPr lang="en-US" sz="1200" b="1" dirty="0" smtClean="0"/>
              <a:t> .com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384256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75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4114800" cy="4800600"/>
          </a:xfr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en-US" dirty="0" smtClean="0"/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err="1" smtClean="0"/>
              <a:t>Transmited</a:t>
            </a:r>
            <a:r>
              <a:rPr lang="en-US" dirty="0" smtClean="0"/>
              <a:t> by female AEDES mosquito bites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Usually </a:t>
            </a:r>
            <a:r>
              <a:rPr lang="en-US" dirty="0" err="1" smtClean="0"/>
              <a:t>aedes</a:t>
            </a:r>
            <a:r>
              <a:rPr lang="en-US" dirty="0" smtClean="0"/>
              <a:t> </a:t>
            </a:r>
            <a:r>
              <a:rPr lang="en-US" dirty="0" err="1" smtClean="0"/>
              <a:t>aegypti</a:t>
            </a:r>
            <a:r>
              <a:rPr lang="en-US" dirty="0" smtClean="0"/>
              <a:t> &amp; </a:t>
            </a:r>
            <a:r>
              <a:rPr lang="en-US" dirty="0" err="1" smtClean="0"/>
              <a:t>aedes</a:t>
            </a:r>
            <a:r>
              <a:rPr lang="en-US" dirty="0" smtClean="0"/>
              <a:t> </a:t>
            </a:r>
            <a:r>
              <a:rPr lang="en-US" dirty="0" err="1" smtClean="0"/>
              <a:t>albopictus</a:t>
            </a:r>
            <a:r>
              <a:rPr lang="en-US" dirty="0" smtClean="0"/>
              <a:t> 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Peak Biting period is during dawn (5.00-8.00am)  &amp; dusk ( 5.00-8.00pm)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5575" y="152400"/>
            <a:ext cx="8534400" cy="914400"/>
          </a:xfrm>
          <a:solidFill>
            <a:srgbClr val="FFFF00"/>
          </a:solidFill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b="1" smtClean="0">
                <a:solidFill>
                  <a:srgbClr val="FF0000"/>
                </a:solidFill>
              </a:rPr>
              <a:t>Vectors</a:t>
            </a:r>
            <a:endParaRPr lang="en-MY" b="1">
              <a:solidFill>
                <a:srgbClr val="FF0000"/>
              </a:solidFill>
            </a:endParaRPr>
          </a:p>
        </p:txBody>
      </p:sp>
      <p:sp>
        <p:nvSpPr>
          <p:cNvPr id="28676" name="AutoShape 4" descr="data:image/jpeg;base64,/9j/4AAQSkZJRgABAQAAAQABAAD/2wCEAAkGBhMSERQUExQUFBUWGBQYGRgYFxcXFxwYFRcXGBcWGBcXHCYeGhwjHBQUHy8gIycpLCwsFR4xNTAqNSYrLCkBCQoKDgwOFw8PGiwdHBwpLCkpLCkpKSksKSkpLCwpKSkpKSkpLCksKSwpLCwpKSkpKSwpKSkpKSkpLCwsLCwsLP/AABEIAMEBBQMBIgACEQEDEQH/xAAbAAABBQEBAAAAAAAAAAAAAAADAAIEBQYBB//EAEAQAAEDAgMFBQQHBgcBAQAAAAECAxEAIQQSMQUGQVFhEyJxgZEyobHRBxRCcrLB8CMkM1Lh8RUWNENTYtLCkv/EABkBAAMBAQEAAAAAAAAAAAAAAAECAwAEBf/EACMRAAICAgIDAAMBAQAAAAAAAAABAhESIQMxE0FRIjJhgQT/2gAMAwEAAhEDEQA/AMe5gOlR1YA8q9Cc2GmNKjHYg6VxeQ9F8VmDTs6+nup52d0rcp2AnlTv8vj9TWXIDwnnruzelQHtkk8Ir0//AAGad/lxPKm8oPCeSL2YocKH9QVyr1h3dYcvdQhuoOQo+YV8B5Z9QVyp42co8K9RO6qeQpyN2RwSDR8wPAzypez1DhQFMEcK9C2k7gkpbSHczqiQtIT3WyFQJPWjubpg8OX9/Cmc2uxPHl0eaFulkr0Fe5s/ZoT2HwuFaeQ/hS44tP7NwKAyHnHGCBTLkTFfE47Zgctdrbr3OzJBABsI8DearsRukoaA1s0DxszBrlXLm7qxwqM5sdY4U2SFxaK+K7lqYjD5VJzgxIkCxIm4B4WtPWr/AH3+qOLQ5gWCwyRlIJklaQJJEnKb8760QUZOKVFyVzJRQKB0qfFLLWsFA5pGnRSitYBsUop0VytZjkVyKdSIomGzSrsUorGPYPof2m6MItAV3UrJA+9JNKo30Rf6d374/OlXNPthNmsTTEsiiJE3omSuVnsIalIp6W5p6W6ME0AsCGa4pujmmlM0bARsopyUHlRkMxRg3WZiL2N64tBCVHklR9AamBMVC2yvLh3zMQ05cfdNBdgb0eW4bdDt9mnEtgl5K3VED7SAbiOYuRVz9H23u1HYOGVpAyT9pAkkTzE+laX6P0Rs9gRrmPjKjrWM322ErBYhOIY7qFKzJI+y4LlP3Ty8a6LyuLINY1JHpCMGDwFZf6Rdkj6ulwD2VBJ8HLT6x61pN2NtIxOGbcT7UQvosaiOFSNtYAPYd1sx3kKibXAkG/UVNakUl+SKLckB7BNnVSczavFBj4RUzH4ZhHtrQDyzAq//ADrWG3U200wVh1ZQlSQqQVphQMEDJqevStVuZtBOMxL6EguoSytQDwbgrnuxYLI1186tg2yGaUbZHV9XXOQFcTITGaOeU611nYLbolEH4g8ARqKyGAwjjqCWUKW9nHdbQrJF8wJkZCkjNJIEaVcsjFMIS4G8YVD2zLKkiJz91AKslwbm16PjYvlRV7O2L9Y2g5lQlbWFusKslQBy5TxJKj7qZjNglt4MkdxxOZMaBSbEDpeK0m5mzUsqdd7TMlwiVEiJzKIDiT3knMZBIAM1O3ywJLBcT7bCgvxTbMPQijKVNI0Y5JsxD+555VCe3TUOFesYJKXm0uAe0AfC1xanu7KSeVRXI0VfEmeLYjd5aeFVj2FUnUGvbcRu+kjSs7tHdUHhVFyE5cPw8tKKaU1ssTunHCoO0N1lIiDMgHzPCq5og+NozWWuZKsntkrTwqIrDmmtC4ggmuKoxbihkUbBQM1ynlNcijYtHqn0R/6d374/OlXfoj/07v3x+dKueXYTeMNWopTTSaSTXLZ652uilRG0zQAzmWuhFEWYuSAOZsPU1T7Q30wjNisuK5NjMZ8dBTKN9CuVFqUVyaxG0fpLV/tYeB/M4Sfcm3vqlXvjjX5h5lsQbDKnhwJ41TxyYj5YnpOM2m20JWtKfEiaym9G9zC8O802sKW4kpHKTzNYRWZS5UVLVNyYUD1Jm4mrbDMAoUtxzKlMZg2yjN6rgegNWjwr2yE+d+kXuwN70MYVpsNOLKUwTKUoCrmMxmoO399F4htbJaayLFxKlqEcQRoRzp63dk5E5kYpc/ZDrYMAfaCbC8xxqtf3hwbZPYYMxzdeJ04nKL60y4kmJ5XVEbZasTh0kMqWhK4zQ4gFQFgcouDwoOJDrh/auKJvZTkmPFR8NBSf3tBPdYZT0C3j8Fiq3GbZk+whPHuoPrK1GmaQqkxzjRQdEyTYZgR8asN3sQ9hcQjEoAzNkRqUwqxSqLwoGKitbDfXh3MTkSlpoJzKUpKT37JCUC5J5VBwOHW6TAJSmM0BSzBMAhAIKz0FDoF2aDa68Rh8Sp55I/brcWUgykjNcEDSJHdVrAq03T2Kp0rxGGW3h2GiSpxxUBNswTkEz4G3jpUPCbbZdw4wxbQFDtVF5YgmE9xsISbCwsSSavvo+QlWCxrX1Rx9K0pzKaI7UKAkN9424qSQI1Boo0tEXM9jXmgnE9q8ZaQcqQ2UZ5KXBF21ESAb+FX+zNsJWlTbgAUgll1omcq+8FFKvtNEDu/ywEnnWf8Ao3xLaMeyFWuoSoRESEzyVMelUW3cU25tNwpBdw/br0UU505jm7wvlmbjlSySkqDGWLNpuk6W+1wqvaZUYPNKrifKK0gUa803f2mpD7LpWVHMtp6Z0mG7nhEa16kY5fnXLyKmdvFK4gwnpQ3MMDR4oJV8fhUypX4nBDKogd4CdKjK2MCBOsCR1i49asm3Qo8RkNrWJHCeIE0RaOs010CkzM4vdwHhVPid054VvSimlkcqC5GB8cWeV4zdQjhVNid3lDQV7M5gEmojuwUnhTx5mTfCn0eLubKWOFR14NQ4V7U5uqk8PdVfidzgeHuqvnJP/nIf0Tphh374+BpVcbp7N7BT7fVs+oNKjd7OSSptGkQmb0QN0FDtHQquU9YdmCUyqwFYfe7fuP2eHMc1aGeQNSd/NrLbSEg91QvGtYxnZYcvJ5k2Ijl1NWgl7ITb6BvbXcdu86tWlpJ9eFPTjmUp/gKWq91uFKPIIifCalN7IaSe8VGdE5veqB7qMMIgH9m1mjVZF78Ezp41bNEcGyEnajio7NLduCGs4F+s3vUR/EPqVJkGde435WFa3DbBxLwElLLY4Cb+A1J6mrfB7Ew2EQXFRKbqccMx1E2B8L0j5a6GXDfZmNk7t4zEKzqKWUGwK0lajwOVKviYpm3N3Iebw7bzmJxTio7PuJAEEySPZNrAnhU/bX0h50H6uDlOZPaKOVX3kAXHnXn+yNrOMYhD6TLiF5gVd6VDirnTRc5PYvIoxjrZa4/dxxl9WHfbLboSClM5goEWvMHjpxBqgfZIMRHSvUttbF2ltRtjaC2WnUBPdZbUULLea4Bmc0gmxBHWqz/JuHxyZwDi0YhAPaYTEq/a2Nyhwxm8D7qtRz5aM3sjcbEvsHEJQQyCUhZ+0oWhI1iftaVPd3HxDruFaQlClvNqWk5soIR3VglXEERxnWtxsjewYTZ5wD7D31lpUBvQ9mVFYXmNkiCocek1mHtqPqTnWoI7JRWwlIkNhRMpCtVT41nQVbBb47rY3B4NAedStvtbpbHdDiUwntFQMyo04axeqr6N8ehnamFU4QEBwyTYAqQpIJM29rWpbe+eIWsIWpCkudwpcu0cwKRmB0uZkXFRsEXNmYjD4lAbd7ilAG6Zu262Y0UgyJ6pPGgjNMm7Y2021iMaEo7ZvELuZyJICiVFPcm50I0ib0t1N68Rs5wPITLbxKcq5yrSkxOcfaTa/W9XOwN9Wf8AEnH32oQptSGWyAtSCuDdQgJCu9fwFqDvOMKkj9zcCVpdQQVQC6YLTrJBNwbKIFwBM0X9N/Cg3p20rEYt5wIDKnB3whXdyEaGNZ1PM1c7s7PwLzK2XHAzijBacUohpU+wyYHdMnXjNVrGy0sOsMlxtDi4U6twShvNYSOYHA8TWm3g3cZwQadU8zjgvMEJs3BurOOzVBAHPjS3extLRlcRs5SFBCswLyVIUIMB5BMFJ0UCQkgj+Y16PuptMv4ZClEZwMqoP2k2Ij0qo2q2rEYZQSI0cQ4yS+2hbYKsili6CQniBcjWqzcjbeTE5LBD4Cuf7Q6+EkkRUeSLl2XhJRdHohMCTw94NQX3islKbJ+0vl0TzV8K525dUUpOUJsVcTzDfNQ56CaK2zHdAAAmAOvjqetc9JHT26H4dqAADoIA4geNGDVMB60QHrSN2NR0NikECkFU1fOsYIQK6kUxCpogrGHZhyriorhSdYp/YnlRtmKVkfvWI8GPwmlXWh+9YjwY/CaVdMekeXyfuyRpREuVxLXnXSuKhR6lkDbGxE4hASsaGs01uKpCiM5yzW0SsmnqTNa2hXFMpMHuo0iDckcasmsM2iyUipJA40i4hCVLWQlCQVKUdABxNa2w6SI+KeyJUtUwASYEmAJMDU2rxnejedeMcm6WknuInT/sqNVH3Vrt4N6HMa24cMVIYQCDFlr6qi4B4JHCvOVog6enwq/FCuzm5p2tGl3Q3dxWJDnY4Zb6LhRCggAxoFqtPT4VXYzALw6kLIyKK1JKVWWlSbKCkKFhexvXtP0e724XD7FbcWUN9kHErTKcy1pJkpEySqU+teQbz7bXi3ziXElKnHAQCScqUxlQJtAj310OkcybZtd1fpIODwX1VvDuqcQ4rL2iglCUKIUQpUA5klRsAeBqiGFSta3XFr7dS+07VCihSTqcg08zVltTbKsW5nc7MJSIQhsylIOqric5IvNVboE2M9dKlKd9Fo8aSv6afZm2PriEs48hak91nFJhDp6KWbTzBGU1Tbx7BfZGUS4hRELSIuTYKTwOl9D0qscw8CQYtV5urjX3kqaUntG0JMKzd5PTqD1rOX0yh8MZiMClSkNtgrcUpSTrqVQkD0JnrTmZQlSXkFfZOtuqQTlkT2bgB17wKTblNaDCbvKcxUthSEhRhWgEi8SOcxUbb2x1tuZ+8psZWVE3smAjMRpIgTWjNBnxvsbvCMCsNu4RHYoUQkJUe8CPbJvw51Zbm7JS4726yS0zBQSSQSVZUwlRsMxA6wapto7AUvGLTlShCctkWTlgZQJ/mnWtjtPaCtn4ZUNp7obRCjJU6u9wNEoTFudZz+AXHvYHef6PA464807mLkqTmFisWcBPImY5BQrHbD2d27q2Fr7N1QytZiEpzg95CyfZBEifSr3B/SlKQl9mNYUgnUx9lWvkazu3NvNOKeIbQ4XMpQ5BQpBGpIHtHhWhlls01HH8S12XtBGzHXFEKcxba1IDYWRhwmIUtakEdqSCQE8NTU3b2z2mX/2ISWVhD+HAP2XLKSVA6oWlSY1uKwbChYnT+vvNeh727nu4VhK/rHbNthCkpKA2rsXIlIEyYN46k1STJRW9Go2FtMOMpKUiQmMv8p0KQOXHzqwIN4kaSfjFZDDbupWhK8NiFthaQcoUCkGLpMGR/Soitk4ts99v60mJkPOTY/yz+Vcco2zujKls2zuKSj21JTBvJA8E3NR3tvYdCSS4lR5I7xmbwE1mcLt/Btqh3DLYVzU3m95ua0WA3gwioyOtc+CdehoYjZINhts9qf2bbhFrqT2aQOcq18qt22p1oX1hJAygHjMggelEi1KHYQNAGJrocAMUHLFAf2qyj23EJ8VCgEnZjRB1Nqyz+/mFCsqSt1WkNpJv4mpexdul5cKw7raI9pVr8BEUaYthI/e8R91j8JpVxB/esR91j8JpV0Lo83k/Zhc5POupim0JWIyTmFqikz1H0WKTahuOxVYxvA2skJInrUgOya1ATsKBNeYfSFvYX3Dh2iQy2YVaO0WNSf8AqNAONb7ae2m2SlsqHaOBWROsxxIF9bAV49t7DrS+52nt5jm0N+VqtxQ3bIc09YouN2d1se/hnnsNIZEpWQRJKQCrKk6gTc1TBQWgt5AXAue0BMm2XLGhF5nW1ei7ib9YbDbHxDLjvZvJ7bIkA5l9qBkIteFSDyArzbCIIGtzr4nX866JvRy8asvNs7Dw2H7JLToxCyM5cHshJgJSE8DmzcZiKqtpSQ3PFUCfcY4U4J6caFtHRu5JzX5eFRT2Xkkommw6glMSCNQRMSdbG48DXQL03CokGeFScPhxIzaEgeZ0ArUYsd293l4x3sx3UC7iv5UDU+J4Vs8Fgm2pS0AEza0EpTZBPNUanjVNu9u/2Ku1W7KiCkNoJCEiftaZj7qvi4BU5yXSKccH2x+S01X47Ybb6XWycnbBCSoXgoVmQqNBBFTVOCKjrEXmpXWy2NqmZTY7CMU2S5IfblpUf9TCSR0ix4RRMfuc26CCtyTrJmTzvxp+0UDDY1t1Nm8RmQ5IslQIyERzJNWmIdkwkz1gj3U0nW7BGKemYHaO4z7chhwOo/kPdPobGqp3BsphGJadwq+K0jO2epbOnik16cB59K7iEpWnKtKVp5KAI9DWXMwPgXowOJ3TQhtLuHdOJbPdXASCJ6HTx4VI2Zs99DkrwT7pQmAVunugCBl+z4a1YY7c0ty5gllCuLRPdUOSZ18FVf7C20l1lKh3XEAJcQbFKxaRPA+42p3Jta2T8aT+Mofo8WhDjjS0lDoAjNIJSDcEcwIPma3ZcA0M+FYXe0qTiWcSmyjCFcO8n2J8QYNajAu9ogLCSmSRrIzJ9pIPGPgRU5b/ACRSCp4ssHG84hYChyIBj1qsxO52DcnMylJvdMp+FWAQYnpJA4Ukpk2kHnSWyjimZ5O4TKCQl19IMRCr/wBqevcPlisSPFVaVtjlPU8PKpZw0nmelNkxHGKMg1uCm/aYjEOA6DMRHWQan4XcHBpgloqPNSyfXnWpThTGlo14D+tDUj8uMzatcjUiOMC0P4bbab/ZA+NSWcPe+vI60RCIE68uPuoyAJ1iehNB7B6M+Uxi8RaO6x+A12uuj98xGvs4fX7hpV0Lo83k/Zh4io2KUCL09/FcahuEnwqLPUSK5/Y7eaQIPSqPeB13BgPJWSCYA4SaZtffcpJQw3JnLmVpmBjup4351nN5sHjG3AnHBxtSk5khRBEcwEmNbHlVYccn30Q5OWK0uwWzE4zH40FmV4g94EQAkJGsmyUj86g7TwDjLym3TK5OcTMHjJq5+jveEbPxqX1pcW2EqSvIJIC/ZJm1iBxFQNrYs4jEvPkFParUpIJkpSTZJPMCK6ZUkcqtyshrWnKAEAKmSekQAB766ETFdUzTmkmfnaos6FQdItUbGtkFvkTbyIFafdbdtWLz9nkV2cZ+8BAVMEydLGoe8+A7N/DApBBOk3IzJFxwHKskCW1on4RxKCnOTJIEASq5jTpqa9B2hsrCtlsMjOUAkrP8xH2eVVTGw2kuqcSgBZ46xwtPGpS1RUpT1SLR4t2yS2o/q1HStIF6rFY+BFR1YoG81DM6MS2dxCVezPjQ3HgBVYXuQt6UB/GHQUMgqIt4V9sypsa2Un7yDI/Om7Dx/a4dKie8JCtJlMC44URgRckAnz/tVMyrsMUsD2HBmAGubQgec+Rop5JoWX4uy9bdg6a0UvSIsCPf0qGhROtv1zo7DBJzRImOk0pUQfmQP151XYrAOoWXWrOFMLTp2iAbjorkedXbeBlViDabchzPOjN4VSgdTFz/AHpllF2JJKSplNg328UyUrT3SbpMZhlUCJ5aRXcZuxh1DuhxBuRkcVAVxVlVInmRrUk7Eh0uJOVR9rSFDqOdWjOCjhM02XzQqiq/IzbWxMa3/BxWcDRDoJB6TeKmN7U2gyCXcIl0fzsqnp7N/hWkaQBGnv8AyqwbAtHjb360cn7Fca6Mqx9IeGHdeS8weS0ExHUfKrnZ+8uFenI+mRE5u5bhAVqfCrNbYWCCgK6KAUAPOwqne3NwSif3ZuVa5c0i8yAk2njFHQmy4sRYpPgUmfC9HaZ4QefM+nyrKO/RzhDBSHWgeCXDz5GaE19HDaVT9ZxIH8oVeOQUPlQpA2bdLIBvA46X8KIhA+zJ4Tbx0rN7N3Kw7EkrdckfbWo28RWkwuFyISlPspgCTw11460UBmaxCYxmI+7h/wACqVPxn+txH3MP+BVKrro8+f7Mrkqk9KyW+G7zhWcQ24QAJUmTPd4pj4Vrkj0rhVrUE6Z6klktnk2DfU080+EBXZrSspWklBym+aRoast9d4nMe92qh2bLcoaFrJKpuRYqnlYWr0HE4QONrQTAUCLdahsbvtJaZbVLwZzFGcDulZlVgL35zV1y62csuDejzrZOxX8QVdileQ+0pUpbMGbn7V+F6tNi7tu9qoPNKLaQQCCBKrZdTJGulejqfEBMAAaaADwigLtSPl+Fo8K9mXG5mcytZQjghuJj/ssiSfCrN3d3Dhnsg2MvEm6z1zazVk6rlURSp8am5tlVxpDcDgWmRlbQlItoNfE8fOsZvdjJxzMSSgNgzpJXNukVsVW8Kxe3dj4lGMQ482pKXFBTZIsUIiw8BrR427dic1JJL2zcO4o3v4RQDjTEASahqdUq36inhFQs6aJbiMwHP86Apjr60VsCnZiLgTymgkawKwpFrjnIPrfpXGgPlUh/EKWcy7mPhoBUjZ2zSszAA60avoxEbw5VIAgddar949mnsg4kd5CgeHskwr4z5Vq3dnFOlwZvQVsKUIyyCOI4U8ViycmpKiv2SUuNJIgmI0j2TB8fKrVpgmRFvD31SbRddwJQs97CZiFNjRpS9Vo5AnhzrUspSpKVAhSVAEGYBHTxqjj7Qilqn2MShITGWL9AIOs8aCVXjhym3uo7l4CQOsD4k8Kc2iLAX9THhU2x0JjDlPBM36kUdeGCuvXT3am9EZZI4RR22tfjf40UK3RFRhqKExrMeVSQ2Rb3fKulo/DWPgKNAyONpBHAAcBrPU10EkCLHkIHiTxNM7Oet/K/GprOEAMET1FgPOtTFbQBliSZuIN7D0o6MKIBkm/DgedNGXUCY5m3pTm0FRgmBrawmihWH7RKRCQTzm81wCZkH5DoK6lUG1+E391GQoCbyYim7J3RkcV/rcR93D/gVSp2NH77iOHcw/4FUqsujjl2yrJk04o86aXZsLVwiLVzHqnSrnXA5FNLZPhzpFBrBGKc6UJx6BT3FCOv6vUJ10C4Mn3D50rY1BW1EXNqjvYkSYvxoLrilfqKiY/FBtJUqALACYknQeFJ3pB62y93aOHU8peIcSENALKSbqJnKMup0mm7z7wnGO5oytpkITxAOpPU/AAVndm7Lv2ygQ4oCZ5DQVetbKlMk61STaWMSSjcs3/hFYbPAeFHQ0ZAiZq1awKQOFqns4cAaX4Uqj9KORTNYCCMw8h+dTGcEInh11q1kA3ienxmmnSNb01AtlONmqJNj6WqzwuDUlNtOtFb7x1B5cB4dKMidLzpRSA2DQV209JFOLhPAekelSnUBMgi4tHDxnpyqIlesW+JH5URUxrzCVpUhwZkqBTli0HWaybXabNdS2pZVhHFHISbtqP2T04TWzQQPavw1161X7e2SjEsqaJ9oRmjQnQiin9BJXtdktlIOmvT9RUltnWJKp14R4jjWU3K2mptSsHilpS63ZClT30cCDpNa7twLJkjmZHmAKDjQFKwoa4ZSOp168aMwUniT7gL6WqJBNybdTfqYp7YiMlzBvFhPL51kZ7JKHRoQUxMAQTzP96cWxOnkdek0NKydBfiQLHzNTjmUISIiNI+NMTeiO40cpMZRYnz4Acajlc2BtyFqk4gRAnMrU/lQEyDci+tqEgxEhHlUptI43HDhQ2kyJiwOvGiA8opTN2SGnPD1piHYM5R560At6kmw9acteY0bBRm8YucbiD/ANMP+BVKm4gfvmI+5h/wKpVe7OGepMqg90ojbJVwruHYvJMCuP7RtkQIHE8TUFo9Zh84CbkX4cjUZ3EJCYtJqMbXEydflQ+znWg3YKBOBSjwNcDN9I5ctKkpbtpRksWM6RJvbx6UuI9pFc6kITKiABe+njVZsbZxxLpecPcTZCItHnSdUca72aDDDZk29qOJnTkB51qW2ghIiBwCenOqY4Ii3m/4COBFhRygQBXVPE8P1zpyI4frzpKKD+z4CpjaIA/VqjJmwmenXnUtE6dB+p5UQMSiJ4E/DwPzpKjQ+VdhNsuvH5DpTVg25c5vFZhRwToLD1/tRULg395+VNS8eBEczEn5U9pIi8393WaCMwzbIMScszebHnbnQCRmtJ1t84ozjZiYFovJv0FATAF5nkPnwpmKh6CTrA6R+dFDehHs8DxppuNIFuM28DXDPAmOvMUDMpd6d2+2QHEADENwW1HoZg9DRt1NtfWWlBYCHmzldTpB4WPA1aKzXm/hesxvRh1sPJx2HGndfSLhSB9op4mJ9KZb0xWq2jYZJ6mioQY0FQ8LikPNpcbVmSsAg854AVIA/rwFCqNdj+1Ma2pJeI0MD409snU5Y1/pTF4gqPTw0rNgqzq3CTw62gf1qQg8hHXU6cKjIP8Ac1Nw6kxcGeelDsEtDWut9LfOjpXOgjx06V1LXJUeHGnOp7oBkcf701CNkdbcC5k8a4gaU91U2GgpIHKlGRmMUqcbiPu4f8BpUsUf33Efdw/4DXa6F0cE/wBmUz7+b9WHQVwgGJt+dNjTh5+6iqPCOPmelc564JzoJ/PrREtx48uVPSq4B8bR5UdlwSSq8/HmayQBMYPNJuevDzPypY/ZTGIwr6FOJQ4AQhCVme0SJHaD+WSAREa1G3j2yGUhtky84BlAB7qeKz15D5UHZeyPqyInM4rvOHUyq4SVceNUX4qyMrk6QTZmCDTSUI1yjOrmqLqJ+HQVLcHdSZzG40iI0E8aFnF5vz5TUkI/YzburjTmk/KkuytJAkNnwHuorSL6z14RQ0qj9Xv42qQyjidPCghgzSYMgQOfD+tPNwcs/mf6UEvSYmBwjpRUuGBPWPPiawrOpEQP1/SmtJ/XG3Kip04z1+NIpCbqV5CjQByk8EjWP61xCgk6k8Ry8qQUSYAgfq5NNcInjPSszIcp4qEAmJ48zrFdS1EcvzriBFteNFSY425W1oBG6X06ajx/pRS9rpPDjE601K+QtSsOvzrCnCnxHjrXCnw0gjXyo6ROsx+rVGx+1GWQjtlhsLUEJn7SjoKNAszuDdOzsTkkjCPqlE37Nw8OiTwraFFh+pJ41DxmzGnW1oeTmQQQRpfgRGhnjVRsoqwjDnbPZm2ySFqF0o0AJ46inu0Au3Xcxp2QRMyTwprSTyv4W8akoIAiJ60gxxkDU3jQc6eU25edOQ2BExTQi835jlR6FZISe7rAHDiae67CYAPieNRCk9ZFPbUePGtYlI62iNaMi9gKj4nGttAF1WUFSUieKlmEp8SbUVjGpcK8qh3FZFAcFAAlJ8iPWgFszOKH77iPu4f8KqVdxn+txH3cP+A0quujgn+zKdLeUTqf1auIkmIJNupvyoOIxSUOZHe5luUwZ8JANSUbcw6UkApBPIKt7qjiz1M4/Q7OFgSoga21Pnyqt29t4MN2jOqyEmDJ5kax1rr222oPenSAAqfcKW1/8PLzS2jmKEkLUpK+8o6KuOFMoiS5F0mR9i7MUiXnjmfXeTfKCNBVwVA6Gq93a7Rjvg+SvlTP8WaP2vcr5UjUmPFwiqtE9CI/VqmhyGSj/uD6JPrrVQ3tpsH2xGmio+FHG22AQQseivl0rJMLnH6WiMIAnMrlMHmTYUNx0qt+o5dBUJzeFpRkrB5WVHwrje22Bq55QqPMRejiwZx+k9tqbC5PAfrTrVizhkpBzW+fKqj/ADOyBAc14BKkj8NCXvCz/wAg9FR8K2LFzT9otlPCSE+up8JriGuKp8SNPKqtO8DIP8UDl3Vf+aereRk/7o9Ff+a1MOcfpbOYiYkkkcYgRUcqnw5c/Sq07wMn/cHor5U9G8DAH8UDplV7rUKfwylH6WaT0jlRFINuvCq1O8eHA/iCT0VPwp53iw1v2qfRfyrU/hs4/S0DZ539wpzTXPyqtZ3kww/3U20EKj4U47z4X/lHos//ADRxfwXOP0uggJmTMcOE86843twOMxq8Q6G0lDaS2wleYLltSVqebSBBKikATwFahe9DB/3h6L+VdG8mGizqR5K93dpk2vQksX7MztlnGvvmz6JRhyzkS5CFKALiipCwgKBkHtJtpXds7PdfccQtGJU4cW0gFOcYcYRJQZgHIrNCibEzFahrefD6dsB1IV+Qow3nwsfxkz4L+VOpP4JJL6ZTAMYxWKLjn1gLS5iFKGVzIWgFBtoFS+yIV3IygmTepe5DT4dcLofKezT33e1QVLKiSFtrUUlSRbOiEwIrQN70YUXLySfBfyro3nwh1eR6L/8ANZ2/QVin2ZfJinMc25kxLaRiilRV2uUMpSqBOYN9mqBYJOvtTUbAKxycz61PNvIbxSnM6XEtlRBDLcuL7IgKylORPjrWwG9GF/5k9LL/APNDxG38G6koccbUhQIUkpUQQdQQU6UMn8A4xfsx7SFuF5DbmLQUbPUtZeW4k/WHL54Ue77B5CNOsjEY151GFfWcQn6280Q20VZ04XDtlRISkyVLUcxi8ERV2n/CshbhgIJCinIqCRYE2va16tnd48CVIV2jWZsKCFZVZkhQAUE920gD0psv4I0vplXdiuLGHDrWLOHOPU4lKi6t1GHCIT2kEqSFL717pjhNa/dBl7sFKezhbj2IXlXMpQp1XZpg6DKBano3wwgF30+i/wDzTxvlg/8AmT6K+VK22qoKpO7KrGD99xH3cP8AgNKgJxiXsViHG+8gpYAUAYkJMi/KlTHLLtlptT+Kai0qVZdAZyu0qVEwqVKlWMxUqVKsAVI0qVYIqVKlWAKuV2lQCKlSpUTCpUqVYwqVKlWMKlSpUQCpUqVAKO1ylSrGFSFKlWMKkaVKgAVKlSooxZ7J0V5UqVKgz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endParaRPr lang="en-MY" altLang="en-US"/>
          </a:p>
        </p:txBody>
      </p:sp>
      <p:pic>
        <p:nvPicPr>
          <p:cNvPr id="28677" name="Picture 6" descr="http://1.bp.blogspot.com/---yo5FQuf5I/Tj0I0F5DtNI/AAAAAAAAAAw/uWFFiAk_T74/s1600/aed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19200"/>
            <a:ext cx="33813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8" descr="http://t1.gstatic.com/images?q=tbn:ANd9GcSfQIBg5Rs09eScfGOixGOP0BRbDXsLVrQl-2MJuA-c58DUPgh3&amp;t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646488"/>
            <a:ext cx="3381375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58000" y="5638800"/>
            <a:ext cx="1476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r>
              <a:rPr lang="en-US" altLang="en-US" sz="1200" b="1">
                <a:solidFill>
                  <a:schemeClr val="bg1"/>
                </a:solidFill>
              </a:rPr>
              <a:t>Aedes albopictus</a:t>
            </a:r>
            <a:endParaRPr lang="en-MY" altLang="en-US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76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hp333004\Downloads\Aedes-14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1"/>
            <a:ext cx="9144000" cy="6455644"/>
          </a:xfrm>
          <a:prstGeom prst="rect">
            <a:avLst/>
          </a:prstGeom>
          <a:solidFill>
            <a:srgbClr val="FFFF00"/>
          </a:solidFill>
          <a:extLst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60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C:\Users\hp333004\Desktop\MTC\Pic for slides\Aedes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8915400" cy="602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88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2050" name="Picture 2" descr="http://lh4.ggpht.com/-xkUH-xoBOjg/Uw-GN6UxGII/AAAAAAAABuw/B8HHIDvDNHE/nyamuk-Aedes%25255B6%25255D.jpg?imgmax=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868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52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839200" cy="5486400"/>
          </a:xfrm>
        </p:spPr>
        <p:txBody>
          <a:bodyPr>
            <a:normAutofit lnSpcReduction="10000"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Aedes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aegypti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: primary vector,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Aedes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albopictus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secondary vector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Mosquito life cycle (7-10 days), eggs -  70 – 100 eggs/spawn, weather resistant up to 6 months,; Adults (♀ ~ 30 days, ♂ ~ 7 days)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err="1" smtClean="0"/>
              <a:t>Gonotrophic</a:t>
            </a:r>
            <a:r>
              <a:rPr lang="en-US" dirty="0" smtClean="0"/>
              <a:t> cycle – 3 days. Able to lay eggs 6 – 10 times/lifetime.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err="1" smtClean="0"/>
              <a:t>Transovarial</a:t>
            </a:r>
            <a:r>
              <a:rPr lang="en-US" dirty="0" smtClean="0"/>
              <a:t> transmission and infective lifelong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Immediately Infective when interrupted while biting dengue patient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Time of Active biting = Active period of humans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1723"/>
            <a:ext cx="9144000" cy="866796"/>
          </a:xfrm>
          <a:solidFill>
            <a:srgbClr val="FFFF00"/>
          </a:solidFill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b="1" smtClean="0">
                <a:solidFill>
                  <a:srgbClr val="FF0000"/>
                </a:solidFill>
              </a:rPr>
              <a:t>Super Efficient Vector</a:t>
            </a:r>
            <a:endParaRPr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2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9144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Climate &amp; Environment</a:t>
            </a:r>
            <a:endParaRPr lang="en-GB" sz="4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Hot &amp; Humid condition whole year</a:t>
            </a:r>
          </a:p>
          <a:p>
            <a:r>
              <a:rPr lang="en-US" sz="4000" dirty="0" smtClean="0"/>
              <a:t>Ideal breeding conditions for </a:t>
            </a:r>
            <a:r>
              <a:rPr lang="en-US" sz="4000" dirty="0" err="1" smtClean="0"/>
              <a:t>aedes</a:t>
            </a:r>
            <a:endParaRPr lang="en-US" sz="4000" dirty="0" smtClean="0"/>
          </a:p>
          <a:p>
            <a:r>
              <a:rPr lang="en-US" sz="4000" dirty="0" smtClean="0"/>
              <a:t>Abundant natural &amp; man made breeding areas everywhere</a:t>
            </a:r>
          </a:p>
          <a:p>
            <a:pPr marL="0" indent="0">
              <a:buNone/>
            </a:pP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210731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074" name="Picture 2" descr="C:\Users\hp333004\Downloads\girl-hi-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37" y="0"/>
            <a:ext cx="9276357" cy="746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96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29200"/>
          </a:xfrm>
        </p:spPr>
        <p:txBody>
          <a:bodyPr/>
          <a:lstStyle/>
          <a:p>
            <a:r>
              <a:rPr lang="en-US" dirty="0" smtClean="0"/>
              <a:t>Empty/ unmaintained lands</a:t>
            </a:r>
          </a:p>
          <a:p>
            <a:r>
              <a:rPr lang="en-US" dirty="0" smtClean="0"/>
              <a:t>Poor Environment Cleanliness/ waste disposal</a:t>
            </a:r>
          </a:p>
          <a:p>
            <a:r>
              <a:rPr lang="en-US" dirty="0" smtClean="0"/>
              <a:t>Cryptic Breeding Sites</a:t>
            </a:r>
          </a:p>
          <a:p>
            <a:r>
              <a:rPr lang="en-US" dirty="0" smtClean="0"/>
              <a:t>Rapid Development &amp; </a:t>
            </a:r>
            <a:r>
              <a:rPr lang="en-US" dirty="0" err="1" smtClean="0"/>
              <a:t>Urbanisation</a:t>
            </a:r>
            <a:endParaRPr lang="en-US" dirty="0" smtClean="0"/>
          </a:p>
          <a:p>
            <a:r>
              <a:rPr lang="en-US" dirty="0" smtClean="0"/>
              <a:t>High Rise Buildings/ residential areas </a:t>
            </a:r>
          </a:p>
          <a:p>
            <a:r>
              <a:rPr lang="en-US" dirty="0" smtClean="0"/>
              <a:t>Building Structures / infrastructures Designs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067800" cy="9144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0000"/>
                </a:solidFill>
              </a:rPr>
              <a:t>Climate &amp; Environment</a:t>
            </a:r>
            <a:endParaRPr lang="en-GB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21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4098" name="Picture 2" descr="http://www.kabircares.org/wp-content/uploads/2010/06/Mosquito_Contr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89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28600"/>
          </a:xfrm>
        </p:spPr>
        <p:txBody>
          <a:bodyPr>
            <a:normAutofit fontScale="90000"/>
          </a:bodyPr>
          <a:lstStyle/>
          <a:p>
            <a:endParaRPr lang="en-MY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38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2" descr="F:\Perhim. pagi\Perhim. pagi\Dengue-Breeding-around-the-Hom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92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MY" smtClean="0"/>
          </a:p>
        </p:txBody>
      </p:sp>
      <p:pic>
        <p:nvPicPr>
          <p:cNvPr id="5" name="Content Placeholder 4" descr="IMG-20141108-WA0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24200" y="0"/>
            <a:ext cx="2971800" cy="2438400"/>
          </a:xfrm>
          <a:effectLst>
            <a:softEdge rad="112500"/>
          </a:effectLst>
        </p:spPr>
      </p:pic>
      <p:pic>
        <p:nvPicPr>
          <p:cNvPr id="206850" name="Picture 2" descr="G:\gambar wabak semasa kinta november 2014\IMG-20141107-WA0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2512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G-20141109-WA0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0" y="0"/>
            <a:ext cx="30480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IMG-20141109-WA00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0" y="4572000"/>
            <a:ext cx="32004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IMG-20141109-WA00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0400" y="4572000"/>
            <a:ext cx="31242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IMG-20141110-WA00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48400" y="4572000"/>
            <a:ext cx="28956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IMG-20141113-WA000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76400" y="2286000"/>
            <a:ext cx="28194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IMG-20141111-WA004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95800" y="2286000"/>
            <a:ext cx="25146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946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MY" smtClean="0"/>
          </a:p>
        </p:txBody>
      </p:sp>
      <p:pic>
        <p:nvPicPr>
          <p:cNvPr id="4" name="Content Placeholder 3" descr="IMG-20141110-WA0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44800" cy="2209800"/>
          </a:xfrm>
          <a:effectLst>
            <a:softEdge rad="112500"/>
          </a:effectLst>
        </p:spPr>
      </p:pic>
      <p:pic>
        <p:nvPicPr>
          <p:cNvPr id="5" name="Picture 4" descr="IMG-20141110-WA0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9400" y="0"/>
            <a:ext cx="30480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G-20141110-WA00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1200" y="0"/>
            <a:ext cx="33528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IMG-20141110-WA00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514600"/>
            <a:ext cx="27432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IMG-20141110-WA00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43200" y="2514600"/>
            <a:ext cx="31242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IMG-20141111-WA004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67400" y="2438400"/>
            <a:ext cx="32766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IMG-20141113-WA001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086350"/>
            <a:ext cx="2667000" cy="1771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IMG-20141113-WA000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67000" y="5029200"/>
            <a:ext cx="24384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IMG-20141113-WA004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05400" y="5029200"/>
            <a:ext cx="22860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IMG-20141113-WA008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391400" y="5029200"/>
            <a:ext cx="17526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59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6146" name="Picture 2" descr="C:\Users\hp333004\Downloads\IMG-20160210-WA0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26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C:\Users\hp333004\Downloads\sampah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66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 descr="C:\Users\hp333004\Downloads\11698991_10152878250481237_618181432905790979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53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291" name="Picture 3" descr="C:\Users\hp333004\Downloads\11709747_10152871344391237_2710959819953592433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69"/>
            <a:ext cx="4191000" cy="286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hp333004\Downloads\wk_01.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8768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Image result for pembiakan aedes rumah terbi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" y="2895600"/>
            <a:ext cx="9108831" cy="395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46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hp333004\Downloads\premis index 20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3" y="76200"/>
            <a:ext cx="9005187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TextBox 3"/>
          <p:cNvSpPr txBox="1"/>
          <p:nvPr/>
        </p:nvSpPr>
        <p:spPr>
          <a:xfrm>
            <a:off x="5181600" y="6338500"/>
            <a:ext cx="2895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1" dirty="0" err="1" smtClean="0"/>
              <a:t>Source:http</a:t>
            </a:r>
            <a:r>
              <a:rPr lang="en-US" sz="1200" b="1" dirty="0" smtClean="0"/>
              <a:t>://</a:t>
            </a:r>
            <a:r>
              <a:rPr lang="en-US" sz="1200" b="1" dirty="0" err="1" smtClean="0"/>
              <a:t>kpkesihatan</a:t>
            </a:r>
            <a:r>
              <a:rPr lang="en-US" sz="1200" b="1" dirty="0" smtClean="0"/>
              <a:t> .com</a:t>
            </a:r>
            <a:endParaRPr lang="en-GB" sz="1200" b="1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62613" y="304800"/>
            <a:ext cx="9144000" cy="9906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err="1" smtClean="0">
                <a:solidFill>
                  <a:srgbClr val="FF0000"/>
                </a:solidFill>
              </a:rPr>
              <a:t>Aedes</a:t>
            </a:r>
            <a:r>
              <a:rPr lang="en-US" sz="3200" b="1" dirty="0" smtClean="0">
                <a:solidFill>
                  <a:srgbClr val="FF0000"/>
                </a:solidFill>
              </a:rPr>
              <a:t> Index By </a:t>
            </a:r>
            <a:r>
              <a:rPr lang="en-US" sz="3200" b="1" dirty="0" err="1" smtClean="0">
                <a:solidFill>
                  <a:srgbClr val="FF0000"/>
                </a:solidFill>
              </a:rPr>
              <a:t>Premis</a:t>
            </a:r>
            <a:r>
              <a:rPr lang="en-US" sz="3200" b="1" dirty="0" smtClean="0">
                <a:solidFill>
                  <a:srgbClr val="FF0000"/>
                </a:solidFill>
              </a:rPr>
              <a:t> Inspected In Malaysia </a:t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3200" b="1" dirty="0" smtClean="0">
                <a:solidFill>
                  <a:srgbClr val="FF0000"/>
                </a:solidFill>
              </a:rPr>
              <a:t>During 2015</a:t>
            </a:r>
            <a:endParaRPr lang="en-GB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Global Dengue Situation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00600"/>
          </a:xfrm>
        </p:spPr>
        <p:txBody>
          <a:bodyPr>
            <a:normAutofit/>
          </a:bodyPr>
          <a:lstStyle/>
          <a:p>
            <a:r>
              <a:rPr lang="en-MY" dirty="0" smtClean="0"/>
              <a:t>1950 - 1000 case/year</a:t>
            </a:r>
          </a:p>
          <a:p>
            <a:r>
              <a:rPr lang="en-MY" dirty="0" smtClean="0"/>
              <a:t>2015 - 3 million cases/ year</a:t>
            </a:r>
          </a:p>
          <a:p>
            <a:r>
              <a:rPr lang="en-MY" dirty="0" smtClean="0"/>
              <a:t>128 Countries reporting outbreaks</a:t>
            </a:r>
          </a:p>
          <a:p>
            <a:r>
              <a:rPr lang="en-MY" dirty="0" smtClean="0"/>
              <a:t>4 billion people at risk of infection</a:t>
            </a:r>
          </a:p>
          <a:p>
            <a:r>
              <a:rPr lang="en-MY" dirty="0" smtClean="0"/>
              <a:t>Estimated about 300 million people are infected  with dengue virus annually ( </a:t>
            </a:r>
            <a:r>
              <a:rPr lang="en-MY" dirty="0"/>
              <a:t>B</a:t>
            </a:r>
            <a:r>
              <a:rPr lang="en-MY" dirty="0" smtClean="0"/>
              <a:t>hatt et al, 2013)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086600" y="6186808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Source : WHO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360839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rgbClr val="FFFF00"/>
          </a:solidFill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 err="1" smtClean="0">
                <a:solidFill>
                  <a:srgbClr val="FF0000"/>
                </a:solidFill>
              </a:rPr>
              <a:t>Aedes</a:t>
            </a:r>
            <a:r>
              <a:rPr lang="en-US" sz="3200" b="1" dirty="0" smtClean="0">
                <a:solidFill>
                  <a:srgbClr val="FF0000"/>
                </a:solidFill>
              </a:rPr>
              <a:t> Index By </a:t>
            </a:r>
            <a:r>
              <a:rPr lang="en-US" sz="3200" b="1" dirty="0" err="1" smtClean="0">
                <a:solidFill>
                  <a:srgbClr val="FF0000"/>
                </a:solidFill>
              </a:rPr>
              <a:t>Premis</a:t>
            </a:r>
            <a:r>
              <a:rPr lang="en-US" sz="3200" b="1" dirty="0" smtClean="0">
                <a:solidFill>
                  <a:srgbClr val="FF0000"/>
                </a:solidFill>
              </a:rPr>
              <a:t> Inspected In Perak </a:t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3200" b="1" dirty="0" smtClean="0">
                <a:solidFill>
                  <a:srgbClr val="FF0000"/>
                </a:solidFill>
              </a:rPr>
              <a:t>During 2016</a:t>
            </a:r>
            <a:endParaRPr lang="en-GB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3174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3860979"/>
              </p:ext>
            </p:extLst>
          </p:nvPr>
        </p:nvGraphicFramePr>
        <p:xfrm>
          <a:off x="371475" y="1066800"/>
          <a:ext cx="8323263" cy="5333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3" name="Worksheet" r:id="rId4" imgW="8808720" imgH="5806440" progId="Excel.Sheet.8">
                  <p:embed/>
                </p:oleObj>
              </mc:Choice>
              <mc:Fallback>
                <p:oleObj name="Worksheet" r:id="rId4" imgW="8808720" imgH="5806440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5" y="1066800"/>
                        <a:ext cx="8323263" cy="5333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3"/>
          <p:cNvSpPr txBox="1"/>
          <p:nvPr/>
        </p:nvSpPr>
        <p:spPr>
          <a:xfrm>
            <a:off x="5715000" y="6400799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/>
              <a:t>Source</a:t>
            </a:r>
            <a:r>
              <a:rPr lang="en-US" sz="1200" b="1" dirty="0" smtClean="0">
                <a:solidFill>
                  <a:schemeClr val="tx1"/>
                </a:solidFill>
              </a:rPr>
              <a:t> : Perak State Health Department</a:t>
            </a:r>
            <a:endParaRPr lang="en-GB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8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Inefficient &amp; Ineffective Control 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Coverage of </a:t>
            </a:r>
            <a:r>
              <a:rPr lang="en-US" sz="4000" dirty="0" err="1" smtClean="0"/>
              <a:t>Aedes</a:t>
            </a:r>
            <a:r>
              <a:rPr lang="en-US" sz="4000" dirty="0" smtClean="0"/>
              <a:t> Inspection</a:t>
            </a:r>
          </a:p>
          <a:p>
            <a:r>
              <a:rPr lang="en-US" sz="4000" dirty="0" smtClean="0"/>
              <a:t>Coverage of Fogging Activities</a:t>
            </a:r>
          </a:p>
          <a:p>
            <a:r>
              <a:rPr lang="en-US" sz="4000" dirty="0" smtClean="0"/>
              <a:t>Inadequate Resources </a:t>
            </a:r>
          </a:p>
          <a:p>
            <a:r>
              <a:rPr lang="en-US" sz="4000" dirty="0" smtClean="0"/>
              <a:t>Complicated &amp; Ineffective Enforcement</a:t>
            </a:r>
          </a:p>
          <a:p>
            <a:r>
              <a:rPr lang="en-US" sz="4000" dirty="0" smtClean="0"/>
              <a:t>Health education not reaching target groups</a:t>
            </a:r>
          </a:p>
          <a:p>
            <a:pPr marL="0" indent="0">
              <a:buNone/>
            </a:pP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425053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5154" y="76200"/>
            <a:ext cx="8686800" cy="1143000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Aedes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Premis</a:t>
            </a:r>
            <a:r>
              <a:rPr lang="en-US" b="1" dirty="0" smtClean="0">
                <a:solidFill>
                  <a:srgbClr val="FF0000"/>
                </a:solidFill>
              </a:rPr>
              <a:t> Inspection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458" name="Picture 2" descr="C:\Users\hp333004\Desktop\vektor\gambargambar aktibiti berkaitan kawalan denggi perak\pemeriksaan Premis ( Aedes Survey)\010920092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4038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hp333004\Desktop\vektor\gambargambar aktibiti berkaitan kawalan denggi perak\pemeriksaan Premis ( Aedes Survey)\SAM_601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47800"/>
            <a:ext cx="3625948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hp333004\Downloads\thiruchelvam_m@moh.gov.my\IMG-20140929-WA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38600"/>
            <a:ext cx="4404360" cy="2438400"/>
          </a:xfrm>
          <a:prstGeom prst="rect">
            <a:avLst/>
          </a:prstGeo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hp333004\Desktop\vektor\gambargambar aktibiti berkaitan kawalan denggi perak\pemeriksaan Premis ( Aedes Survey)\DSC000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760" y="3657600"/>
            <a:ext cx="4358640" cy="279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66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  <a:solidFill>
            <a:srgbClr val="FFFF00"/>
          </a:solidFill>
        </p:spPr>
        <p:txBody>
          <a:bodyPr anchor="ctr"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THERMAL FOGGING/ ULV</a:t>
            </a:r>
          </a:p>
        </p:txBody>
      </p:sp>
      <p:pic>
        <p:nvPicPr>
          <p:cNvPr id="63492" name="Picture 2" descr="http://ts4.mm.bing.net/images/thumbnail.aspx?q=4910926367097895&amp;id=311031c12d2c902a4ad4005deaf886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77" y="1600200"/>
            <a:ext cx="28575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4" descr="http://ts3.mm.bing.net/images/thumbnail.aspx?q=4951977666807074&amp;id=f7f23fbe1cbde0b9d58aefe5165502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47800"/>
            <a:ext cx="2667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6" descr="http://ts2.mm.bing.net/images/thumbnail.aspx?q=4644015643230817&amp;id=96cf8f5756c21358b274fcdb440b2da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39" y="4648200"/>
            <a:ext cx="28289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8" descr="http://ts2.mm.bing.net/images/thumbnail.aspx?q=4761830879920593&amp;id=2d127d46649dde9c851316d8b60c85f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776421"/>
            <a:ext cx="2819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Picture 10" descr="http://ts3.mm.bing.net/images/thumbnail.aspx?q=4761491574096826&amp;id=fc631c508643be5e4c4be487ce858ba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828800"/>
            <a:ext cx="2667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2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3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868363"/>
          </a:xfrm>
          <a:solidFill>
            <a:srgbClr val="FFFF00"/>
          </a:solidFill>
        </p:spPr>
        <p:txBody>
          <a:bodyPr/>
          <a:lstStyle/>
          <a:p>
            <a:pPr algn="ctr" eaLnBrk="1" hangingPunct="1"/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LARVICIDING AND OVITRAPS</a:t>
            </a:r>
          </a:p>
        </p:txBody>
      </p:sp>
      <p:pic>
        <p:nvPicPr>
          <p:cNvPr id="65539" name="Picture 2" descr="ovitrap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143000"/>
            <a:ext cx="2514600" cy="2968625"/>
          </a:xfrm>
        </p:spPr>
      </p:pic>
      <p:pic>
        <p:nvPicPr>
          <p:cNvPr id="65540" name="Picture 4" descr="Copy of 100_186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3208" r="38889" b="21893"/>
          <a:stretch>
            <a:fillRect/>
          </a:stretch>
        </p:blipFill>
        <p:spPr bwMode="auto">
          <a:xfrm>
            <a:off x="2971800" y="1116806"/>
            <a:ext cx="2895600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5" descr="101_01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99"/>
          <a:stretch>
            <a:fillRect/>
          </a:stretch>
        </p:blipFill>
        <p:spPr bwMode="auto">
          <a:xfrm>
            <a:off x="6019800" y="1371600"/>
            <a:ext cx="28194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4" descr="F:\poster 1 msia\gambo untuk klinik 1 malaysia\DSCN234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43400"/>
            <a:ext cx="36576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2" descr="F:\taklimat punjut mbi\punjut\DSCN430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4243388"/>
            <a:ext cx="3187700" cy="2514600"/>
          </a:xfrm>
        </p:spPr>
      </p:pic>
      <p:sp>
        <p:nvSpPr>
          <p:cNvPr id="65544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5545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" name="Picture 2" descr="F:\Perhim. pagi\Perhim. pagi\abate edited copy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000499"/>
            <a:ext cx="4953000" cy="2875085"/>
          </a:xfrm>
          <a:prstGeom prst="rect">
            <a:avLst/>
          </a:prstGeo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14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1"/>
            <a:ext cx="8229600" cy="838200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5400" b="1" dirty="0" smtClean="0">
                <a:solidFill>
                  <a:srgbClr val="FF0000"/>
                </a:solidFill>
              </a:rPr>
              <a:t>Enforcement</a:t>
            </a:r>
            <a:endParaRPr lang="en-GB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24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152400"/>
            <a:ext cx="8812212" cy="1219200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>
              <a:defRPr/>
            </a:pPr>
            <a:r>
              <a:rPr lang="en-MY" sz="4000" b="1" dirty="0" smtClean="0">
                <a:solidFill>
                  <a:srgbClr val="FF0000"/>
                </a:solidFill>
              </a:rPr>
              <a:t>Destruction Of Disease Bearing Insects Act 1975</a:t>
            </a:r>
            <a:endParaRPr lang="en-MY" sz="40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1676400"/>
            <a:ext cx="88392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/>
              <a:t>Power To Issue Compound</a:t>
            </a:r>
          </a:p>
          <a:p>
            <a:endParaRPr lang="en-GB" sz="3200" b="1" dirty="0"/>
          </a:p>
          <a:p>
            <a:r>
              <a:rPr lang="en-GB" sz="3200" b="1" dirty="0" smtClean="0"/>
              <a:t>Subsection 25. </a:t>
            </a:r>
          </a:p>
          <a:p>
            <a:endParaRPr lang="en-GB" sz="3200" b="1" dirty="0" smtClean="0"/>
          </a:p>
          <a:p>
            <a:r>
              <a:rPr lang="en-GB" sz="3200" dirty="0" smtClean="0"/>
              <a:t>Compound of max RM500 can be offered to any offender.</a:t>
            </a:r>
          </a:p>
          <a:p>
            <a:r>
              <a:rPr lang="en-GB" sz="3200" dirty="0" smtClean="0"/>
              <a:t>Failure to settle payment in stipulated time, charges will be filed in court</a:t>
            </a:r>
            <a:r>
              <a:rPr lang="sv-SE" sz="3200" dirty="0" smtClean="0"/>
              <a:t>. </a:t>
            </a:r>
            <a:endParaRPr lang="sv-SE" sz="3200" dirty="0"/>
          </a:p>
        </p:txBody>
      </p:sp>
    </p:spTree>
    <p:extLst>
      <p:ext uri="{BB962C8B-B14F-4D97-AF65-F5344CB8AC3E}">
        <p14:creationId xmlns:p14="http://schemas.microsoft.com/office/powerpoint/2010/main" val="49371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152400"/>
            <a:ext cx="8812212" cy="1219200"/>
          </a:xfrm>
          <a:solidFill>
            <a:srgbClr val="FFFF00"/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en-MY" sz="4000" b="1" dirty="0">
                <a:solidFill>
                  <a:srgbClr val="FF0000"/>
                </a:solidFill>
              </a:rPr>
              <a:t>Destruction Of Disease Bearing Insects Act 1975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1447800"/>
            <a:ext cx="8839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/>
              <a:t>General Penalties</a:t>
            </a:r>
          </a:p>
          <a:p>
            <a:r>
              <a:rPr lang="en-GB" sz="3600" b="1" dirty="0" smtClean="0"/>
              <a:t>Subsection 23. </a:t>
            </a:r>
          </a:p>
          <a:p>
            <a:r>
              <a:rPr lang="en-GB" sz="3600" dirty="0" smtClean="0"/>
              <a:t>1</a:t>
            </a:r>
            <a:r>
              <a:rPr lang="en-GB" sz="3600" baseline="30000" dirty="0" smtClean="0"/>
              <a:t>st</a:t>
            </a:r>
            <a:r>
              <a:rPr lang="en-GB" sz="3600" dirty="0" smtClean="0"/>
              <a:t> Offence- Fine up to RM10,000 Or 2 Years Prison or Both</a:t>
            </a:r>
          </a:p>
          <a:p>
            <a:endParaRPr lang="en-US" sz="3600" dirty="0"/>
          </a:p>
          <a:p>
            <a:r>
              <a:rPr lang="en-US" sz="3600" dirty="0" smtClean="0"/>
              <a:t>Repeat Offence – Fine up to RM 50,000 or 5 Year Prison or Both	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75586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Estimated Economic Burden Of Dengue Treatment, Control &amp; Prevention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Treatment </a:t>
            </a:r>
          </a:p>
          <a:p>
            <a:pPr marL="0" indent="0">
              <a:buNone/>
            </a:pPr>
            <a:r>
              <a:rPr lang="en-US" sz="3600" b="1" dirty="0" smtClean="0"/>
              <a:t>    Government  - RM 1,181.64/ case</a:t>
            </a:r>
          </a:p>
          <a:p>
            <a:pPr marL="0" indent="0">
              <a:buNone/>
            </a:pPr>
            <a:r>
              <a:rPr lang="en-US" sz="3600" b="1" dirty="0" smtClean="0"/>
              <a:t>    Private            - RM 1,188.76/case</a:t>
            </a:r>
          </a:p>
          <a:p>
            <a:endParaRPr lang="en-US" sz="3600" b="1" dirty="0"/>
          </a:p>
          <a:p>
            <a:r>
              <a:rPr lang="en-US" sz="3600" b="1" dirty="0" smtClean="0"/>
              <a:t>Prevention &amp; Control </a:t>
            </a:r>
          </a:p>
          <a:p>
            <a:pPr marL="0" indent="0">
              <a:buNone/>
            </a:pPr>
            <a:r>
              <a:rPr lang="en-US" sz="3600" b="1" dirty="0" smtClean="0"/>
              <a:t>    RM4,948.01/case</a:t>
            </a:r>
          </a:p>
          <a:p>
            <a:endParaRPr lang="en-GB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6063734"/>
            <a:ext cx="762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Source: MOH based on multiple data source, Shepard et al 2012, </a:t>
            </a:r>
            <a:r>
              <a:rPr lang="en-US" sz="1600" dirty="0" err="1" smtClean="0"/>
              <a:t>Packiersamy</a:t>
            </a:r>
            <a:r>
              <a:rPr lang="en-US" sz="1600" dirty="0" smtClean="0"/>
              <a:t> et al 2015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67704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Estimated Economic Burden Of Dengue Treatment, Control &amp; Prevention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1"/>
            <a:ext cx="8763000" cy="4038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/>
              <a:t>2013 - RM308,201,800.24     </a:t>
            </a:r>
            <a:r>
              <a:rPr lang="en-US" sz="2400" b="1" dirty="0" smtClean="0"/>
              <a:t>(Total Case - 43,346)</a:t>
            </a:r>
          </a:p>
          <a:p>
            <a:pPr marL="0" indent="0">
              <a:buNone/>
            </a:pPr>
            <a:r>
              <a:rPr lang="en-US" sz="3600" b="1" dirty="0" smtClean="0"/>
              <a:t>2014 - RM849,476,905.41     </a:t>
            </a:r>
            <a:r>
              <a:rPr lang="en-US" sz="2400" b="1" dirty="0" smtClean="0"/>
              <a:t>(Total case - 108,698)</a:t>
            </a:r>
          </a:p>
          <a:p>
            <a:pPr marL="0" indent="0">
              <a:buNone/>
            </a:pPr>
            <a:r>
              <a:rPr lang="en-US" sz="3600" b="1" dirty="0" smtClean="0"/>
              <a:t>2015 - RM1,082,211,513.08  </a:t>
            </a:r>
            <a:r>
              <a:rPr lang="en-US" sz="2400" b="1" dirty="0" smtClean="0"/>
              <a:t>(Total Case - 120,836)</a:t>
            </a:r>
          </a:p>
          <a:p>
            <a:pPr marL="0" lvl="0" indent="0">
              <a:buNone/>
            </a:pPr>
            <a:r>
              <a:rPr lang="en-US" sz="3600" b="1" dirty="0" smtClean="0"/>
              <a:t>2016 – RM741,772,082.37    </a:t>
            </a:r>
            <a:r>
              <a:rPr lang="en-US" sz="2400" b="1" dirty="0" smtClean="0">
                <a:solidFill>
                  <a:prstClr val="black"/>
                </a:solidFill>
              </a:rPr>
              <a:t>(Total </a:t>
            </a:r>
            <a:r>
              <a:rPr lang="en-US" sz="2400" b="1" dirty="0">
                <a:solidFill>
                  <a:prstClr val="black"/>
                </a:solidFill>
              </a:rPr>
              <a:t>Case </a:t>
            </a:r>
            <a:r>
              <a:rPr lang="en-US" sz="2400" b="1" dirty="0" smtClean="0">
                <a:solidFill>
                  <a:prstClr val="black"/>
                </a:solidFill>
              </a:rPr>
              <a:t>- 101,357)</a:t>
            </a:r>
          </a:p>
          <a:p>
            <a:pPr marL="0" lvl="0" indent="0">
              <a:buNone/>
            </a:pPr>
            <a:endParaRPr lang="en-US" sz="2400" b="1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en-US" sz="2400" b="1" dirty="0" smtClean="0">
              <a:solidFill>
                <a:prstClr val="black"/>
              </a:solidFill>
            </a:endParaRPr>
          </a:p>
          <a:p>
            <a:pPr marL="0" lvl="0" indent="0" algn="r">
              <a:buNone/>
            </a:pPr>
            <a:r>
              <a:rPr lang="en-US" sz="1800" b="1" dirty="0" smtClean="0">
                <a:solidFill>
                  <a:prstClr val="black"/>
                </a:solidFill>
              </a:rPr>
              <a:t>* Data represents only registered/reported cases</a:t>
            </a:r>
            <a:endParaRPr lang="en-US" sz="1800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6063734"/>
            <a:ext cx="762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Source: MOH based on multiple data source, Shepard et al 2012, </a:t>
            </a:r>
            <a:r>
              <a:rPr lang="en-US" sz="1600" dirty="0" err="1" smtClean="0"/>
              <a:t>Packiersamy</a:t>
            </a:r>
            <a:r>
              <a:rPr lang="en-US" sz="1600" dirty="0" smtClean="0"/>
              <a:t> et al 2015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98083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p333004\Downloads\Global_DengueTransmission_ITHRisk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477000" y="6477000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Source : WHO</a:t>
            </a:r>
            <a:endParaRPr lang="en-GB" sz="1400" b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812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0668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Human Factor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Mobile Population</a:t>
            </a:r>
          </a:p>
          <a:p>
            <a:r>
              <a:rPr lang="en-US" sz="3600" dirty="0" smtClean="0"/>
              <a:t>Asymptomatic/ mild Dengue cases</a:t>
            </a:r>
          </a:p>
          <a:p>
            <a:r>
              <a:rPr lang="en-US" sz="3600" dirty="0" smtClean="0"/>
              <a:t>Littering /cleanliness habits</a:t>
            </a:r>
          </a:p>
          <a:p>
            <a:r>
              <a:rPr lang="en-US" sz="3600" dirty="0" smtClean="0"/>
              <a:t>Poor Cooperation with health officers during control activities</a:t>
            </a:r>
          </a:p>
          <a:p>
            <a:r>
              <a:rPr lang="en-US" sz="3600" dirty="0" smtClean="0"/>
              <a:t>Poor Community participations in programs</a:t>
            </a:r>
          </a:p>
          <a:p>
            <a:pPr marL="0" indent="0">
              <a:buNone/>
            </a:pPr>
            <a:endParaRPr lang="en-US" sz="3600" dirty="0" smtClean="0"/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47076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944562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Human Factor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Perceives that Dengue prevention is not their responsibility</a:t>
            </a:r>
          </a:p>
          <a:p>
            <a:r>
              <a:rPr lang="en-US" sz="3600" dirty="0" smtClean="0"/>
              <a:t>Not ensuring their premises free from </a:t>
            </a:r>
            <a:r>
              <a:rPr lang="en-US" sz="3600" dirty="0" err="1" smtClean="0"/>
              <a:t>aedes</a:t>
            </a:r>
            <a:endParaRPr lang="en-US" sz="3600" dirty="0" smtClean="0"/>
          </a:p>
          <a:p>
            <a:r>
              <a:rPr lang="en-US" sz="3600" dirty="0" smtClean="0"/>
              <a:t>Perceives that fogging will solve the issue</a:t>
            </a:r>
          </a:p>
          <a:p>
            <a:r>
              <a:rPr lang="en-US" sz="3600" dirty="0" smtClean="0"/>
              <a:t>Expects incentives to join or conduct community programs. </a:t>
            </a:r>
          </a:p>
          <a:p>
            <a:pPr marL="0" indent="0">
              <a:buNone/>
            </a:pP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2638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Why Do People Still Tolerate </a:t>
            </a:r>
            <a:r>
              <a:rPr lang="en-US" b="1" dirty="0" err="1" smtClean="0">
                <a:solidFill>
                  <a:srgbClr val="FF0000"/>
                </a:solidFill>
              </a:rPr>
              <a:t>Aedes</a:t>
            </a:r>
            <a:r>
              <a:rPr lang="en-US" b="1" dirty="0" smtClean="0">
                <a:solidFill>
                  <a:srgbClr val="FF0000"/>
                </a:solidFill>
              </a:rPr>
              <a:t>?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3" name="Picture 3" descr="C:\Users\hp333004\Desktop\MTC\Pic for slides\Mosquito are Fami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29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Future?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Vaccine</a:t>
            </a:r>
          </a:p>
          <a:p>
            <a:r>
              <a:rPr lang="en-US" sz="3600" dirty="0" err="1" smtClean="0"/>
              <a:t>Wolbachia</a:t>
            </a:r>
            <a:endParaRPr lang="en-US" sz="3600" dirty="0" smtClean="0"/>
          </a:p>
          <a:p>
            <a:r>
              <a:rPr lang="en-US" sz="3600" dirty="0" smtClean="0"/>
              <a:t>GM Mosquitoes</a:t>
            </a:r>
          </a:p>
          <a:p>
            <a:r>
              <a:rPr lang="en-US" sz="3600" dirty="0" smtClean="0"/>
              <a:t>Antiviral for Dengue</a:t>
            </a:r>
          </a:p>
          <a:p>
            <a:r>
              <a:rPr lang="en-GB" sz="3600" dirty="0" smtClean="0"/>
              <a:t>Nuclear-Based </a:t>
            </a:r>
            <a:r>
              <a:rPr lang="en-GB" sz="3600" dirty="0"/>
              <a:t>S</a:t>
            </a:r>
            <a:r>
              <a:rPr lang="en-GB" sz="3600" dirty="0" smtClean="0"/>
              <a:t>terile </a:t>
            </a:r>
            <a:r>
              <a:rPr lang="en-GB" sz="3600" dirty="0"/>
              <a:t>I</a:t>
            </a:r>
            <a:r>
              <a:rPr lang="en-GB" sz="3600" dirty="0" smtClean="0"/>
              <a:t>nsect </a:t>
            </a:r>
            <a:r>
              <a:rPr lang="en-GB" sz="3600" dirty="0"/>
              <a:t>T</a:t>
            </a:r>
            <a:r>
              <a:rPr lang="en-GB" sz="3600" dirty="0" smtClean="0"/>
              <a:t>echnique (SIT)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89411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p333004\Downloads\Dengue Vaccine Initiatif Development stage 20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372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144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hp333004\Downloads\woly4.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" y="152400"/>
            <a:ext cx="8580120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00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4" name="Picture 2" descr="C:\Users\hp333004\Downloads\How GM Mosquito Wor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55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 dirty="0"/>
          </a:p>
        </p:txBody>
      </p:sp>
      <p:pic>
        <p:nvPicPr>
          <p:cNvPr id="5122" name="Picture 2" descr="C:\Users\hp333004\Desktop\dengue 4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39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C:\Users\hp333004\Desktop\MTC\Pic for slides\any ques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06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2" descr="C:\Users\hp333004\Downloads\thank-yo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58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C:\Users\hp333004\Downloads\who-dengue-endemic-countries-diagram_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"/>
            <a:ext cx="91440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43800" y="6481304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Source : WHO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209269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rgbClr val="FFFF00"/>
          </a:solidFill>
        </p:spPr>
        <p:txBody>
          <a:bodyPr anchor="ctr"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Outbreaks Reported in the Last 3 months</a:t>
            </a: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C:\Users\hp333004\Downloads\New Picture (1)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0" y="6400800"/>
            <a:ext cx="2321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Source- www.healthmap.org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406200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Dengue Case Mapping in Malaysia (2015-2017)</a:t>
            </a: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715000" y="6412523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Source : SPWD </a:t>
            </a:r>
            <a:r>
              <a:rPr lang="en-US" sz="1400" b="1" dirty="0" err="1" smtClean="0">
                <a:solidFill>
                  <a:schemeClr val="bg1"/>
                </a:solidFill>
              </a:rPr>
              <a:t>idengue</a:t>
            </a:r>
            <a:endParaRPr lang="en-GB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22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FFFF00"/>
          </a:solidFill>
        </p:spPr>
        <p:txBody>
          <a:bodyPr anchor="ctr"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Trend Of Dengue Cases in Malaysia 1995-2016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239000" y="640080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Source : </a:t>
            </a:r>
            <a:r>
              <a:rPr lang="en-US" sz="1400" b="1" dirty="0" err="1" smtClean="0"/>
              <a:t>idengue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55321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4089</TotalTime>
  <Words>868</Words>
  <Application>Microsoft Office PowerPoint</Application>
  <PresentationFormat>On-screen Show (4:3)</PresentationFormat>
  <Paragraphs>223</Paragraphs>
  <Slides>59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1" baseType="lpstr">
      <vt:lpstr>Office Theme</vt:lpstr>
      <vt:lpstr>Worksheet</vt:lpstr>
      <vt:lpstr>Dengue Issues &amp; Challenges</vt:lpstr>
      <vt:lpstr>PowerPoint Presentation</vt:lpstr>
      <vt:lpstr>PowerPoint Presentation</vt:lpstr>
      <vt:lpstr>Global Dengue Situation</vt:lpstr>
      <vt:lpstr>PowerPoint Presentation</vt:lpstr>
      <vt:lpstr>PowerPoint Presentation</vt:lpstr>
      <vt:lpstr>Outbreaks Reported in the Last 3 months</vt:lpstr>
      <vt:lpstr>Dengue Case Mapping in Malaysia (2015-2017)</vt:lpstr>
      <vt:lpstr>Trend Of Dengue Cases in Malaysia 1995-2016</vt:lpstr>
      <vt:lpstr>Dengue Incidence Rate &amp; Mortality Rates in Malaysia from year 2000-2016</vt:lpstr>
      <vt:lpstr>Trend of Dengue Deaths in Malaysia  from 1995-2016</vt:lpstr>
      <vt:lpstr>Dengue Cases By State In Malaysia 2017  (Data till 15.07.2017)</vt:lpstr>
      <vt:lpstr>Dengue Cases &amp; Mortality Rates in Perak  from 2006-2017 (Till 15 July 2017)</vt:lpstr>
      <vt:lpstr>Trend Of Weekly Dengue Cases In Perak From 2012-2017  compared to 5 year median cases</vt:lpstr>
      <vt:lpstr>Dengue cases By District in Perak till EW 28 2017 compared to same period 2016 </vt:lpstr>
      <vt:lpstr>Transmission Of Dengue</vt:lpstr>
      <vt:lpstr>PowerPoint Presentation</vt:lpstr>
      <vt:lpstr>Break The Aedes Life Cycle</vt:lpstr>
      <vt:lpstr>Issues &amp; Challenges in Fighting Dengue?</vt:lpstr>
      <vt:lpstr>Issues &amp; Challenges</vt:lpstr>
      <vt:lpstr>The Virus</vt:lpstr>
      <vt:lpstr>PowerPoint Presentation</vt:lpstr>
      <vt:lpstr>PowerPoint Presentation</vt:lpstr>
      <vt:lpstr>Vectors</vt:lpstr>
      <vt:lpstr>PowerPoint Presentation</vt:lpstr>
      <vt:lpstr>PowerPoint Presentation</vt:lpstr>
      <vt:lpstr>PowerPoint Presentation</vt:lpstr>
      <vt:lpstr>Super Efficient Vector</vt:lpstr>
      <vt:lpstr>Climate &amp;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Aedes Index By Premis Inspected In Perak  During 2016</vt:lpstr>
      <vt:lpstr>Inefficient &amp; Ineffective Control </vt:lpstr>
      <vt:lpstr>Aedes Premis Inspection</vt:lpstr>
      <vt:lpstr>THERMAL FOGGING/ ULV</vt:lpstr>
      <vt:lpstr>LARVICIDING AND OVITRAPS</vt:lpstr>
      <vt:lpstr>PowerPoint Presentation</vt:lpstr>
      <vt:lpstr>Destruction Of Disease Bearing Insects Act 1975</vt:lpstr>
      <vt:lpstr>Destruction Of Disease Bearing Insects Act 1975</vt:lpstr>
      <vt:lpstr>Estimated Economic Burden Of Dengue Treatment, Control &amp; Prevention</vt:lpstr>
      <vt:lpstr>Estimated Economic Burden Of Dengue Treatment, Control &amp; Prevention</vt:lpstr>
      <vt:lpstr>Human Factor</vt:lpstr>
      <vt:lpstr>Human Factor</vt:lpstr>
      <vt:lpstr>Why Do People Still Tolerate Aedes?</vt:lpstr>
      <vt:lpstr>Future?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Demam Denggi</dc:title>
  <dc:creator>DR THIRU</dc:creator>
  <cp:lastModifiedBy>hp333004</cp:lastModifiedBy>
  <cp:revision>195</cp:revision>
  <cp:lastPrinted>2017-07-22T02:32:23Z</cp:lastPrinted>
  <dcterms:created xsi:type="dcterms:W3CDTF">2006-08-16T00:00:00Z</dcterms:created>
  <dcterms:modified xsi:type="dcterms:W3CDTF">2017-07-22T04:20:43Z</dcterms:modified>
</cp:coreProperties>
</file>