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5"/>
  </p:notesMasterIdLst>
  <p:sldIdLst>
    <p:sldId id="408" r:id="rId5"/>
    <p:sldId id="364" r:id="rId6"/>
    <p:sldId id="451" r:id="rId7"/>
    <p:sldId id="452" r:id="rId8"/>
    <p:sldId id="453" r:id="rId9"/>
    <p:sldId id="454" r:id="rId10"/>
    <p:sldId id="455" r:id="rId11"/>
    <p:sldId id="456" r:id="rId12"/>
    <p:sldId id="457" r:id="rId13"/>
    <p:sldId id="458" r:id="rId14"/>
    <p:sldId id="459" r:id="rId15"/>
    <p:sldId id="465" r:id="rId16"/>
    <p:sldId id="466" r:id="rId17"/>
    <p:sldId id="467" r:id="rId18"/>
    <p:sldId id="468" r:id="rId19"/>
    <p:sldId id="469" r:id="rId20"/>
    <p:sldId id="470" r:id="rId21"/>
    <p:sldId id="471" r:id="rId22"/>
    <p:sldId id="473" r:id="rId23"/>
    <p:sldId id="474" r:id="rId24"/>
    <p:sldId id="475" r:id="rId25"/>
    <p:sldId id="476" r:id="rId26"/>
    <p:sldId id="477" r:id="rId27"/>
    <p:sldId id="478" r:id="rId28"/>
    <p:sldId id="479" r:id="rId29"/>
    <p:sldId id="480" r:id="rId30"/>
    <p:sldId id="481" r:id="rId31"/>
    <p:sldId id="482" r:id="rId32"/>
    <p:sldId id="366" r:id="rId33"/>
    <p:sldId id="367" r:id="rId34"/>
    <p:sldId id="370" r:id="rId35"/>
    <p:sldId id="371" r:id="rId36"/>
    <p:sldId id="372" r:id="rId37"/>
    <p:sldId id="368" r:id="rId38"/>
    <p:sldId id="369" r:id="rId39"/>
    <p:sldId id="373" r:id="rId40"/>
    <p:sldId id="429" r:id="rId41"/>
    <p:sldId id="416" r:id="rId42"/>
    <p:sldId id="376" r:id="rId43"/>
    <p:sldId id="375" r:id="rId44"/>
    <p:sldId id="377" r:id="rId45"/>
    <p:sldId id="378" r:id="rId46"/>
    <p:sldId id="379" r:id="rId47"/>
    <p:sldId id="407" r:id="rId48"/>
    <p:sldId id="381" r:id="rId49"/>
    <p:sldId id="383" r:id="rId50"/>
    <p:sldId id="384" r:id="rId51"/>
    <p:sldId id="385" r:id="rId52"/>
    <p:sldId id="386" r:id="rId53"/>
    <p:sldId id="388" r:id="rId54"/>
    <p:sldId id="389" r:id="rId55"/>
    <p:sldId id="382" r:id="rId56"/>
    <p:sldId id="391" r:id="rId57"/>
    <p:sldId id="390" r:id="rId58"/>
    <p:sldId id="374" r:id="rId59"/>
    <p:sldId id="417" r:id="rId60"/>
    <p:sldId id="418" r:id="rId61"/>
    <p:sldId id="392" r:id="rId62"/>
    <p:sldId id="438" r:id="rId63"/>
    <p:sldId id="432" r:id="rId64"/>
    <p:sldId id="393" r:id="rId65"/>
    <p:sldId id="421" r:id="rId66"/>
    <p:sldId id="396" r:id="rId67"/>
    <p:sldId id="394" r:id="rId68"/>
    <p:sldId id="434" r:id="rId69"/>
    <p:sldId id="422" r:id="rId70"/>
    <p:sldId id="423" r:id="rId71"/>
    <p:sldId id="425" r:id="rId72"/>
    <p:sldId id="427" r:id="rId73"/>
    <p:sldId id="428" r:id="rId74"/>
    <p:sldId id="437" r:id="rId75"/>
    <p:sldId id="483" r:id="rId76"/>
    <p:sldId id="488" r:id="rId77"/>
    <p:sldId id="489" r:id="rId78"/>
    <p:sldId id="490" r:id="rId79"/>
    <p:sldId id="484" r:id="rId80"/>
    <p:sldId id="485" r:id="rId81"/>
    <p:sldId id="486" r:id="rId82"/>
    <p:sldId id="487" r:id="rId83"/>
    <p:sldId id="431" r:id="rId84"/>
  </p:sldIdLst>
  <p:sldSz cx="9144000" cy="6858000" type="screen4x3"/>
  <p:notesSz cx="6867525" cy="9994900"/>
  <p:defaultTextStyle>
    <a:defPPr>
      <a:defRPr lang="it-IT"/>
    </a:defPPr>
    <a:lvl1pPr algn="ctr" rtl="0" fontAlgn="base">
      <a:spcBef>
        <a:spcPct val="50000"/>
      </a:spcBef>
      <a:spcAft>
        <a:spcPct val="0"/>
      </a:spcAft>
      <a:defRPr kern="1200">
        <a:solidFill>
          <a:schemeClr val="tx1"/>
        </a:solidFill>
        <a:latin typeface="Arial" pitchFamily="34" charset="0"/>
        <a:ea typeface="+mn-ea"/>
        <a:cs typeface="Arial" pitchFamily="34" charset="0"/>
      </a:defRPr>
    </a:lvl1pPr>
    <a:lvl2pPr marL="457200" algn="ctr" rtl="0" fontAlgn="base">
      <a:spcBef>
        <a:spcPct val="50000"/>
      </a:spcBef>
      <a:spcAft>
        <a:spcPct val="0"/>
      </a:spcAft>
      <a:defRPr kern="1200">
        <a:solidFill>
          <a:schemeClr val="tx1"/>
        </a:solidFill>
        <a:latin typeface="Arial" pitchFamily="34" charset="0"/>
        <a:ea typeface="+mn-ea"/>
        <a:cs typeface="Arial" pitchFamily="34" charset="0"/>
      </a:defRPr>
    </a:lvl2pPr>
    <a:lvl3pPr marL="914400" algn="ctr" rtl="0" fontAlgn="base">
      <a:spcBef>
        <a:spcPct val="50000"/>
      </a:spcBef>
      <a:spcAft>
        <a:spcPct val="0"/>
      </a:spcAft>
      <a:defRPr kern="1200">
        <a:solidFill>
          <a:schemeClr val="tx1"/>
        </a:solidFill>
        <a:latin typeface="Arial" pitchFamily="34" charset="0"/>
        <a:ea typeface="+mn-ea"/>
        <a:cs typeface="Arial" pitchFamily="34" charset="0"/>
      </a:defRPr>
    </a:lvl3pPr>
    <a:lvl4pPr marL="1371600" algn="ctr" rtl="0" fontAlgn="base">
      <a:spcBef>
        <a:spcPct val="50000"/>
      </a:spcBef>
      <a:spcAft>
        <a:spcPct val="0"/>
      </a:spcAft>
      <a:defRPr kern="1200">
        <a:solidFill>
          <a:schemeClr val="tx1"/>
        </a:solidFill>
        <a:latin typeface="Arial" pitchFamily="34" charset="0"/>
        <a:ea typeface="+mn-ea"/>
        <a:cs typeface="Arial" pitchFamily="34" charset="0"/>
      </a:defRPr>
    </a:lvl4pPr>
    <a:lvl5pPr marL="1828800" algn="ctr" rtl="0" fontAlgn="base">
      <a:spcBef>
        <a:spcPct val="5000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122">
          <p15:clr>
            <a:srgbClr val="A4A3A4"/>
          </p15:clr>
        </p15:guide>
        <p15:guide id="2" orient="horz" pos="1782">
          <p15:clr>
            <a:srgbClr val="A4A3A4"/>
          </p15:clr>
        </p15:guide>
        <p15:guide id="3" orient="horz" pos="788">
          <p15:clr>
            <a:srgbClr val="A4A3A4"/>
          </p15:clr>
        </p15:guide>
        <p15:guide id="4" orient="horz" pos="3143">
          <p15:clr>
            <a:srgbClr val="A4A3A4"/>
          </p15:clr>
        </p15:guide>
        <p15:guide id="5" orient="horz" pos="3885">
          <p15:clr>
            <a:srgbClr val="A4A3A4"/>
          </p15:clr>
        </p15:guide>
        <p15:guide id="6" orient="horz" pos="2386">
          <p15:clr>
            <a:srgbClr val="A4A3A4"/>
          </p15:clr>
        </p15:guide>
        <p15:guide id="7" orient="horz" pos="1194">
          <p15:clr>
            <a:srgbClr val="A4A3A4"/>
          </p15:clr>
        </p15:guide>
        <p15:guide id="8" pos="2880">
          <p15:clr>
            <a:srgbClr val="A4A3A4"/>
          </p15:clr>
        </p15:guide>
        <p15:guide id="9" pos="204">
          <p15:clr>
            <a:srgbClr val="A4A3A4"/>
          </p15:clr>
        </p15:guide>
        <p15:guide id="10" pos="5556">
          <p15:clr>
            <a:srgbClr val="A4A3A4"/>
          </p15:clr>
        </p15:guide>
        <p15:guide id="11" pos="256">
          <p15:clr>
            <a:srgbClr val="A4A3A4"/>
          </p15:clr>
        </p15:guide>
        <p15:guide id="12" pos="350">
          <p15:clr>
            <a:srgbClr val="A4A3A4"/>
          </p15:clr>
        </p15:guide>
        <p15:guide id="13" pos="990">
          <p15:clr>
            <a:srgbClr val="A4A3A4"/>
          </p15:clr>
        </p15:guide>
        <p15:guide id="14" pos="4880">
          <p15:clr>
            <a:srgbClr val="A4A3A4"/>
          </p15:clr>
        </p15:guide>
      </p15:sldGuideLst>
    </p:ext>
    <p:ext uri="{2D200454-40CA-4A62-9FC3-DE9A4176ACB9}">
      <p15:notesGuideLst xmlns:p15="http://schemas.microsoft.com/office/powerpoint/2012/main">
        <p15:guide id="1" orient="horz" pos="3148">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6600"/>
    <a:srgbClr val="FF9900"/>
    <a:srgbClr val="FFCC66"/>
    <a:srgbClr val="3333CC"/>
    <a:srgbClr val="EF3125"/>
    <a:srgbClr val="A3E1A3"/>
    <a:srgbClr val="8386BD"/>
    <a:srgbClr val="D5DFF7"/>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80237" autoAdjust="0"/>
  </p:normalViewPr>
  <p:slideViewPr>
    <p:cSldViewPr snapToGrid="0">
      <p:cViewPr varScale="1">
        <p:scale>
          <a:sx n="74" d="100"/>
          <a:sy n="74" d="100"/>
        </p:scale>
        <p:origin x="1164" y="72"/>
      </p:cViewPr>
      <p:guideLst>
        <p:guide orient="horz" pos="4122"/>
        <p:guide orient="horz" pos="1782"/>
        <p:guide orient="horz" pos="788"/>
        <p:guide orient="horz" pos="3143"/>
        <p:guide orient="horz" pos="3885"/>
        <p:guide orient="horz" pos="2386"/>
        <p:guide orient="horz" pos="1194"/>
        <p:guide pos="2880"/>
        <p:guide pos="204"/>
        <p:guide pos="5556"/>
        <p:guide pos="256"/>
        <p:guide pos="350"/>
        <p:guide pos="990"/>
        <p:guide pos="4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p:scale>
          <a:sx n="125" d="100"/>
          <a:sy n="125" d="100"/>
        </p:scale>
        <p:origin x="-1170" y="648"/>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jtogneri\Desktop\JGU%20slides\PEDT%20results.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jtogneri\Desktop\JGU%20slides\PEDT%20results.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jtogneri\Desktop\JGU%20slides\Park.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6008288356967"/>
          <c:y val="0.11066264474068301"/>
          <c:w val="0.86133254396600301"/>
          <c:h val="0.77987881146779703"/>
        </c:manualLayout>
      </c:layout>
      <c:barChart>
        <c:barDir val="col"/>
        <c:grouping val="clustered"/>
        <c:varyColors val="0"/>
        <c:ser>
          <c:idx val="0"/>
          <c:order val="0"/>
          <c:tx>
            <c:strRef>
              <c:f>Sheet1!$B$1</c:f>
              <c:strCache>
                <c:ptCount val="1"/>
                <c:pt idx="0">
                  <c:v>Column3</c:v>
                </c:pt>
              </c:strCache>
            </c:strRef>
          </c:tx>
          <c:spPr>
            <a:solidFill>
              <a:srgbClr val="E86246"/>
            </a:solidFill>
            <a:ln>
              <a:noFill/>
            </a:ln>
          </c:spPr>
          <c:invertIfNegative val="0"/>
          <c:dPt>
            <c:idx val="0"/>
            <c:invertIfNegative val="0"/>
            <c:bubble3D val="0"/>
            <c:spPr>
              <a:solidFill>
                <a:srgbClr val="BBBBBB"/>
              </a:solidFill>
              <a:ln>
                <a:noFill/>
              </a:ln>
            </c:spPr>
          </c:dPt>
          <c:dPt>
            <c:idx val="1"/>
            <c:invertIfNegative val="0"/>
            <c:bubble3D val="0"/>
            <c:spPr>
              <a:solidFill>
                <a:schemeClr val="tx2"/>
              </a:solidFill>
              <a:ln>
                <a:noFill/>
              </a:ln>
            </c:spPr>
          </c:dPt>
          <c:dPt>
            <c:idx val="2"/>
            <c:invertIfNegative val="0"/>
            <c:bubble3D val="0"/>
            <c:spPr>
              <a:solidFill>
                <a:schemeClr val="tx2">
                  <a:lumMod val="75000"/>
                </a:schemeClr>
              </a:solidFill>
              <a:ln>
                <a:noFill/>
              </a:ln>
            </c:spPr>
          </c:dPt>
          <c:dPt>
            <c:idx val="3"/>
            <c:invertIfNegative val="0"/>
            <c:bubble3D val="0"/>
            <c:spPr>
              <a:solidFill>
                <a:schemeClr val="tx2">
                  <a:lumMod val="50000"/>
                </a:schemeClr>
              </a:solidFill>
              <a:ln>
                <a:noFill/>
              </a:ln>
            </c:spPr>
          </c:dPt>
          <c:dLbls>
            <c:dLbl>
              <c:idx val="3"/>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Placebo </c:v>
                </c:pt>
                <c:pt idx="1">
                  <c:v>Sildenafil </c:v>
                </c:pt>
                <c:pt idx="2">
                  <c:v>Sildenafil </c:v>
                </c:pt>
                <c:pt idx="3">
                  <c:v>Sildenafil </c:v>
                </c:pt>
              </c:strCache>
            </c:strRef>
          </c:cat>
          <c:val>
            <c:numRef>
              <c:f>Sheet1!$B$2:$B$5</c:f>
              <c:numCache>
                <c:formatCode>General</c:formatCode>
                <c:ptCount val="4"/>
                <c:pt idx="0">
                  <c:v>0.05</c:v>
                </c:pt>
                <c:pt idx="1">
                  <c:v>0.60000000000000098</c:v>
                </c:pt>
                <c:pt idx="2">
                  <c:v>0.84000000000000097</c:v>
                </c:pt>
                <c:pt idx="3">
                  <c:v>1</c:v>
                </c:pt>
              </c:numCache>
            </c:numRef>
          </c:val>
        </c:ser>
        <c:dLbls>
          <c:showLegendKey val="0"/>
          <c:showVal val="1"/>
          <c:showCatName val="0"/>
          <c:showSerName val="0"/>
          <c:showPercent val="0"/>
          <c:showBubbleSize val="0"/>
        </c:dLbls>
        <c:gapWidth val="130"/>
        <c:axId val="1565762864"/>
        <c:axId val="1565753072"/>
      </c:barChart>
      <c:catAx>
        <c:axId val="1565762864"/>
        <c:scaling>
          <c:orientation val="minMax"/>
        </c:scaling>
        <c:delete val="0"/>
        <c:axPos val="b"/>
        <c:numFmt formatCode="General" sourceLinked="1"/>
        <c:majorTickMark val="out"/>
        <c:minorTickMark val="none"/>
        <c:tickLblPos val="nextTo"/>
        <c:txPr>
          <a:bodyPr rot="0" vert="horz"/>
          <a:lstStyle/>
          <a:p>
            <a:pPr>
              <a:defRPr/>
            </a:pPr>
            <a:endParaRPr lang="en-US"/>
          </a:p>
        </c:txPr>
        <c:crossAx val="1565753072"/>
        <c:crosses val="autoZero"/>
        <c:auto val="1"/>
        <c:lblAlgn val="ctr"/>
        <c:lblOffset val="50"/>
        <c:tickLblSkip val="1"/>
        <c:tickMarkSkip val="1"/>
        <c:noMultiLvlLbl val="0"/>
      </c:catAx>
      <c:valAx>
        <c:axId val="1565753072"/>
        <c:scaling>
          <c:orientation val="minMax"/>
          <c:max val="1"/>
        </c:scaling>
        <c:delete val="0"/>
        <c:axPos val="l"/>
        <c:majorGridlines>
          <c:spPr>
            <a:ln>
              <a:noFill/>
            </a:ln>
          </c:spPr>
        </c:majorGridlines>
        <c:title>
          <c:tx>
            <c:rich>
              <a:bodyPr rot="-5400000" vert="horz"/>
              <a:lstStyle/>
              <a:p>
                <a:pPr>
                  <a:defRPr/>
                </a:pPr>
                <a:r>
                  <a:rPr lang="en-US"/>
                  <a:t>Increase from baseline </a:t>
                </a:r>
              </a:p>
            </c:rich>
          </c:tx>
          <c:overlay val="0"/>
        </c:title>
        <c:numFmt formatCode="General" sourceLinked="1"/>
        <c:majorTickMark val="out"/>
        <c:minorTickMark val="none"/>
        <c:tickLblPos val="nextTo"/>
        <c:crossAx val="1565762864"/>
        <c:crossesAt val="1"/>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745872801948906E-2"/>
          <c:y val="0.12536470269123601"/>
          <c:w val="0.88392625624641896"/>
          <c:h val="0.74297690129351401"/>
        </c:manualLayout>
      </c:layout>
      <c:barChart>
        <c:barDir val="col"/>
        <c:grouping val="clustered"/>
        <c:varyColors val="0"/>
        <c:ser>
          <c:idx val="0"/>
          <c:order val="0"/>
          <c:tx>
            <c:strRef>
              <c:f>Sheet1!$B$1</c:f>
              <c:strCache>
                <c:ptCount val="1"/>
                <c:pt idx="0">
                  <c:v>Baseline</c:v>
                </c:pt>
              </c:strCache>
            </c:strRef>
          </c:tx>
          <c:spPr>
            <a:solidFill>
              <a:srgbClr val="E86246"/>
            </a:solidFill>
            <a:ln>
              <a:noFill/>
            </a:ln>
          </c:spPr>
          <c:invertIfNegative val="0"/>
          <c:dLbls>
            <c:dLbl>
              <c:idx val="0"/>
              <c:layout>
                <c:manualLayout>
                  <c:x val="-5.5441103158779398E-3"/>
                  <c:y val="1.4263807815218899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Organic</c:v>
                </c:pt>
                <c:pt idx="1">
                  <c:v>Mixed</c:v>
                </c:pt>
                <c:pt idx="2">
                  <c:v>Psychogenic</c:v>
                </c:pt>
                <c:pt idx="3">
                  <c:v>Mild/moderate</c:v>
                </c:pt>
                <c:pt idx="4">
                  <c:v>Severe</c:v>
                </c:pt>
                <c:pt idx="5">
                  <c:v>≤ 2yr</c:v>
                </c:pt>
                <c:pt idx="6">
                  <c:v>≥ 2 to ≤ 5 yr</c:v>
                </c:pt>
                <c:pt idx="7">
                  <c:v>&gt; 5 yr</c:v>
                </c:pt>
              </c:strCache>
            </c:strRef>
          </c:cat>
          <c:val>
            <c:numRef>
              <c:f>Sheet1!$B$2:$B$9</c:f>
              <c:numCache>
                <c:formatCode>0.0</c:formatCode>
                <c:ptCount val="8"/>
                <c:pt idx="0">
                  <c:v>1.8</c:v>
                </c:pt>
                <c:pt idx="1">
                  <c:v>2.1</c:v>
                </c:pt>
                <c:pt idx="2">
                  <c:v>2.2999999999999998</c:v>
                </c:pt>
                <c:pt idx="3">
                  <c:v>3</c:v>
                </c:pt>
                <c:pt idx="4">
                  <c:v>0.9</c:v>
                </c:pt>
                <c:pt idx="5">
                  <c:v>2.1</c:v>
                </c:pt>
                <c:pt idx="6">
                  <c:v>1.9</c:v>
                </c:pt>
                <c:pt idx="7">
                  <c:v>1.7</c:v>
                </c:pt>
              </c:numCache>
            </c:numRef>
          </c:val>
        </c:ser>
        <c:ser>
          <c:idx val="1"/>
          <c:order val="1"/>
          <c:tx>
            <c:strRef>
              <c:f>Sheet1!$C$1</c:f>
              <c:strCache>
                <c:ptCount val="1"/>
                <c:pt idx="0">
                  <c:v>Placebo</c:v>
                </c:pt>
              </c:strCache>
            </c:strRef>
          </c:tx>
          <c:spPr>
            <a:solidFill>
              <a:srgbClr val="BBBBBB"/>
            </a:solidFill>
            <a:ln>
              <a:noFill/>
            </a:ln>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Organic</c:v>
                </c:pt>
                <c:pt idx="1">
                  <c:v>Mixed</c:v>
                </c:pt>
                <c:pt idx="2">
                  <c:v>Psychogenic</c:v>
                </c:pt>
                <c:pt idx="3">
                  <c:v>Mild/moderate</c:v>
                </c:pt>
                <c:pt idx="4">
                  <c:v>Severe</c:v>
                </c:pt>
                <c:pt idx="5">
                  <c:v>≤ 2yr</c:v>
                </c:pt>
                <c:pt idx="6">
                  <c:v>≥ 2 to ≤ 5 yr</c:v>
                </c:pt>
                <c:pt idx="7">
                  <c:v>&gt; 5 yr</c:v>
                </c:pt>
              </c:strCache>
            </c:strRef>
          </c:cat>
          <c:val>
            <c:numRef>
              <c:f>Sheet1!$C$2:$C$9</c:f>
              <c:numCache>
                <c:formatCode>0.0</c:formatCode>
                <c:ptCount val="8"/>
                <c:pt idx="0">
                  <c:v>2.1</c:v>
                </c:pt>
                <c:pt idx="1">
                  <c:v>2.2999999999999998</c:v>
                </c:pt>
                <c:pt idx="2">
                  <c:v>2.5</c:v>
                </c:pt>
                <c:pt idx="3">
                  <c:v>3.1</c:v>
                </c:pt>
                <c:pt idx="4">
                  <c:v>1.6</c:v>
                </c:pt>
                <c:pt idx="5">
                  <c:v>2.6</c:v>
                </c:pt>
                <c:pt idx="6">
                  <c:v>2.2999999999999998</c:v>
                </c:pt>
                <c:pt idx="7">
                  <c:v>2</c:v>
                </c:pt>
              </c:numCache>
            </c:numRef>
          </c:val>
        </c:ser>
        <c:ser>
          <c:idx val="2"/>
          <c:order val="2"/>
          <c:tx>
            <c:strRef>
              <c:f>Sheet1!$D$1</c:f>
              <c:strCache>
                <c:ptCount val="1"/>
                <c:pt idx="0">
                  <c:v>Sildenafil</c:v>
                </c:pt>
              </c:strCache>
            </c:strRef>
          </c:tx>
          <c:spPr>
            <a:solidFill>
              <a:srgbClr val="0093CF"/>
            </a:solidFill>
            <a:ln>
              <a:noFill/>
            </a:ln>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Organic</c:v>
                </c:pt>
                <c:pt idx="1">
                  <c:v>Mixed</c:v>
                </c:pt>
                <c:pt idx="2">
                  <c:v>Psychogenic</c:v>
                </c:pt>
                <c:pt idx="3">
                  <c:v>Mild/moderate</c:v>
                </c:pt>
                <c:pt idx="4">
                  <c:v>Severe</c:v>
                </c:pt>
                <c:pt idx="5">
                  <c:v>≤ 2yr</c:v>
                </c:pt>
                <c:pt idx="6">
                  <c:v>≥ 2 to ≤ 5 yr</c:v>
                </c:pt>
                <c:pt idx="7">
                  <c:v>&gt; 5 yr</c:v>
                </c:pt>
              </c:strCache>
            </c:strRef>
          </c:cat>
          <c:val>
            <c:numRef>
              <c:f>Sheet1!$D$2:$D$9</c:f>
              <c:numCache>
                <c:formatCode>0.0</c:formatCode>
                <c:ptCount val="8"/>
                <c:pt idx="0">
                  <c:v>3.4</c:v>
                </c:pt>
                <c:pt idx="1">
                  <c:v>3.8</c:v>
                </c:pt>
                <c:pt idx="2">
                  <c:v>3.9</c:v>
                </c:pt>
                <c:pt idx="3">
                  <c:v>4.3</c:v>
                </c:pt>
                <c:pt idx="4">
                  <c:v>3.1</c:v>
                </c:pt>
                <c:pt idx="5">
                  <c:v>3.8</c:v>
                </c:pt>
                <c:pt idx="6">
                  <c:v>3.7</c:v>
                </c:pt>
                <c:pt idx="7">
                  <c:v>3.4</c:v>
                </c:pt>
              </c:numCache>
            </c:numRef>
          </c:val>
        </c:ser>
        <c:dLbls>
          <c:showLegendKey val="0"/>
          <c:showVal val="1"/>
          <c:showCatName val="0"/>
          <c:showSerName val="0"/>
          <c:showPercent val="0"/>
          <c:showBubbleSize val="0"/>
        </c:dLbls>
        <c:gapWidth val="130"/>
        <c:axId val="1565766672"/>
        <c:axId val="1565760144"/>
      </c:barChart>
      <c:catAx>
        <c:axId val="1565766672"/>
        <c:scaling>
          <c:orientation val="minMax"/>
        </c:scaling>
        <c:delete val="0"/>
        <c:axPos val="b"/>
        <c:numFmt formatCode="General" sourceLinked="1"/>
        <c:majorTickMark val="out"/>
        <c:minorTickMark val="none"/>
        <c:tickLblPos val="nextTo"/>
        <c:txPr>
          <a:bodyPr rot="0" vert="horz"/>
          <a:lstStyle/>
          <a:p>
            <a:pPr>
              <a:defRPr sz="800"/>
            </a:pPr>
            <a:endParaRPr lang="en-US"/>
          </a:p>
        </c:txPr>
        <c:crossAx val="1565760144"/>
        <c:crosses val="autoZero"/>
        <c:auto val="1"/>
        <c:lblAlgn val="ctr"/>
        <c:lblOffset val="500"/>
        <c:tickLblSkip val="1"/>
        <c:tickMarkSkip val="1"/>
        <c:noMultiLvlLbl val="0"/>
      </c:catAx>
      <c:valAx>
        <c:axId val="1565760144"/>
        <c:scaling>
          <c:orientation val="minMax"/>
          <c:max val="5"/>
        </c:scaling>
        <c:delete val="0"/>
        <c:axPos val="l"/>
        <c:majorGridlines>
          <c:spPr>
            <a:ln>
              <a:noFill/>
            </a:ln>
          </c:spPr>
        </c:majorGridlines>
        <c:title>
          <c:tx>
            <c:rich>
              <a:bodyPr rot="-5400000" vert="horz"/>
              <a:lstStyle/>
              <a:p>
                <a:pPr>
                  <a:defRPr b="0"/>
                </a:pPr>
                <a:r>
                  <a:rPr lang="en-US" b="0" dirty="0" smtClean="0"/>
                  <a:t>Mean score</a:t>
                </a:r>
                <a:endParaRPr lang="en-US" b="0" dirty="0"/>
              </a:p>
            </c:rich>
          </c:tx>
          <c:overlay val="0"/>
        </c:title>
        <c:numFmt formatCode="0.0" sourceLinked="1"/>
        <c:majorTickMark val="out"/>
        <c:minorTickMark val="none"/>
        <c:tickLblPos val="nextTo"/>
        <c:txPr>
          <a:bodyPr/>
          <a:lstStyle/>
          <a:p>
            <a:pPr>
              <a:defRPr sz="1000"/>
            </a:pPr>
            <a:endParaRPr lang="en-US"/>
          </a:p>
        </c:txPr>
        <c:crossAx val="1565766672"/>
        <c:crossesAt val="1"/>
        <c:crossBetween val="between"/>
        <c:majorUnit val="1"/>
      </c:valAx>
    </c:plotArea>
    <c:legend>
      <c:legendPos val="t"/>
      <c:overlay val="0"/>
      <c:txPr>
        <a:bodyPr/>
        <a:lstStyle/>
        <a:p>
          <a:pPr>
            <a:defRPr sz="1000"/>
          </a:pPr>
          <a:endParaRPr lang="en-US"/>
        </a:p>
      </c:txPr>
    </c:legend>
    <c:plotVisOnly val="1"/>
    <c:dispBlanksAs val="gap"/>
    <c:showDLblsOverMax val="0"/>
  </c:chart>
  <c:txPr>
    <a:bodyPr/>
    <a:lstStyle/>
    <a:p>
      <a:pPr>
        <a:defRPr sz="12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Baseline</c:v>
                </c:pt>
              </c:strCache>
            </c:strRef>
          </c:tx>
          <c:spPr>
            <a:solidFill>
              <a:srgbClr val="800000"/>
            </a:solidFill>
          </c:spPr>
          <c:invertIfNegative val="0"/>
          <c:dLbls>
            <c:spPr>
              <a:noFill/>
              <a:ln>
                <a:noFill/>
              </a:ln>
              <a:effectLst/>
            </c:spPr>
            <c:txPr>
              <a:bodyPr rot="0" vert="horz"/>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Diabetes</c:v>
                </c:pt>
                <c:pt idx="1">
                  <c:v>Ischemic heart disease</c:v>
                </c:pt>
                <c:pt idx="2">
                  <c:v>Peripheral vascular disease</c:v>
                </c:pt>
                <c:pt idx="3">
                  <c:v>Radical prostatectomy</c:v>
                </c:pt>
                <c:pt idx="4">
                  <c:v>Hypertension</c:v>
                </c:pt>
                <c:pt idx="5">
                  <c:v>Depression</c:v>
                </c:pt>
                <c:pt idx="6">
                  <c:v>Anti-hypertensives</c:v>
                </c:pt>
                <c:pt idx="7">
                  <c:v>Anti-depressants</c:v>
                </c:pt>
              </c:strCache>
            </c:strRef>
          </c:cat>
          <c:val>
            <c:numRef>
              <c:f>Sheet1!$B$2:$B$9</c:f>
              <c:numCache>
                <c:formatCode>0.0</c:formatCode>
                <c:ptCount val="8"/>
                <c:pt idx="0">
                  <c:v>9.9</c:v>
                </c:pt>
                <c:pt idx="1">
                  <c:v>9.8000000000000007</c:v>
                </c:pt>
                <c:pt idx="2">
                  <c:v>9.5</c:v>
                </c:pt>
                <c:pt idx="3">
                  <c:v>6.5</c:v>
                </c:pt>
                <c:pt idx="4">
                  <c:v>10.1</c:v>
                </c:pt>
                <c:pt idx="5">
                  <c:v>9.4</c:v>
                </c:pt>
                <c:pt idx="6">
                  <c:v>10.4</c:v>
                </c:pt>
                <c:pt idx="7">
                  <c:v>9</c:v>
                </c:pt>
              </c:numCache>
            </c:numRef>
          </c:val>
        </c:ser>
        <c:ser>
          <c:idx val="1"/>
          <c:order val="1"/>
          <c:tx>
            <c:strRef>
              <c:f>Sheet1!$C$1</c:f>
              <c:strCache>
                <c:ptCount val="1"/>
                <c:pt idx="0">
                  <c:v>Placebo</c:v>
                </c:pt>
              </c:strCache>
            </c:strRef>
          </c:tx>
          <c:spPr>
            <a:solidFill>
              <a:sysClr val="window" lastClr="FFFFFF">
                <a:lumMod val="75000"/>
              </a:sysClr>
            </a:solidFill>
          </c:spPr>
          <c:invertIfNegative val="0"/>
          <c:dLbls>
            <c:spPr>
              <a:noFill/>
              <a:ln>
                <a:noFill/>
              </a:ln>
              <a:effectLst/>
            </c:spPr>
            <c:txPr>
              <a:bodyPr rot="0" vert="horz"/>
              <a:lstStyle/>
              <a:p>
                <a:pPr>
                  <a:defRPr sz="1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Diabetes</c:v>
                </c:pt>
                <c:pt idx="1">
                  <c:v>Ischemic heart disease</c:v>
                </c:pt>
                <c:pt idx="2">
                  <c:v>Peripheral vascular disease</c:v>
                </c:pt>
                <c:pt idx="3">
                  <c:v>Radical prostatectomy</c:v>
                </c:pt>
                <c:pt idx="4">
                  <c:v>Hypertension</c:v>
                </c:pt>
                <c:pt idx="5">
                  <c:v>Depression</c:v>
                </c:pt>
                <c:pt idx="6">
                  <c:v>Anti-hypertensives</c:v>
                </c:pt>
                <c:pt idx="7">
                  <c:v>Anti-depressants</c:v>
                </c:pt>
              </c:strCache>
            </c:strRef>
          </c:cat>
          <c:val>
            <c:numRef>
              <c:f>Sheet1!$C$2:$C$9</c:f>
              <c:numCache>
                <c:formatCode>0.0</c:formatCode>
                <c:ptCount val="8"/>
                <c:pt idx="0">
                  <c:v>11.3</c:v>
                </c:pt>
                <c:pt idx="1">
                  <c:v>11.3</c:v>
                </c:pt>
                <c:pt idx="2">
                  <c:v>13.5</c:v>
                </c:pt>
                <c:pt idx="3">
                  <c:v>8.6</c:v>
                </c:pt>
                <c:pt idx="4">
                  <c:v>12.1</c:v>
                </c:pt>
                <c:pt idx="5">
                  <c:v>11.7</c:v>
                </c:pt>
                <c:pt idx="6">
                  <c:v>12.5</c:v>
                </c:pt>
                <c:pt idx="7">
                  <c:v>12.6</c:v>
                </c:pt>
              </c:numCache>
            </c:numRef>
          </c:val>
        </c:ser>
        <c:ser>
          <c:idx val="2"/>
          <c:order val="2"/>
          <c:tx>
            <c:strRef>
              <c:f>Sheet1!$D$1</c:f>
              <c:strCache>
                <c:ptCount val="1"/>
                <c:pt idx="0">
                  <c:v>Sildenafil</c:v>
                </c:pt>
              </c:strCache>
            </c:strRef>
          </c:tx>
          <c:spPr>
            <a:solidFill>
              <a:srgbClr val="0093CF"/>
            </a:solidFill>
          </c:spPr>
          <c:invertIfNegative val="0"/>
          <c:dLbls>
            <c:dLbl>
              <c:idx val="0"/>
              <c:tx>
                <c:rich>
                  <a:bodyPr/>
                  <a:lstStyle/>
                  <a:p>
                    <a:r>
                      <a:rPr lang="en-US" smtClean="0"/>
                      <a:t>17.9*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17.3*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
                  <c:y val="4.6578107136981503E-2"/>
                </c:manualLayout>
              </c:layout>
              <c:tx>
                <c:rich>
                  <a:bodyPr rot="0" vert="horz"/>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solidFill>
                        <a:latin typeface="+mn-lt"/>
                        <a:ea typeface="+mn-ea"/>
                        <a:cs typeface="+mn-cs"/>
                      </a:defRPr>
                    </a:pPr>
                    <a:r>
                      <a:rPr lang="en-US" dirty="0" smtClean="0"/>
                      <a:t>19.3</a:t>
                    </a:r>
                    <a:r>
                      <a:rPr lang="en-US" sz="1400" b="0" i="0" baseline="30000" dirty="0" smtClean="0">
                        <a:effectLst/>
                      </a:rPr>
                      <a:t>†</a:t>
                    </a:r>
                    <a:endParaRPr lang="en-US" sz="1200" baseline="300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solidFill>
                        <a:latin typeface="+mn-lt"/>
                        <a:ea typeface="+mn-ea"/>
                        <a:cs typeface="+mn-cs"/>
                      </a:defRPr>
                    </a:pPr>
                    <a:endParaRPr lang="en-US" dirty="0"/>
                  </a:p>
                </c:rich>
              </c:tx>
              <c:spPr/>
              <c:showLegendKey val="0"/>
              <c:showVal val="1"/>
              <c:showCatName val="0"/>
              <c:showSerName val="0"/>
              <c:showPercent val="0"/>
              <c:showBubbleSize val="0"/>
              <c:extLst>
                <c:ext xmlns:c15="http://schemas.microsoft.com/office/drawing/2012/chart" uri="{CE6537A1-D6FC-4f65-9D91-7224C49458BB}"/>
              </c:extLst>
            </c:dLbl>
            <c:dLbl>
              <c:idx val="3"/>
              <c:tx>
                <c:rich>
                  <a:bodyPr rot="0" vert="horz"/>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solidFill>
                        <a:latin typeface="+mn-lt"/>
                        <a:ea typeface="+mn-ea"/>
                        <a:cs typeface="+mn-cs"/>
                      </a:defRPr>
                    </a:pPr>
                    <a:r>
                      <a:rPr lang="en-US" dirty="0" smtClean="0"/>
                      <a:t>15.7</a:t>
                    </a:r>
                    <a:r>
                      <a:rPr lang="en-US" sz="1400" b="0" i="0" baseline="30000" dirty="0" smtClean="0">
                        <a:effectLst/>
                      </a:rPr>
                      <a:t>†</a:t>
                    </a:r>
                    <a:r>
                      <a:rPr lang="en-US" dirty="0" smtClean="0"/>
                      <a:t> </a:t>
                    </a:r>
                    <a:endParaRPr lang="en-US" dirty="0"/>
                  </a:p>
                </c:rich>
              </c:tx>
              <c:spPr/>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19.5*</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t>21.3*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mtClean="0"/>
                      <a:t>19.5*</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smtClean="0"/>
                      <a:t>20.4*</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sz="1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Diabetes</c:v>
                </c:pt>
                <c:pt idx="1">
                  <c:v>Ischemic heart disease</c:v>
                </c:pt>
                <c:pt idx="2">
                  <c:v>Peripheral vascular disease</c:v>
                </c:pt>
                <c:pt idx="3">
                  <c:v>Radical prostatectomy</c:v>
                </c:pt>
                <c:pt idx="4">
                  <c:v>Hypertension</c:v>
                </c:pt>
                <c:pt idx="5">
                  <c:v>Depression</c:v>
                </c:pt>
                <c:pt idx="6">
                  <c:v>Anti-hypertensives</c:v>
                </c:pt>
                <c:pt idx="7">
                  <c:v>Anti-depressants</c:v>
                </c:pt>
              </c:strCache>
            </c:strRef>
          </c:cat>
          <c:val>
            <c:numRef>
              <c:f>Sheet1!$D$2:$D$9</c:f>
              <c:numCache>
                <c:formatCode>0.0</c:formatCode>
                <c:ptCount val="8"/>
                <c:pt idx="0">
                  <c:v>17.899999999999999</c:v>
                </c:pt>
                <c:pt idx="1">
                  <c:v>17.3</c:v>
                </c:pt>
                <c:pt idx="2">
                  <c:v>19.3</c:v>
                </c:pt>
                <c:pt idx="3">
                  <c:v>15.7</c:v>
                </c:pt>
                <c:pt idx="4">
                  <c:v>19.5</c:v>
                </c:pt>
                <c:pt idx="5">
                  <c:v>21.3</c:v>
                </c:pt>
                <c:pt idx="6">
                  <c:v>19.5</c:v>
                </c:pt>
                <c:pt idx="7">
                  <c:v>20.399999999999999</c:v>
                </c:pt>
              </c:numCache>
            </c:numRef>
          </c:val>
        </c:ser>
        <c:dLbls>
          <c:showLegendKey val="0"/>
          <c:showVal val="1"/>
          <c:showCatName val="0"/>
          <c:showSerName val="0"/>
          <c:showPercent val="0"/>
          <c:showBubbleSize val="0"/>
        </c:dLbls>
        <c:gapWidth val="130"/>
        <c:axId val="1565763408"/>
        <c:axId val="1565759056"/>
      </c:barChart>
      <c:catAx>
        <c:axId val="1565763408"/>
        <c:scaling>
          <c:orientation val="minMax"/>
        </c:scaling>
        <c:delete val="0"/>
        <c:axPos val="b"/>
        <c:numFmt formatCode="General" sourceLinked="1"/>
        <c:majorTickMark val="out"/>
        <c:minorTickMark val="none"/>
        <c:tickLblPos val="nextTo"/>
        <c:txPr>
          <a:bodyPr rot="0" vert="horz" anchor="ctr" anchorCtr="1"/>
          <a:lstStyle/>
          <a:p>
            <a:pPr>
              <a:defRPr sz="1000"/>
            </a:pPr>
            <a:endParaRPr lang="en-US"/>
          </a:p>
        </c:txPr>
        <c:crossAx val="1565759056"/>
        <c:crosses val="autoZero"/>
        <c:auto val="1"/>
        <c:lblAlgn val="ctr"/>
        <c:lblOffset val="50"/>
        <c:tickLblSkip val="1"/>
        <c:tickMarkSkip val="1"/>
        <c:noMultiLvlLbl val="0"/>
      </c:catAx>
      <c:valAx>
        <c:axId val="1565759056"/>
        <c:scaling>
          <c:orientation val="minMax"/>
          <c:max val="25"/>
        </c:scaling>
        <c:delete val="0"/>
        <c:axPos val="l"/>
        <c:majorGridlines>
          <c:spPr>
            <a:ln>
              <a:noFill/>
            </a:ln>
          </c:spPr>
        </c:majorGridlines>
        <c:title>
          <c:tx>
            <c:rich>
              <a:bodyPr rot="-5400000" vert="horz"/>
              <a:lstStyle/>
              <a:p>
                <a:pPr>
                  <a:defRPr sz="1400" b="0"/>
                </a:pPr>
                <a:r>
                  <a:rPr lang="en-US" sz="1400" b="0" dirty="0" smtClean="0">
                    <a:effectLst/>
                    <a:latin typeface="Arial"/>
                    <a:cs typeface="Arial"/>
                  </a:rPr>
                  <a:t>Mean EF domain score</a:t>
                </a:r>
                <a:endParaRPr lang="en-US" sz="1400" b="0" dirty="0">
                  <a:effectLst/>
                  <a:latin typeface="Arial"/>
                  <a:cs typeface="Arial"/>
                </a:endParaRPr>
              </a:p>
            </c:rich>
          </c:tx>
          <c:overlay val="0"/>
        </c:title>
        <c:numFmt formatCode="0" sourceLinked="0"/>
        <c:majorTickMark val="out"/>
        <c:minorTickMark val="none"/>
        <c:tickLblPos val="nextTo"/>
        <c:txPr>
          <a:bodyPr/>
          <a:lstStyle/>
          <a:p>
            <a:pPr>
              <a:defRPr sz="1000"/>
            </a:pPr>
            <a:endParaRPr lang="en-US"/>
          </a:p>
        </c:txPr>
        <c:crossAx val="1565763408"/>
        <c:crossesAt val="1"/>
        <c:crossBetween val="between"/>
        <c:majorUnit val="5"/>
      </c:valAx>
    </c:plotArea>
    <c:legend>
      <c:legendPos val="t"/>
      <c:layout>
        <c:manualLayout>
          <c:xMode val="edge"/>
          <c:yMode val="edge"/>
          <c:x val="0.32142272777525399"/>
          <c:y val="4.2701226329781503E-2"/>
          <c:w val="0.307232457607928"/>
          <c:h val="7.0231964560252394E-2"/>
        </c:manualLayout>
      </c:layout>
      <c:overlay val="0"/>
      <c:txPr>
        <a:bodyPr/>
        <a:lstStyle/>
        <a:p>
          <a:pPr>
            <a:defRPr sz="1050"/>
          </a:pPr>
          <a:endParaRPr lang="en-US"/>
        </a:p>
      </c:txPr>
    </c:legend>
    <c:plotVisOnly val="1"/>
    <c:dispBlanksAs val="gap"/>
    <c:showDLblsOverMax val="0"/>
  </c:chart>
  <c:txPr>
    <a:bodyPr/>
    <a:lstStyle/>
    <a:p>
      <a:pPr>
        <a:defRPr sz="1200" baseline="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solidFill>
                  <a:srgbClr val="000099"/>
                </a:solidFill>
              </a:rPr>
              <a:t>PEDT-diagnosed PE</a:t>
            </a:r>
            <a:endParaRPr lang="en-US" dirty="0">
              <a:solidFill>
                <a:srgbClr val="000099"/>
              </a:solidFill>
            </a:endParaRPr>
          </a:p>
        </c:rich>
      </c:tx>
      <c:layout>
        <c:manualLayout>
          <c:xMode val="edge"/>
          <c:yMode val="edge"/>
          <c:x val="0.160741755106699"/>
          <c:y val="2.40740740740743E-2"/>
        </c:manualLayout>
      </c:layout>
      <c:overlay val="0"/>
    </c:title>
    <c:autoTitleDeleted val="0"/>
    <c:plotArea>
      <c:layout/>
      <c:pieChart>
        <c:varyColors val="1"/>
        <c:ser>
          <c:idx val="0"/>
          <c:order val="0"/>
          <c:tx>
            <c:strRef>
              <c:f>'PEDT verdict'!$L$16</c:f>
              <c:strCache>
                <c:ptCount val="1"/>
                <c:pt idx="0">
                  <c:v>PEDT</c:v>
                </c:pt>
              </c:strCache>
            </c:strRef>
          </c:tx>
          <c:spPr>
            <a:solidFill>
              <a:srgbClr val="002060"/>
            </a:solidFill>
          </c:spPr>
          <c:dPt>
            <c:idx val="0"/>
            <c:bubble3D val="0"/>
            <c:spPr>
              <a:solidFill>
                <a:srgbClr val="C00000"/>
              </a:solidFill>
            </c:spPr>
          </c:dPt>
          <c:dPt>
            <c:idx val="1"/>
            <c:bubble3D val="0"/>
            <c:spPr>
              <a:solidFill>
                <a:schemeClr val="accent6">
                  <a:lumMod val="75000"/>
                </a:schemeClr>
              </a:solidFill>
            </c:spPr>
          </c:dPt>
          <c:dPt>
            <c:idx val="2"/>
            <c:bubble3D val="0"/>
            <c:spPr>
              <a:solidFill>
                <a:srgbClr val="0070C0"/>
              </a:solidFill>
            </c:spPr>
          </c:dPt>
          <c:dLbls>
            <c:spPr>
              <a:noFill/>
              <a:ln>
                <a:noFill/>
              </a:ln>
              <a:effectLst/>
            </c:spPr>
            <c:txPr>
              <a:bodyPr/>
              <a:lstStyle/>
              <a:p>
                <a:pPr>
                  <a:defRPr sz="1600" b="1"/>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'PEDT verdict'!$K$17:$K$19</c:f>
              <c:strCache>
                <c:ptCount val="3"/>
                <c:pt idx="0">
                  <c:v>PE</c:v>
                </c:pt>
                <c:pt idx="1">
                  <c:v>Probable PE</c:v>
                </c:pt>
                <c:pt idx="2">
                  <c:v>No PE</c:v>
                </c:pt>
              </c:strCache>
            </c:strRef>
          </c:cat>
          <c:val>
            <c:numRef>
              <c:f>'PEDT verdict'!$L$17:$L$19</c:f>
              <c:numCache>
                <c:formatCode>0%</c:formatCode>
                <c:ptCount val="3"/>
                <c:pt idx="0">
                  <c:v>0.16</c:v>
                </c:pt>
                <c:pt idx="1">
                  <c:v>0.15</c:v>
                </c:pt>
                <c:pt idx="2">
                  <c:v>0.69000000000000306</c:v>
                </c:pt>
              </c:numCache>
            </c:numRef>
          </c:val>
        </c:ser>
        <c:dLbls>
          <c:showLegendKey val="0"/>
          <c:showVal val="1"/>
          <c:showCatName val="0"/>
          <c:showSerName val="0"/>
          <c:showPercent val="0"/>
          <c:showBubbleSize val="0"/>
          <c:showLeaderLines val="1"/>
        </c:dLbls>
        <c:firstSliceAng val="0"/>
      </c:pieChart>
    </c:plotArea>
    <c:legend>
      <c:legendPos val="r"/>
      <c:legendEntry>
        <c:idx val="0"/>
        <c:txPr>
          <a:bodyPr/>
          <a:lstStyle/>
          <a:p>
            <a:pPr>
              <a:defRPr sz="1600" b="1">
                <a:solidFill>
                  <a:srgbClr val="000099"/>
                </a:solidFill>
              </a:defRPr>
            </a:pPr>
            <a:endParaRPr lang="en-US"/>
          </a:p>
        </c:txPr>
      </c:legendEntry>
      <c:legendEntry>
        <c:idx val="1"/>
        <c:txPr>
          <a:bodyPr/>
          <a:lstStyle/>
          <a:p>
            <a:pPr>
              <a:defRPr sz="1600" b="1">
                <a:solidFill>
                  <a:srgbClr val="000099"/>
                </a:solidFill>
              </a:defRPr>
            </a:pPr>
            <a:endParaRPr lang="en-US"/>
          </a:p>
        </c:txPr>
      </c:legendEntry>
      <c:legendEntry>
        <c:idx val="2"/>
        <c:txPr>
          <a:bodyPr/>
          <a:lstStyle/>
          <a:p>
            <a:pPr>
              <a:defRPr sz="1600" b="1">
                <a:solidFill>
                  <a:srgbClr val="000099"/>
                </a:solidFill>
              </a:defRPr>
            </a:pPr>
            <a:endParaRPr lang="en-US"/>
          </a:p>
        </c:txPr>
      </c:legendEntry>
      <c:layout>
        <c:manualLayout>
          <c:xMode val="edge"/>
          <c:yMode val="edge"/>
          <c:x val="0.63785632774163903"/>
          <c:y val="0.44187284922718201"/>
          <c:w val="0.27035623264483299"/>
          <c:h val="0.263291338582677"/>
        </c:manualLayout>
      </c:layout>
      <c:overlay val="0"/>
      <c:txPr>
        <a:bodyPr/>
        <a:lstStyle/>
        <a:p>
          <a:pPr>
            <a:defRPr sz="1600" b="1"/>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0099"/>
                </a:solidFill>
              </a:defRPr>
            </a:pPr>
            <a:r>
              <a:rPr lang="en-US" dirty="0" smtClean="0">
                <a:solidFill>
                  <a:srgbClr val="000099"/>
                </a:solidFill>
              </a:rPr>
              <a:t>Self-reported PE</a:t>
            </a:r>
            <a:endParaRPr lang="en-US" dirty="0">
              <a:solidFill>
                <a:srgbClr val="000099"/>
              </a:solidFill>
            </a:endParaRPr>
          </a:p>
        </c:rich>
      </c:tx>
      <c:layout>
        <c:manualLayout>
          <c:xMode val="edge"/>
          <c:yMode val="edge"/>
          <c:x val="0.28177686428902499"/>
          <c:y val="2.2727272727272901E-2"/>
        </c:manualLayout>
      </c:layout>
      <c:overlay val="0"/>
    </c:title>
    <c:autoTitleDeleted val="0"/>
    <c:plotArea>
      <c:layout>
        <c:manualLayout>
          <c:layoutTarget val="inner"/>
          <c:xMode val="edge"/>
          <c:yMode val="edge"/>
          <c:x val="0.20551470588235399"/>
          <c:y val="0.15795454545454499"/>
          <c:w val="0.520343137254902"/>
          <c:h val="0.80416666666666703"/>
        </c:manualLayout>
      </c:layout>
      <c:pieChart>
        <c:varyColors val="1"/>
        <c:ser>
          <c:idx val="0"/>
          <c:order val="0"/>
          <c:tx>
            <c:strRef>
              <c:f>'PEDT verdict'!$L$21</c:f>
              <c:strCache>
                <c:ptCount val="1"/>
                <c:pt idx="0">
                  <c:v>Self-assessment</c:v>
                </c:pt>
              </c:strCache>
            </c:strRef>
          </c:tx>
          <c:dPt>
            <c:idx val="0"/>
            <c:bubble3D val="0"/>
            <c:spPr>
              <a:solidFill>
                <a:srgbClr val="7030A0"/>
              </a:solidFill>
            </c:spPr>
          </c:dPt>
          <c:dPt>
            <c:idx val="1"/>
            <c:bubble3D val="0"/>
            <c:spPr>
              <a:solidFill>
                <a:srgbClr val="0070C0"/>
              </a:solidFill>
            </c:spPr>
          </c:dPt>
          <c:dLbls>
            <c:spPr>
              <a:noFill/>
              <a:ln>
                <a:noFill/>
              </a:ln>
              <a:effectLst/>
            </c:spPr>
            <c:txPr>
              <a:bodyPr/>
              <a:lstStyle/>
              <a:p>
                <a:pPr>
                  <a:defRPr sz="1600" b="1"/>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val>
            <c:numRef>
              <c:f>'PEDT verdict'!$L$22:$L$23</c:f>
              <c:numCache>
                <c:formatCode>0%</c:formatCode>
                <c:ptCount val="2"/>
                <c:pt idx="0">
                  <c:v>0.13</c:v>
                </c:pt>
                <c:pt idx="1">
                  <c:v>0.87000000000000499</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620497133823198E-2"/>
          <c:y val="2.74769126081463E-2"/>
          <c:w val="0.93263023861638505"/>
          <c:h val="0.72700860309128101"/>
        </c:manualLayout>
      </c:layout>
      <c:barChart>
        <c:barDir val="col"/>
        <c:grouping val="clustered"/>
        <c:varyColors val="0"/>
        <c:ser>
          <c:idx val="0"/>
          <c:order val="0"/>
          <c:tx>
            <c:strRef>
              <c:f>Sheet2!$A$4</c:f>
              <c:strCache>
                <c:ptCount val="1"/>
                <c:pt idx="0">
                  <c:v>PE</c:v>
                </c:pt>
              </c:strCache>
            </c:strRef>
          </c:tx>
          <c:invertIfNegative val="0"/>
          <c:dLbls>
            <c:spPr>
              <a:noFill/>
              <a:ln>
                <a:noFill/>
              </a:ln>
              <a:effectLst/>
            </c:spPr>
            <c:txPr>
              <a:bodyPr/>
              <a:lstStyle/>
              <a:p>
                <a:pPr>
                  <a:defRPr lang="zh-CN"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Sheet2!$B$3:$K$3</c:f>
              <c:strCache>
                <c:ptCount val="10"/>
                <c:pt idx="0">
                  <c:v>China           (n = 600)</c:v>
                </c:pt>
                <c:pt idx="1">
                  <c:v>Taiwan             (n = 1,000)</c:v>
                </c:pt>
                <c:pt idx="2">
                  <c:v>Australia   New Zealand      (n = 1,019)</c:v>
                </c:pt>
                <c:pt idx="3">
                  <c:v>Thailand      (n = 200)</c:v>
                </c:pt>
                <c:pt idx="4">
                  <c:v>Korea           (n = 1,167)</c:v>
                </c:pt>
                <c:pt idx="5">
                  <c:v>Hong Kong       (n = 204)</c:v>
                </c:pt>
                <c:pt idx="6">
                  <c:v>Malaysia      (n = 400)</c:v>
                </c:pt>
                <c:pt idx="7">
                  <c:v>Indonesia (n = 207)</c:v>
                </c:pt>
                <c:pt idx="8">
                  <c:v>Philippines (n = 200)</c:v>
                </c:pt>
                <c:pt idx="9">
                  <c:v>Total          (N = 4,997)</c:v>
                </c:pt>
              </c:strCache>
            </c:strRef>
          </c:cat>
          <c:val>
            <c:numRef>
              <c:f>Sheet2!$B$4:$K$4</c:f>
              <c:numCache>
                <c:formatCode>0</c:formatCode>
                <c:ptCount val="10"/>
                <c:pt idx="0">
                  <c:v>4</c:v>
                </c:pt>
                <c:pt idx="1">
                  <c:v>7</c:v>
                </c:pt>
                <c:pt idx="2">
                  <c:v>22</c:v>
                </c:pt>
                <c:pt idx="3">
                  <c:v>13</c:v>
                </c:pt>
                <c:pt idx="4">
                  <c:v>33</c:v>
                </c:pt>
                <c:pt idx="5">
                  <c:v>6</c:v>
                </c:pt>
                <c:pt idx="6">
                  <c:v>10</c:v>
                </c:pt>
                <c:pt idx="7">
                  <c:v>3</c:v>
                </c:pt>
                <c:pt idx="8">
                  <c:v>11</c:v>
                </c:pt>
                <c:pt idx="9">
                  <c:v>16</c:v>
                </c:pt>
              </c:numCache>
            </c:numRef>
          </c:val>
        </c:ser>
        <c:ser>
          <c:idx val="1"/>
          <c:order val="1"/>
          <c:tx>
            <c:strRef>
              <c:f>Sheet2!$A$5</c:f>
              <c:strCache>
                <c:ptCount val="1"/>
                <c:pt idx="0">
                  <c:v>ED</c:v>
                </c:pt>
              </c:strCache>
            </c:strRef>
          </c:tx>
          <c:spPr>
            <a:solidFill>
              <a:schemeClr val="accent3">
                <a:lumMod val="75000"/>
              </a:schemeClr>
            </a:solidFill>
          </c:spPr>
          <c:invertIfNegative val="0"/>
          <c:dLbls>
            <c:spPr>
              <a:noFill/>
              <a:ln>
                <a:noFill/>
              </a:ln>
              <a:effectLst/>
            </c:spPr>
            <c:txPr>
              <a:bodyPr/>
              <a:lstStyle/>
              <a:p>
                <a:pPr>
                  <a:defRPr lang="zh-CN"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Sheet2!$B$3:$K$3</c:f>
              <c:strCache>
                <c:ptCount val="10"/>
                <c:pt idx="0">
                  <c:v>China           (n = 600)</c:v>
                </c:pt>
                <c:pt idx="1">
                  <c:v>Taiwan             (n = 1,000)</c:v>
                </c:pt>
                <c:pt idx="2">
                  <c:v>Australia   New Zealand      (n = 1,019)</c:v>
                </c:pt>
                <c:pt idx="3">
                  <c:v>Thailand      (n = 200)</c:v>
                </c:pt>
                <c:pt idx="4">
                  <c:v>Korea           (n = 1,167)</c:v>
                </c:pt>
                <c:pt idx="5">
                  <c:v>Hong Kong       (n = 204)</c:v>
                </c:pt>
                <c:pt idx="6">
                  <c:v>Malaysia      (n = 400)</c:v>
                </c:pt>
                <c:pt idx="7">
                  <c:v>Indonesia (n = 207)</c:v>
                </c:pt>
                <c:pt idx="8">
                  <c:v>Philippines (n = 200)</c:v>
                </c:pt>
                <c:pt idx="9">
                  <c:v>Total          (N = 4,997)</c:v>
                </c:pt>
              </c:strCache>
            </c:strRef>
          </c:cat>
          <c:val>
            <c:numRef>
              <c:f>Sheet2!$B$5:$K$5</c:f>
              <c:numCache>
                <c:formatCode>0</c:formatCode>
                <c:ptCount val="10"/>
                <c:pt idx="0">
                  <c:v>5</c:v>
                </c:pt>
                <c:pt idx="1">
                  <c:v>4</c:v>
                </c:pt>
                <c:pt idx="2">
                  <c:v>13</c:v>
                </c:pt>
                <c:pt idx="3">
                  <c:v>7</c:v>
                </c:pt>
                <c:pt idx="4">
                  <c:v>12</c:v>
                </c:pt>
                <c:pt idx="5">
                  <c:v>4</c:v>
                </c:pt>
                <c:pt idx="6">
                  <c:v>7</c:v>
                </c:pt>
                <c:pt idx="7">
                  <c:v>1</c:v>
                </c:pt>
                <c:pt idx="8">
                  <c:v>3</c:v>
                </c:pt>
                <c:pt idx="9">
                  <c:v>8</c:v>
                </c:pt>
              </c:numCache>
            </c:numRef>
          </c:val>
        </c:ser>
        <c:dLbls>
          <c:showLegendKey val="0"/>
          <c:showVal val="1"/>
          <c:showCatName val="0"/>
          <c:showSerName val="0"/>
          <c:showPercent val="0"/>
          <c:showBubbleSize val="0"/>
        </c:dLbls>
        <c:gapWidth val="150"/>
        <c:axId val="1565754160"/>
        <c:axId val="1565755792"/>
      </c:barChart>
      <c:catAx>
        <c:axId val="1565754160"/>
        <c:scaling>
          <c:orientation val="minMax"/>
        </c:scaling>
        <c:delete val="0"/>
        <c:axPos val="b"/>
        <c:numFmt formatCode="General" sourceLinked="0"/>
        <c:majorTickMark val="out"/>
        <c:minorTickMark val="none"/>
        <c:tickLblPos val="nextTo"/>
        <c:txPr>
          <a:bodyPr/>
          <a:lstStyle/>
          <a:p>
            <a:pPr>
              <a:defRPr lang="zh-CN">
                <a:solidFill>
                  <a:srgbClr val="C00000"/>
                </a:solidFill>
              </a:defRPr>
            </a:pPr>
            <a:endParaRPr lang="en-US"/>
          </a:p>
        </c:txPr>
        <c:crossAx val="1565755792"/>
        <c:crosses val="autoZero"/>
        <c:auto val="1"/>
        <c:lblAlgn val="ctr"/>
        <c:lblOffset val="100"/>
        <c:noMultiLvlLbl val="0"/>
      </c:catAx>
      <c:valAx>
        <c:axId val="1565755792"/>
        <c:scaling>
          <c:orientation val="minMax"/>
        </c:scaling>
        <c:delete val="0"/>
        <c:axPos val="l"/>
        <c:numFmt formatCode="0" sourceLinked="1"/>
        <c:majorTickMark val="out"/>
        <c:minorTickMark val="none"/>
        <c:tickLblPos val="nextTo"/>
        <c:txPr>
          <a:bodyPr/>
          <a:lstStyle/>
          <a:p>
            <a:pPr>
              <a:defRPr lang="zh-CN" b="1"/>
            </a:pPr>
            <a:endParaRPr lang="en-US"/>
          </a:p>
        </c:txPr>
        <c:crossAx val="1565754160"/>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76132" cy="499202"/>
          </a:xfrm>
          <a:prstGeom prst="rect">
            <a:avLst/>
          </a:prstGeom>
          <a:noFill/>
          <a:ln w="9525">
            <a:noFill/>
            <a:miter lim="800000"/>
            <a:headEnd/>
            <a:tailEnd/>
          </a:ln>
        </p:spPr>
        <p:txBody>
          <a:bodyPr vert="horz" wrap="square" lIns="96344" tIns="48172" rIns="96344" bIns="48172" numCol="1" anchor="t" anchorCtr="0" compatLnSpc="1">
            <a:prstTxWarp prst="textNoShape">
              <a:avLst/>
            </a:prstTxWarp>
          </a:bodyPr>
          <a:lstStyle>
            <a:lvl1pPr algn="l" defTabSz="963557">
              <a:spcBef>
                <a:spcPct val="0"/>
              </a:spcBef>
              <a:defRPr sz="1300"/>
            </a:lvl1pPr>
          </a:lstStyle>
          <a:p>
            <a:endParaRPr lang="en-US"/>
          </a:p>
        </p:txBody>
      </p:sp>
      <p:sp>
        <p:nvSpPr>
          <p:cNvPr id="5123" name="Rectangle 3"/>
          <p:cNvSpPr>
            <a:spLocks noGrp="1" noChangeArrowheads="1"/>
          </p:cNvSpPr>
          <p:nvPr>
            <p:ph type="dt" idx="1"/>
          </p:nvPr>
        </p:nvSpPr>
        <p:spPr bwMode="auto">
          <a:xfrm>
            <a:off x="3889858" y="1"/>
            <a:ext cx="2976132" cy="499202"/>
          </a:xfrm>
          <a:prstGeom prst="rect">
            <a:avLst/>
          </a:prstGeom>
          <a:noFill/>
          <a:ln w="9525">
            <a:noFill/>
            <a:miter lim="800000"/>
            <a:headEnd/>
            <a:tailEnd/>
          </a:ln>
        </p:spPr>
        <p:txBody>
          <a:bodyPr vert="horz" wrap="square" lIns="96344" tIns="48172" rIns="96344" bIns="48172" numCol="1" anchor="t" anchorCtr="0" compatLnSpc="1">
            <a:prstTxWarp prst="textNoShape">
              <a:avLst/>
            </a:prstTxWarp>
          </a:bodyPr>
          <a:lstStyle>
            <a:lvl1pPr algn="r" defTabSz="963557">
              <a:spcBef>
                <a:spcPct val="0"/>
              </a:spcBef>
              <a:defRPr sz="1300"/>
            </a:lvl1pPr>
          </a:lstStyle>
          <a:p>
            <a:endParaRPr lang="en-US"/>
          </a:p>
        </p:txBody>
      </p:sp>
      <p:sp>
        <p:nvSpPr>
          <p:cNvPr id="5126" name="Rectangle 6"/>
          <p:cNvSpPr>
            <a:spLocks noGrp="1" noChangeArrowheads="1"/>
          </p:cNvSpPr>
          <p:nvPr>
            <p:ph type="ftr" sz="quarter" idx="4"/>
          </p:nvPr>
        </p:nvSpPr>
        <p:spPr bwMode="auto">
          <a:xfrm>
            <a:off x="1" y="9494147"/>
            <a:ext cx="2976132" cy="499202"/>
          </a:xfrm>
          <a:prstGeom prst="rect">
            <a:avLst/>
          </a:prstGeom>
          <a:noFill/>
          <a:ln w="9525">
            <a:noFill/>
            <a:miter lim="800000"/>
            <a:headEnd/>
            <a:tailEnd/>
          </a:ln>
        </p:spPr>
        <p:txBody>
          <a:bodyPr vert="horz" wrap="square" lIns="96344" tIns="48172" rIns="96344" bIns="48172" numCol="1" anchor="b" anchorCtr="0" compatLnSpc="1">
            <a:prstTxWarp prst="textNoShape">
              <a:avLst/>
            </a:prstTxWarp>
          </a:bodyPr>
          <a:lstStyle>
            <a:lvl1pPr algn="l" defTabSz="963557">
              <a:spcBef>
                <a:spcPct val="0"/>
              </a:spcBef>
              <a:defRPr sz="1300"/>
            </a:lvl1pPr>
          </a:lstStyle>
          <a:p>
            <a:endParaRPr lang="en-US"/>
          </a:p>
        </p:txBody>
      </p:sp>
      <p:sp>
        <p:nvSpPr>
          <p:cNvPr id="5127" name="Rectangle 7"/>
          <p:cNvSpPr>
            <a:spLocks noGrp="1" noChangeArrowheads="1"/>
          </p:cNvSpPr>
          <p:nvPr>
            <p:ph type="sldNum" sz="quarter" idx="5"/>
          </p:nvPr>
        </p:nvSpPr>
        <p:spPr bwMode="auto">
          <a:xfrm>
            <a:off x="3889858" y="9494147"/>
            <a:ext cx="2976132" cy="499202"/>
          </a:xfrm>
          <a:prstGeom prst="rect">
            <a:avLst/>
          </a:prstGeom>
          <a:noFill/>
          <a:ln w="9525">
            <a:noFill/>
            <a:miter lim="800000"/>
            <a:headEnd/>
            <a:tailEnd/>
          </a:ln>
        </p:spPr>
        <p:txBody>
          <a:bodyPr vert="horz" wrap="square" lIns="96344" tIns="48172" rIns="96344" bIns="48172" numCol="1" anchor="b" anchorCtr="0" compatLnSpc="1">
            <a:prstTxWarp prst="textNoShape">
              <a:avLst/>
            </a:prstTxWarp>
          </a:bodyPr>
          <a:lstStyle>
            <a:lvl1pPr algn="r" defTabSz="963557">
              <a:spcBef>
                <a:spcPct val="0"/>
              </a:spcBef>
              <a:defRPr sz="1300"/>
            </a:lvl1pPr>
          </a:lstStyle>
          <a:p>
            <a:fld id="{10FD1899-14BE-4BA5-AD5A-15E0C90B99AF}" type="slidenum">
              <a:rPr lang="it-IT"/>
              <a:pPr/>
              <a:t>‹#›</a:t>
            </a:fld>
            <a:endParaRPr lang="it-IT"/>
          </a:p>
        </p:txBody>
      </p:sp>
      <p:sp>
        <p:nvSpPr>
          <p:cNvPr id="81926" name="Rectangle 4"/>
          <p:cNvSpPr>
            <a:spLocks noGrp="1" noRot="1" noChangeAspect="1" noChangeArrowheads="1" noTextEdit="1"/>
          </p:cNvSpPr>
          <p:nvPr>
            <p:ph type="sldImg" idx="2"/>
          </p:nvPr>
        </p:nvSpPr>
        <p:spPr bwMode="auto">
          <a:xfrm>
            <a:off x="1150938" y="725488"/>
            <a:ext cx="4565650" cy="34242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6446" y="4519177"/>
            <a:ext cx="5494634" cy="871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Tree>
    <p:extLst>
      <p:ext uri="{BB962C8B-B14F-4D97-AF65-F5344CB8AC3E}">
        <p14:creationId xmlns:p14="http://schemas.microsoft.com/office/powerpoint/2010/main" val="2741904466"/>
      </p:ext>
    </p:extLst>
  </p:cSld>
  <p:clrMap bg1="lt1" tx1="dk1" bg2="lt2" tx2="dk2" accent1="accent1" accent2="accent2" accent3="accent3" accent4="accent4" accent5="accent5" accent6="accent6" hlink="hlink" folHlink="folHlink"/>
  <p:notesStyle>
    <a:lvl1pPr algn="l" rtl="0" eaLnBrk="0" fontAlgn="base" hangingPunct="0">
      <a:lnSpc>
        <a:spcPct val="95000"/>
      </a:lnSpc>
      <a:spcBef>
        <a:spcPct val="40000"/>
      </a:spcBef>
      <a:spcAft>
        <a:spcPct val="0"/>
      </a:spcAft>
      <a:defRPr sz="1100" kern="1200">
        <a:solidFill>
          <a:schemeClr val="tx1"/>
        </a:solidFill>
        <a:latin typeface="Arial" charset="0"/>
        <a:ea typeface="+mn-ea"/>
        <a:cs typeface="Arial" charset="0"/>
      </a:defRPr>
    </a:lvl1pPr>
    <a:lvl2pPr marL="169863" indent="-168275" algn="l" rtl="0" eaLnBrk="0" fontAlgn="base" hangingPunct="0">
      <a:lnSpc>
        <a:spcPct val="95000"/>
      </a:lnSpc>
      <a:spcBef>
        <a:spcPct val="25000"/>
      </a:spcBef>
      <a:spcAft>
        <a:spcPct val="0"/>
      </a:spcAft>
      <a:buChar char="•"/>
      <a:defRPr sz="1100" kern="1200">
        <a:solidFill>
          <a:schemeClr val="tx1"/>
        </a:solidFill>
        <a:latin typeface="Arial" charset="0"/>
        <a:ea typeface="+mn-ea"/>
        <a:cs typeface="Arial" charset="0"/>
      </a:defRPr>
    </a:lvl2pPr>
    <a:lvl3pPr marL="428625" indent="-146050" algn="l" rtl="0" eaLnBrk="0" fontAlgn="base" hangingPunct="0">
      <a:lnSpc>
        <a:spcPct val="95000"/>
      </a:lnSpc>
      <a:spcBef>
        <a:spcPct val="15000"/>
      </a:spcBef>
      <a:spcAft>
        <a:spcPct val="0"/>
      </a:spcAft>
      <a:buFont typeface="Arial" pitchFamily="34" charset="0"/>
      <a:buChar char="̶"/>
      <a:defRPr sz="1100" kern="1200">
        <a:solidFill>
          <a:schemeClr val="tx1"/>
        </a:solidFill>
        <a:latin typeface="Arial" charset="0"/>
        <a:ea typeface="+mn-ea"/>
        <a:cs typeface="Arial" charset="0"/>
      </a:defRPr>
    </a:lvl3pPr>
    <a:lvl4pPr marL="654050" indent="-123825" algn="l" rtl="0" eaLnBrk="0" fontAlgn="base" hangingPunct="0">
      <a:lnSpc>
        <a:spcPct val="95000"/>
      </a:lnSpc>
      <a:spcBef>
        <a:spcPct val="15000"/>
      </a:spcBef>
      <a:spcAft>
        <a:spcPct val="0"/>
      </a:spcAft>
      <a:buFont typeface="Arial" pitchFamily="34" charset="0"/>
      <a:buChar char="̶"/>
      <a:defRPr sz="1000" kern="1200">
        <a:solidFill>
          <a:schemeClr val="tx1"/>
        </a:solidFill>
        <a:latin typeface="Arial" charset="0"/>
        <a:ea typeface="+mn-ea"/>
        <a:cs typeface="Arial" charset="0"/>
      </a:defRPr>
    </a:lvl4pPr>
    <a:lvl5pPr marL="790575" indent="-112713" algn="l" rtl="0" eaLnBrk="0" fontAlgn="base" hangingPunct="0">
      <a:lnSpc>
        <a:spcPct val="95000"/>
      </a:lnSpc>
      <a:spcBef>
        <a:spcPct val="15000"/>
      </a:spcBef>
      <a:spcAft>
        <a:spcPct val="0"/>
      </a:spcAft>
      <a:buFont typeface="Arial" pitchFamily="34" charset="0"/>
      <a:buChar char="̶"/>
      <a:defRPr sz="9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xfrm>
            <a:off x="686446" y="4519177"/>
            <a:ext cx="5494634" cy="160813"/>
          </a:xfrm>
          <a:noFill/>
        </p:spPr>
        <p:txBody>
          <a:bodyPr/>
          <a:lstStyle/>
          <a:p>
            <a:pPr eaLnBrk="1" hangingPunct="1"/>
            <a:endParaRPr lang="en-US" smtClean="0">
              <a:ea typeface="ＭＳ Ｐゴシック" pitchFamily="-65" charset="-128"/>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1C144069-0718-48FB-8635-CED5CE09551F}" type="slidenum">
              <a:rPr lang="en-US">
                <a:ea typeface="ＭＳ Ｐゴシック" pitchFamily="-65" charset="-128"/>
              </a:rPr>
              <a:pPr/>
              <a:t>2</a:t>
            </a:fld>
            <a:endParaRPr lang="en-US">
              <a:ea typeface="ＭＳ Ｐゴシック" pitchFamily="-65" charset="-128"/>
            </a:endParaRPr>
          </a:p>
        </p:txBody>
      </p:sp>
    </p:spTree>
    <p:extLst>
      <p:ext uri="{BB962C8B-B14F-4D97-AF65-F5344CB8AC3E}">
        <p14:creationId xmlns:p14="http://schemas.microsoft.com/office/powerpoint/2010/main" val="22498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xfrm>
            <a:off x="686446" y="4519177"/>
            <a:ext cx="5494634" cy="8159030"/>
          </a:xfrm>
          <a:noFill/>
        </p:spPr>
        <p:txBody>
          <a:bodyPr/>
          <a:lstStyle/>
          <a:p>
            <a:pPr defTabSz="481752" eaLnBrk="1" hangingPunct="1">
              <a:spcBef>
                <a:spcPct val="0"/>
              </a:spcBef>
            </a:pPr>
            <a:r>
              <a:rPr lang="en-US" sz="2500" dirty="0">
                <a:latin typeface="Times New Roman" charset="0"/>
                <a:ea typeface="Times New Roman" charset="0"/>
                <a:cs typeface="Times New Roman" charset="0"/>
              </a:rPr>
              <a:t>Pooled results from 11 double-blind, placebo-controlled, flexible-dose studies to assess the efficacy of sildenafil in 2667 men with ED and co-morbidities are presented here. (Carson/p13/col2/Table 1)</a:t>
            </a:r>
            <a:br>
              <a:rPr lang="en-US" sz="2500" dirty="0">
                <a:latin typeface="Times New Roman" charset="0"/>
                <a:ea typeface="Times New Roman" charset="0"/>
                <a:cs typeface="Times New Roman" charset="0"/>
              </a:rPr>
            </a:br>
            <a:endParaRPr lang="en-US" sz="2500" dirty="0">
              <a:latin typeface="Times New Roman" charset="0"/>
              <a:ea typeface="Times New Roman" charset="0"/>
              <a:cs typeface="Times New Roman" charset="0"/>
            </a:endParaRPr>
          </a:p>
          <a:p>
            <a:pPr defTabSz="481752" eaLnBrk="1" hangingPunct="1">
              <a:spcBef>
                <a:spcPct val="0"/>
              </a:spcBef>
            </a:pPr>
            <a:r>
              <a:rPr lang="en-US" sz="2500" dirty="0">
                <a:latin typeface="Times New Roman" charset="0"/>
                <a:ea typeface="Times New Roman" charset="0"/>
                <a:cs typeface="Times New Roman" charset="0"/>
              </a:rPr>
              <a:t>The studies included a 4-week baseline period and a 12-week double-blind treatment period. Patients were randomized to sildenafil (initial dose, 50 mg) or placebo. Dose could be increased to 100 mg or decreased to 25 mg based on efficacy or tolerability. (Carson/p13/col1/para2/lines1-5)</a:t>
            </a:r>
          </a:p>
          <a:p>
            <a:pPr defTabSz="481752" eaLnBrk="1" hangingPunct="1">
              <a:spcBef>
                <a:spcPct val="0"/>
              </a:spcBef>
            </a:pPr>
            <a:endParaRPr lang="en-US" sz="2500" dirty="0">
              <a:latin typeface="Times New Roman" charset="0"/>
              <a:ea typeface="Times New Roman" charset="0"/>
              <a:cs typeface="Times New Roman" charset="0"/>
            </a:endParaRPr>
          </a:p>
          <a:p>
            <a:pPr defTabSz="481752" eaLnBrk="1" hangingPunct="1">
              <a:spcBef>
                <a:spcPct val="0"/>
              </a:spcBef>
            </a:pPr>
            <a:r>
              <a:rPr lang="en-US" sz="2500" dirty="0">
                <a:latin typeface="Times New Roman" charset="0"/>
                <a:ea typeface="Times New Roman" charset="0"/>
                <a:cs typeface="Times New Roman" charset="0"/>
              </a:rPr>
              <a:t>These data indicate that treatment with sildenafil results in improvement in erectile function scores for ED patients with a wide range of concomitant conditions and medications. (Carson/p17/Fig 3)</a:t>
            </a:r>
          </a:p>
          <a:p>
            <a:pPr defTabSz="481752" eaLnBrk="1" hangingPunct="1">
              <a:spcBef>
                <a:spcPct val="0"/>
              </a:spcBef>
            </a:pPr>
            <a:endParaRPr lang="en-US" dirty="0">
              <a:latin typeface="Times New Roman" charset="0"/>
              <a:ea typeface="Times New Roman" charset="0"/>
              <a:cs typeface="Times New Roman" charset="0"/>
            </a:endParaRPr>
          </a:p>
          <a:p>
            <a:pPr defTabSz="481752" eaLnBrk="1" hangingPunct="1">
              <a:spcBef>
                <a:spcPct val="0"/>
              </a:spcBef>
            </a:pPr>
            <a:r>
              <a:rPr lang="en-US" dirty="0">
                <a:latin typeface="Times New Roman" charset="0"/>
                <a:ea typeface="Times New Roman" charset="0"/>
                <a:cs typeface="Times New Roman" charset="0"/>
              </a:rPr>
              <a:t>Carson CC et al. The efficacy of sildenafil citrate (Viagra</a:t>
            </a:r>
            <a:r>
              <a:rPr lang="en-US" baseline="30000" dirty="0">
                <a:latin typeface="Times New Roman" charset="0"/>
                <a:ea typeface="Times New Roman" charset="0"/>
                <a:cs typeface="Times New Roman" charset="0"/>
              </a:rPr>
              <a:t>®</a:t>
            </a:r>
            <a:r>
              <a:rPr lang="en-US" dirty="0">
                <a:latin typeface="Times New Roman" charset="0"/>
                <a:ea typeface="Times New Roman" charset="0"/>
                <a:cs typeface="Times New Roman" charset="0"/>
              </a:rPr>
              <a:t>) in clinical populations: An update. </a:t>
            </a:r>
            <a:r>
              <a:rPr lang="en-US" i="1" dirty="0">
                <a:latin typeface="Times New Roman" charset="0"/>
                <a:ea typeface="Times New Roman" charset="0"/>
                <a:cs typeface="Times New Roman" charset="0"/>
              </a:rPr>
              <a:t>Urology</a:t>
            </a:r>
            <a:r>
              <a:rPr lang="en-US" dirty="0">
                <a:latin typeface="Times New Roman" charset="0"/>
                <a:ea typeface="Times New Roman" charset="0"/>
                <a:cs typeface="Times New Roman" charset="0"/>
              </a:rPr>
              <a:t>. 2002;60(</a:t>
            </a:r>
            <a:r>
              <a:rPr lang="en-US" dirty="0" err="1">
                <a:latin typeface="Times New Roman" charset="0"/>
                <a:ea typeface="Times New Roman" charset="0"/>
                <a:cs typeface="Times New Roman" charset="0"/>
              </a:rPr>
              <a:t>suppl</a:t>
            </a:r>
            <a:r>
              <a:rPr lang="en-US" dirty="0">
                <a:latin typeface="Times New Roman" charset="0"/>
                <a:ea typeface="Times New Roman" charset="0"/>
                <a:cs typeface="Times New Roman" charset="0"/>
              </a:rPr>
              <a:t> 2B):12-27.</a:t>
            </a:r>
          </a:p>
        </p:txBody>
      </p:sp>
      <p:sp>
        <p:nvSpPr>
          <p:cNvPr id="61443" name="Slide Number Placeholder 3"/>
          <p:cNvSpPr>
            <a:spLocks noGrp="1"/>
          </p:cNvSpPr>
          <p:nvPr>
            <p:ph type="sldNum" sz="quarter" idx="4294967295"/>
          </p:nvPr>
        </p:nvSpPr>
        <p:spPr bwMode="auto">
          <a:xfrm>
            <a:off x="3890008" y="9493420"/>
            <a:ext cx="2975928" cy="499745"/>
          </a:xfrm>
          <a:prstGeom prst="rect">
            <a:avLst/>
          </a:prstGeom>
          <a:noFill/>
          <a:ln>
            <a:miter lim="800000"/>
            <a:headEnd/>
            <a:tailEnd/>
          </a:ln>
        </p:spPr>
        <p:txBody>
          <a:bodyPr>
            <a:prstTxWarp prst="textNoShape">
              <a:avLst/>
            </a:prstTxWarp>
          </a:bodyPr>
          <a:lstStyle/>
          <a:p>
            <a:fld id="{A7DD8AB0-209F-4CEF-A7CB-CECD2F368573}" type="slidenum">
              <a:rPr lang="en-US" sz="1900">
                <a:solidFill>
                  <a:prstClr val="black"/>
                </a:solidFill>
                <a:latin typeface="Calibri" charset="0"/>
              </a:rPr>
              <a:pPr/>
              <a:t>18</a:t>
            </a:fld>
            <a:endParaRPr lang="en-US" sz="1900">
              <a:solidFill>
                <a:prstClr val="black"/>
              </a:solidFill>
              <a:latin typeface="Calibri" charset="0"/>
            </a:endParaRPr>
          </a:p>
        </p:txBody>
      </p:sp>
    </p:spTree>
    <p:extLst>
      <p:ext uri="{BB962C8B-B14F-4D97-AF65-F5344CB8AC3E}">
        <p14:creationId xmlns:p14="http://schemas.microsoft.com/office/powerpoint/2010/main" val="225574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46" y="4519177"/>
            <a:ext cx="5494634" cy="3277820"/>
          </a:xfrm>
        </p:spPr>
        <p:txBody>
          <a:bodyPr/>
          <a:lstStyle/>
          <a:p>
            <a:pPr marL="0" lvl="1" indent="0" defTabSz="481752" eaLnBrk="1" fontAlgn="auto" hangingPunct="1">
              <a:lnSpc>
                <a:spcPct val="100000"/>
              </a:lnSpc>
              <a:spcBef>
                <a:spcPts val="0"/>
              </a:spcBef>
              <a:spcAft>
                <a:spcPts val="0"/>
              </a:spcAft>
              <a:buNone/>
              <a:defRPr/>
            </a:pPr>
            <a:r>
              <a:rPr lang="en-US" baseline="0" dirty="0" smtClean="0">
                <a:latin typeface="Times New Roman"/>
                <a:ea typeface="Arial" pitchFamily="-65" charset="0"/>
                <a:cs typeface="Times New Roman"/>
              </a:rPr>
              <a:t>In the treatment of patients with erectile dysfunction, it is helpful for physicians to have more than one dosage form to meet the needs of their individual patients.</a:t>
            </a:r>
            <a:r>
              <a:rPr lang="en-US" baseline="30000" dirty="0" smtClean="0">
                <a:latin typeface="Times New Roman"/>
                <a:ea typeface="Arial" pitchFamily="-65" charset="0"/>
                <a:cs typeface="Times New Roman"/>
              </a:rPr>
              <a:t>1  </a:t>
            </a:r>
            <a:r>
              <a:rPr lang="en-GB" i="1" dirty="0"/>
              <a:t>[</a:t>
            </a:r>
            <a:r>
              <a:rPr lang="en-GB" i="1" dirty="0" err="1">
                <a:latin typeface="Times New Roman"/>
                <a:cs typeface="Times New Roman"/>
              </a:rPr>
              <a:t>Damle</a:t>
            </a:r>
            <a:r>
              <a:rPr lang="en-GB" i="1" dirty="0">
                <a:latin typeface="Times New Roman"/>
                <a:cs typeface="Times New Roman"/>
              </a:rPr>
              <a:t>/p2/A]</a:t>
            </a:r>
            <a:endParaRPr lang="en-GB" dirty="0">
              <a:latin typeface="Times New Roman"/>
              <a:cs typeface="Times New Roman"/>
            </a:endParaRPr>
          </a:p>
          <a:p>
            <a:pPr defTabSz="481752" eaLnBrk="1" fontAlgn="auto" hangingPunct="1">
              <a:lnSpc>
                <a:spcPct val="100000"/>
              </a:lnSpc>
              <a:spcBef>
                <a:spcPts val="0"/>
              </a:spcBef>
              <a:spcAft>
                <a:spcPts val="0"/>
              </a:spcAft>
              <a:defRPr/>
            </a:pPr>
            <a:endParaRPr lang="en-US" baseline="0" dirty="0" smtClean="0">
              <a:latin typeface="Times New Roman"/>
              <a:ea typeface="Arial" pitchFamily="-65" charset="0"/>
              <a:cs typeface="Times New Roman"/>
            </a:endParaRPr>
          </a:p>
          <a:p>
            <a:pPr marL="0" lvl="1" indent="0" defTabSz="481752" eaLnBrk="1" fontAlgn="auto" hangingPunct="1">
              <a:lnSpc>
                <a:spcPct val="100000"/>
              </a:lnSpc>
              <a:spcBef>
                <a:spcPts val="0"/>
              </a:spcBef>
              <a:spcAft>
                <a:spcPts val="0"/>
              </a:spcAft>
              <a:buNone/>
              <a:defRPr/>
            </a:pPr>
            <a:r>
              <a:rPr lang="en-US" baseline="0" dirty="0" smtClean="0">
                <a:latin typeface="Times New Roman"/>
                <a:ea typeface="Arial" pitchFamily="-65" charset="0"/>
                <a:cs typeface="Times New Roman"/>
              </a:rPr>
              <a:t>With this in mind, the sildenafil orodispersible tablet formulation was developed.</a:t>
            </a:r>
            <a:r>
              <a:rPr lang="en-US" baseline="30000" dirty="0" smtClean="0">
                <a:latin typeface="Times New Roman"/>
                <a:ea typeface="Arial" pitchFamily="-65" charset="0"/>
                <a:cs typeface="Times New Roman"/>
              </a:rPr>
              <a:t>1  </a:t>
            </a:r>
            <a:r>
              <a:rPr lang="en-GB" i="1" dirty="0"/>
              <a:t>[</a:t>
            </a:r>
            <a:r>
              <a:rPr lang="en-GB" i="1" dirty="0" err="1">
                <a:latin typeface="Times New Roman"/>
                <a:cs typeface="Times New Roman"/>
              </a:rPr>
              <a:t>Damle</a:t>
            </a:r>
            <a:r>
              <a:rPr lang="en-GB" i="1" dirty="0">
                <a:latin typeface="Times New Roman"/>
                <a:cs typeface="Times New Roman"/>
              </a:rPr>
              <a:t>/p2/A]</a:t>
            </a:r>
            <a:endParaRPr lang="en-GB" dirty="0">
              <a:latin typeface="Times New Roman"/>
              <a:cs typeface="Times New Roman"/>
            </a:endParaRPr>
          </a:p>
          <a:p>
            <a:pPr defTabSz="481752" eaLnBrk="1" fontAlgn="auto" hangingPunct="1">
              <a:lnSpc>
                <a:spcPct val="100000"/>
              </a:lnSpc>
              <a:spcBef>
                <a:spcPts val="0"/>
              </a:spcBef>
              <a:spcAft>
                <a:spcPts val="0"/>
              </a:spcAft>
              <a:defRPr/>
            </a:pPr>
            <a:endParaRPr lang="en-US" baseline="0" dirty="0" smtClean="0">
              <a:latin typeface="Times New Roman"/>
              <a:ea typeface="Arial" pitchFamily="-65" charset="0"/>
              <a:cs typeface="Times New Roman"/>
            </a:endParaRPr>
          </a:p>
          <a:p>
            <a:pPr marL="0" lvl="1" indent="0" defTabSz="481752" eaLnBrk="1" fontAlgn="auto" hangingPunct="1">
              <a:lnSpc>
                <a:spcPct val="100000"/>
              </a:lnSpc>
              <a:spcBef>
                <a:spcPts val="0"/>
              </a:spcBef>
              <a:spcAft>
                <a:spcPts val="0"/>
              </a:spcAft>
              <a:buNone/>
              <a:defRPr/>
            </a:pPr>
            <a:r>
              <a:rPr lang="en-US" baseline="0" dirty="0" smtClean="0">
                <a:latin typeface="Times New Roman"/>
                <a:ea typeface="Arial" pitchFamily="-65" charset="0"/>
                <a:cs typeface="Times New Roman"/>
              </a:rPr>
              <a:t>Physicians who prescribe sildenafil can offer their patients a choice between sildenafil film-coated tablets for those who prefer the conventional solid dosage form or sildenafil ODT for those who want a convenient and discreet way of taking their medication without the need for water or who may have difficulty swallowing.</a:t>
            </a:r>
            <a:r>
              <a:rPr lang="en-US" baseline="30000" dirty="0" smtClean="0">
                <a:latin typeface="Times New Roman"/>
                <a:ea typeface="Arial" pitchFamily="-65" charset="0"/>
                <a:cs typeface="Times New Roman"/>
              </a:rPr>
              <a:t>1  </a:t>
            </a:r>
            <a:r>
              <a:rPr lang="en-GB" i="1" dirty="0"/>
              <a:t>[</a:t>
            </a:r>
            <a:r>
              <a:rPr lang="en-GB" i="1" dirty="0" err="1">
                <a:latin typeface="Times New Roman"/>
                <a:cs typeface="Times New Roman"/>
              </a:rPr>
              <a:t>Damle</a:t>
            </a:r>
            <a:r>
              <a:rPr lang="en-GB" i="1" dirty="0">
                <a:latin typeface="Times New Roman"/>
                <a:cs typeface="Times New Roman"/>
              </a:rPr>
              <a:t>/p2/A;p8/A]</a:t>
            </a:r>
            <a:endParaRPr lang="en-GB" dirty="0">
              <a:latin typeface="Times New Roman"/>
              <a:cs typeface="Times New Roman"/>
            </a:endParaRPr>
          </a:p>
          <a:p>
            <a:pPr defTabSz="481752" eaLnBrk="1" fontAlgn="auto" hangingPunct="1">
              <a:lnSpc>
                <a:spcPct val="100000"/>
              </a:lnSpc>
              <a:spcBef>
                <a:spcPts val="0"/>
              </a:spcBef>
              <a:spcAft>
                <a:spcPts val="0"/>
              </a:spcAft>
              <a:defRPr/>
            </a:pPr>
            <a:endParaRPr lang="en-GB" dirty="0">
              <a:latin typeface="Times New Roman"/>
              <a:ea typeface="ＭＳ Ｐゴシック" pitchFamily="-84" charset="-128"/>
              <a:cs typeface="Times New Roman"/>
            </a:endParaRPr>
          </a:p>
          <a:p>
            <a:pPr defTabSz="481752" eaLnBrk="1" fontAlgn="auto" hangingPunct="1">
              <a:lnSpc>
                <a:spcPct val="100000"/>
              </a:lnSpc>
              <a:spcBef>
                <a:spcPts val="0"/>
              </a:spcBef>
              <a:spcAft>
                <a:spcPts val="0"/>
              </a:spcAft>
              <a:defRPr/>
            </a:pPr>
            <a:r>
              <a:rPr lang="en-US" sz="1300" dirty="0">
                <a:latin typeface="Times New Roman"/>
                <a:ea typeface="Arial" pitchFamily="-65" charset="0"/>
                <a:cs typeface="Times New Roman"/>
              </a:rPr>
              <a:t>And because sildenafil ODT is bioequivalent to sildenafil film-coated tablets, physicians and patients can expect the same efficacy and tolerability profile.</a:t>
            </a:r>
            <a:r>
              <a:rPr lang="en-US" sz="1300" baseline="30000" dirty="0">
                <a:latin typeface="Times New Roman"/>
                <a:ea typeface="Arial" pitchFamily="-65" charset="0"/>
                <a:cs typeface="Times New Roman"/>
              </a:rPr>
              <a:t>2</a:t>
            </a:r>
            <a:r>
              <a:rPr lang="en-US" sz="1300" dirty="0">
                <a:latin typeface="Times New Roman"/>
                <a:ea typeface="Arial" pitchFamily="-65" charset="0"/>
                <a:cs typeface="Times New Roman"/>
              </a:rPr>
              <a:t> </a:t>
            </a:r>
            <a:r>
              <a:rPr lang="en-GB" i="1" dirty="0">
                <a:latin typeface="Times New Roman"/>
                <a:cs typeface="Times New Roman"/>
              </a:rPr>
              <a:t>[</a:t>
            </a:r>
            <a:r>
              <a:rPr lang="en-GB" i="1" dirty="0" err="1">
                <a:latin typeface="Times New Roman"/>
                <a:cs typeface="Times New Roman"/>
              </a:rPr>
              <a:t>SmPC</a:t>
            </a:r>
            <a:r>
              <a:rPr lang="en-GB" i="1" dirty="0">
                <a:latin typeface="Times New Roman"/>
                <a:cs typeface="Times New Roman"/>
              </a:rPr>
              <a:t>/p46/B;p47/A]</a:t>
            </a:r>
          </a:p>
          <a:p>
            <a:pPr defTabSz="481752" eaLnBrk="1" fontAlgn="auto" hangingPunct="1">
              <a:lnSpc>
                <a:spcPct val="100000"/>
              </a:lnSpc>
              <a:spcBef>
                <a:spcPts val="0"/>
              </a:spcBef>
              <a:spcAft>
                <a:spcPts val="0"/>
              </a:spcAft>
              <a:defRPr/>
            </a:pPr>
            <a:endParaRPr lang="en-GB" dirty="0">
              <a:latin typeface="Times New Roman"/>
              <a:ea typeface="ＭＳ Ｐゴシック" pitchFamily="-84" charset="-128"/>
              <a:cs typeface="Times New Roman"/>
            </a:endParaRPr>
          </a:p>
          <a:p>
            <a:pPr defTabSz="481752" eaLnBrk="1" fontAlgn="auto" hangingPunct="1">
              <a:lnSpc>
                <a:spcPct val="100000"/>
              </a:lnSpc>
              <a:spcBef>
                <a:spcPts val="0"/>
              </a:spcBef>
              <a:spcAft>
                <a:spcPts val="0"/>
              </a:spcAft>
              <a:defRPr/>
            </a:pPr>
            <a:endParaRPr lang="en-GB" dirty="0">
              <a:latin typeface="Times New Roman"/>
              <a:ea typeface="ＭＳ Ｐゴシック" pitchFamily="-84" charset="-128"/>
              <a:cs typeface="Times New Roman"/>
            </a:endParaRPr>
          </a:p>
          <a:p>
            <a:pPr defTabSz="481752" eaLnBrk="1" fontAlgn="auto" hangingPunct="1">
              <a:lnSpc>
                <a:spcPct val="100000"/>
              </a:lnSpc>
              <a:spcBef>
                <a:spcPts val="0"/>
              </a:spcBef>
              <a:spcAft>
                <a:spcPts val="0"/>
              </a:spcAft>
              <a:defRPr/>
            </a:pPr>
            <a:r>
              <a:rPr lang="en-GB" b="1" dirty="0">
                <a:latin typeface="Times New Roman"/>
                <a:ea typeface="ＭＳ Ｐゴシック" pitchFamily="-84" charset="-128"/>
                <a:cs typeface="Times New Roman"/>
              </a:rPr>
              <a:t>1.</a:t>
            </a:r>
            <a:r>
              <a:rPr lang="en-GB" dirty="0">
                <a:latin typeface="Times New Roman"/>
                <a:ea typeface="ＭＳ Ｐゴシック" pitchFamily="-84" charset="-128"/>
                <a:cs typeface="Times New Roman"/>
              </a:rPr>
              <a:t> </a:t>
            </a:r>
            <a:r>
              <a:rPr lang="en-GB" dirty="0" err="1">
                <a:latin typeface="Times New Roman"/>
                <a:ea typeface="ＭＳ Ｐゴシック" pitchFamily="-84" charset="-128"/>
                <a:cs typeface="Times New Roman"/>
              </a:rPr>
              <a:t>Damle</a:t>
            </a:r>
            <a:r>
              <a:rPr lang="en-GB" dirty="0">
                <a:latin typeface="Times New Roman"/>
                <a:ea typeface="ＭＳ Ｐゴシック" pitchFamily="-84" charset="-128"/>
                <a:cs typeface="Times New Roman"/>
              </a:rPr>
              <a:t> B, </a:t>
            </a:r>
            <a:r>
              <a:rPr lang="en-GB" dirty="0" err="1">
                <a:latin typeface="Times New Roman"/>
                <a:ea typeface="ＭＳ Ｐゴシック" pitchFamily="-84" charset="-128"/>
                <a:cs typeface="Times New Roman"/>
              </a:rPr>
              <a:t>Duczynski</a:t>
            </a:r>
            <a:r>
              <a:rPr lang="en-GB" dirty="0">
                <a:latin typeface="Times New Roman"/>
                <a:ea typeface="ＭＳ Ｐゴシック" pitchFamily="-84" charset="-128"/>
                <a:cs typeface="Times New Roman"/>
              </a:rPr>
              <a:t> G, Jeffers BW, et al. Pharmacokinetics of a novel orodispersible tablet of sildenafil in healthy subjects. </a:t>
            </a:r>
            <a:r>
              <a:rPr lang="en-GB" i="1" dirty="0" err="1">
                <a:latin typeface="Times New Roman"/>
                <a:ea typeface="ＭＳ Ｐゴシック" pitchFamily="-84" charset="-128"/>
                <a:cs typeface="Times New Roman"/>
              </a:rPr>
              <a:t>Clin</a:t>
            </a:r>
            <a:r>
              <a:rPr lang="en-GB" dirty="0">
                <a:latin typeface="Times New Roman"/>
                <a:ea typeface="ＭＳ Ｐゴシック" pitchFamily="-84" charset="-128"/>
                <a:cs typeface="Times New Roman"/>
              </a:rPr>
              <a:t> </a:t>
            </a:r>
            <a:r>
              <a:rPr lang="en-GB" i="1" dirty="0" err="1">
                <a:latin typeface="Times New Roman"/>
                <a:ea typeface="ＭＳ Ｐゴシック" pitchFamily="-84" charset="-128"/>
                <a:cs typeface="Times New Roman"/>
              </a:rPr>
              <a:t>Ther</a:t>
            </a:r>
            <a:r>
              <a:rPr lang="en-GB" i="1" dirty="0">
                <a:latin typeface="Times New Roman"/>
                <a:ea typeface="ＭＳ Ｐゴシック" pitchFamily="-84" charset="-128"/>
                <a:cs typeface="Times New Roman"/>
              </a:rPr>
              <a:t>. </a:t>
            </a:r>
            <a:r>
              <a:rPr lang="en-GB" dirty="0">
                <a:latin typeface="Times New Roman"/>
                <a:ea typeface="ＭＳ Ｐゴシック" pitchFamily="-84" charset="-128"/>
                <a:cs typeface="Times New Roman"/>
              </a:rPr>
              <a:t>2014; </a:t>
            </a:r>
            <a:r>
              <a:rPr lang="en-GB" dirty="0" err="1">
                <a:latin typeface="Times New Roman"/>
                <a:ea typeface="ＭＳ Ｐゴシック" pitchFamily="-84" charset="-128"/>
                <a:cs typeface="Times New Roman"/>
              </a:rPr>
              <a:t>pii</a:t>
            </a:r>
            <a:r>
              <a:rPr lang="en-GB" dirty="0">
                <a:latin typeface="Times New Roman"/>
                <a:ea typeface="ＭＳ Ｐゴシック" pitchFamily="-84" charset="-128"/>
                <a:cs typeface="Times New Roman"/>
              </a:rPr>
              <a:t>: S0149-2918(13)01125-9. </a:t>
            </a:r>
            <a:r>
              <a:rPr lang="en-GB" dirty="0" err="1">
                <a:latin typeface="Times New Roman"/>
                <a:ea typeface="ＭＳ Ｐゴシック" pitchFamily="-84" charset="-128"/>
                <a:cs typeface="Times New Roman"/>
              </a:rPr>
              <a:t>doi</a:t>
            </a:r>
            <a:r>
              <a:rPr lang="en-GB" dirty="0">
                <a:latin typeface="Times New Roman"/>
                <a:ea typeface="ＭＳ Ｐゴシック" pitchFamily="-84" charset="-128"/>
                <a:cs typeface="Times New Roman"/>
              </a:rPr>
              <a:t>: 10.10.16/h.clinthera.2013.12.010.</a:t>
            </a:r>
          </a:p>
          <a:p>
            <a:pPr defTabSz="481752" eaLnBrk="1" fontAlgn="auto" hangingPunct="1">
              <a:lnSpc>
                <a:spcPct val="100000"/>
              </a:lnSpc>
              <a:spcBef>
                <a:spcPts val="0"/>
              </a:spcBef>
              <a:spcAft>
                <a:spcPts val="0"/>
              </a:spcAft>
              <a:defRPr/>
            </a:pPr>
            <a:r>
              <a:rPr lang="en-GB" b="1" dirty="0">
                <a:latin typeface="Times New Roman"/>
                <a:ea typeface="ＭＳ Ｐゴシック" pitchFamily="-84" charset="-128"/>
                <a:cs typeface="Times New Roman"/>
              </a:rPr>
              <a:t>2. </a:t>
            </a:r>
            <a:r>
              <a:rPr lang="en-GB" dirty="0">
                <a:latin typeface="Times New Roman"/>
                <a:ea typeface="ＭＳ Ｐゴシック" pitchFamily="-84" charset="-128"/>
                <a:cs typeface="Times New Roman"/>
              </a:rPr>
              <a:t>VIAGRA Summary of Product Characteristics. </a:t>
            </a:r>
            <a:r>
              <a:rPr lang="en-US" dirty="0">
                <a:latin typeface="Times New Roman"/>
                <a:ea typeface="ＭＳ Ｐゴシック" pitchFamily="-84" charset="-128"/>
                <a:cs typeface="Times New Roman"/>
              </a:rPr>
              <a:t>2013.</a:t>
            </a:r>
            <a:endParaRPr lang="en-US" dirty="0">
              <a:latin typeface="Times New Roman"/>
              <a:ea typeface="Arial" pitchFamily="-65" charset="0"/>
              <a:cs typeface="Times New Roman"/>
            </a:endParaRPr>
          </a:p>
        </p:txBody>
      </p:sp>
      <p:sp>
        <p:nvSpPr>
          <p:cNvPr id="4" name="Slide Number Placeholder 3"/>
          <p:cNvSpPr>
            <a:spLocks noGrp="1"/>
          </p:cNvSpPr>
          <p:nvPr>
            <p:ph type="sldNum" sz="quarter" idx="10"/>
          </p:nvPr>
        </p:nvSpPr>
        <p:spPr>
          <a:xfrm>
            <a:off x="3890008" y="9493420"/>
            <a:ext cx="2975928" cy="499745"/>
          </a:xfrm>
          <a:prstGeom prst="rect">
            <a:avLst/>
          </a:prstGeom>
        </p:spPr>
        <p:txBody>
          <a:bodyPr/>
          <a:lstStyle/>
          <a:p>
            <a:fld id="{61BFDF3D-5DCB-40CF-8630-7EFF564FC9DC}"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28303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46" y="4519177"/>
            <a:ext cx="5494634" cy="3165353"/>
          </a:xfrm>
        </p:spPr>
        <p:txBody>
          <a:bodyPr/>
          <a:lstStyle/>
          <a:p>
            <a:r>
              <a:rPr lang="en-US" dirty="0" smtClean="0">
                <a:latin typeface="Times New Roman"/>
                <a:cs typeface="Times New Roman"/>
              </a:rPr>
              <a:t>Sildenafil orodispersible tablets is the product of ODT technology.</a:t>
            </a:r>
          </a:p>
          <a:p>
            <a:r>
              <a:rPr lang="en-US" dirty="0" smtClean="0">
                <a:latin typeface="Times New Roman"/>
                <a:cs typeface="Times New Roman"/>
              </a:rPr>
              <a:t>ODT technology maximizes the porous structure of the tablet and incorporates disintegrating agents to assure that the tablet rapidly dissolves in the mouth</a:t>
            </a:r>
            <a:r>
              <a:rPr lang="en-US" baseline="30000" dirty="0" smtClean="0">
                <a:latin typeface="Times New Roman"/>
                <a:cs typeface="Times New Roman"/>
              </a:rPr>
              <a:t>1 </a:t>
            </a:r>
            <a:r>
              <a:rPr lang="en-US" i="1" dirty="0">
                <a:latin typeface="Times New Roman"/>
                <a:cs typeface="Times New Roman"/>
              </a:rPr>
              <a:t>[</a:t>
            </a:r>
            <a:r>
              <a:rPr lang="en-US" i="1" dirty="0" err="1">
                <a:latin typeface="Times New Roman"/>
                <a:cs typeface="Times New Roman"/>
              </a:rPr>
              <a:t>Arora</a:t>
            </a:r>
            <a:r>
              <a:rPr lang="en-US" i="1" dirty="0">
                <a:latin typeface="Times New Roman"/>
                <a:cs typeface="Times New Roman"/>
              </a:rPr>
              <a:t>/p271/A]</a:t>
            </a:r>
            <a:endParaRPr lang="en-US" i="1" dirty="0">
              <a:latin typeface="Times New Roman"/>
              <a:ea typeface="Arial" pitchFamily="-84" charset="0"/>
              <a:cs typeface="Times New Roman"/>
            </a:endParaRPr>
          </a:p>
          <a:p>
            <a:endParaRPr lang="en-US" dirty="0" smtClean="0">
              <a:latin typeface="Times New Roman"/>
              <a:cs typeface="Times New Roman"/>
            </a:endParaRPr>
          </a:p>
          <a:p>
            <a:r>
              <a:rPr lang="en-US" dirty="0" smtClean="0">
                <a:latin typeface="Times New Roman"/>
                <a:cs typeface="Times New Roman"/>
              </a:rPr>
              <a:t>Orodispersible tablets (ODT) are solid unit dosage forms like conventional tablets, but are composed of super </a:t>
            </a:r>
            <a:r>
              <a:rPr lang="en-US" dirty="0" err="1" smtClean="0">
                <a:latin typeface="Times New Roman"/>
                <a:cs typeface="Times New Roman"/>
              </a:rPr>
              <a:t>disintegrants</a:t>
            </a:r>
            <a:r>
              <a:rPr lang="en-US" dirty="0" smtClean="0">
                <a:latin typeface="Times New Roman"/>
                <a:cs typeface="Times New Roman"/>
              </a:rPr>
              <a:t>, which help them to dissolve the tablets within seconds on the tongue in the presence of saliva without any difficulty of swallowing.</a:t>
            </a:r>
            <a:r>
              <a:rPr lang="en-US" baseline="30000" dirty="0" smtClean="0">
                <a:latin typeface="Times New Roman"/>
                <a:cs typeface="Times New Roman"/>
              </a:rPr>
              <a:t>1,2</a:t>
            </a:r>
            <a:r>
              <a:rPr lang="en-US" dirty="0" smtClean="0">
                <a:latin typeface="Times New Roman"/>
                <a:cs typeface="Times New Roman"/>
              </a:rPr>
              <a:t> </a:t>
            </a:r>
            <a:r>
              <a:rPr lang="en-US" i="1" dirty="0" smtClean="0">
                <a:latin typeface="Times New Roman"/>
                <a:cs typeface="Times New Roman"/>
              </a:rPr>
              <a:t>[</a:t>
            </a:r>
            <a:r>
              <a:rPr lang="en-US" i="1" dirty="0" err="1" smtClean="0">
                <a:latin typeface="Times New Roman"/>
                <a:cs typeface="Times New Roman"/>
              </a:rPr>
              <a:t>Arora</a:t>
            </a:r>
            <a:r>
              <a:rPr lang="en-US" i="1" dirty="0" smtClean="0">
                <a:latin typeface="Times New Roman"/>
                <a:cs typeface="Times New Roman"/>
              </a:rPr>
              <a:t>/p270/A] [</a:t>
            </a:r>
            <a:r>
              <a:rPr lang="en-US" i="1" dirty="0" err="1" smtClean="0">
                <a:latin typeface="Times New Roman"/>
                <a:cs typeface="Times New Roman"/>
              </a:rPr>
              <a:t>SmPC</a:t>
            </a:r>
            <a:r>
              <a:rPr lang="en-US" i="1" dirty="0" smtClean="0">
                <a:latin typeface="Times New Roman"/>
                <a:cs typeface="Times New Roman"/>
              </a:rPr>
              <a:t>/p91/A]</a:t>
            </a:r>
            <a:r>
              <a:rPr lang="en-US" i="0" baseline="0" dirty="0" smtClean="0">
                <a:latin typeface="Times New Roman"/>
                <a:cs typeface="Times New Roman"/>
              </a:rPr>
              <a:t>  </a:t>
            </a:r>
            <a:r>
              <a:rPr lang="en-US" sz="1300" dirty="0">
                <a:latin typeface="Times New Roman"/>
                <a:cs typeface="Times New Roman"/>
              </a:rPr>
              <a:t>Thereafter, the drug may get absorbed from the pharynx and esophagus or from other sections of GI tract as the saliva travels down.</a:t>
            </a:r>
            <a:r>
              <a:rPr lang="en-US" sz="1300" baseline="30000" dirty="0">
                <a:latin typeface="Times New Roman"/>
                <a:cs typeface="Times New Roman"/>
              </a:rPr>
              <a:t>1</a:t>
            </a:r>
            <a:r>
              <a:rPr lang="en-US" sz="1300" dirty="0">
                <a:latin typeface="Times New Roman"/>
                <a:cs typeface="Times New Roman"/>
              </a:rPr>
              <a:t> </a:t>
            </a:r>
            <a:r>
              <a:rPr lang="en-US" i="1" dirty="0" smtClean="0">
                <a:latin typeface="Times New Roman"/>
                <a:cs typeface="Times New Roman"/>
              </a:rPr>
              <a:t>[</a:t>
            </a:r>
            <a:r>
              <a:rPr lang="en-US" i="1" dirty="0" err="1" smtClean="0">
                <a:latin typeface="Times New Roman"/>
                <a:cs typeface="Times New Roman"/>
              </a:rPr>
              <a:t>Arora</a:t>
            </a:r>
            <a:r>
              <a:rPr lang="en-US" i="1" dirty="0" smtClean="0">
                <a:latin typeface="Times New Roman"/>
                <a:cs typeface="Times New Roman"/>
              </a:rPr>
              <a:t>/p270/A] </a:t>
            </a:r>
          </a:p>
          <a:p>
            <a:endParaRPr lang="en-US" sz="1300" i="1" dirty="0">
              <a:latin typeface="+mn-lt"/>
              <a:cs typeface="+mn-cs"/>
            </a:endParaRPr>
          </a:p>
          <a:p>
            <a:endParaRPr lang="en-GB" sz="2100" dirty="0">
              <a:latin typeface="Times New Roman"/>
              <a:ea typeface="ＭＳ Ｐゴシック" pitchFamily="-84" charset="-128"/>
              <a:cs typeface="Times New Roman"/>
            </a:endParaRPr>
          </a:p>
          <a:p>
            <a:pPr defTabSz="963503" eaLnBrk="1" fontAlgn="auto" hangingPunct="1">
              <a:lnSpc>
                <a:spcPct val="100000"/>
              </a:lnSpc>
              <a:spcBef>
                <a:spcPts val="0"/>
              </a:spcBef>
              <a:spcAft>
                <a:spcPts val="0"/>
              </a:spcAft>
              <a:defRPr/>
            </a:pPr>
            <a:r>
              <a:rPr lang="en-US" dirty="0" err="1">
                <a:latin typeface="Times New Roman"/>
                <a:cs typeface="Times New Roman"/>
              </a:rPr>
              <a:t>Arora</a:t>
            </a:r>
            <a:r>
              <a:rPr lang="en-US" dirty="0">
                <a:latin typeface="Times New Roman"/>
                <a:cs typeface="Times New Roman"/>
              </a:rPr>
              <a:t> P, </a:t>
            </a:r>
            <a:r>
              <a:rPr lang="en-US" dirty="0" err="1">
                <a:latin typeface="Times New Roman"/>
                <a:cs typeface="Times New Roman"/>
              </a:rPr>
              <a:t>Sethi</a:t>
            </a:r>
            <a:r>
              <a:rPr lang="en-US" dirty="0">
                <a:latin typeface="Times New Roman"/>
                <a:cs typeface="Times New Roman"/>
              </a:rPr>
              <a:t> VA. Orodispersible tablets: A comprehensive review. </a:t>
            </a:r>
            <a:r>
              <a:rPr lang="en-US" i="1" dirty="0" err="1">
                <a:latin typeface="Times New Roman"/>
                <a:cs typeface="Times New Roman"/>
              </a:rPr>
              <a:t>Int</a:t>
            </a:r>
            <a:r>
              <a:rPr lang="en-US" i="1" dirty="0">
                <a:latin typeface="Times New Roman"/>
                <a:cs typeface="Times New Roman"/>
              </a:rPr>
              <a:t> J Res </a:t>
            </a:r>
            <a:r>
              <a:rPr lang="en-US" i="1" dirty="0" err="1">
                <a:latin typeface="Times New Roman"/>
                <a:cs typeface="Times New Roman"/>
              </a:rPr>
              <a:t>Dev</a:t>
            </a:r>
            <a:r>
              <a:rPr lang="en-US" i="1" dirty="0">
                <a:latin typeface="Times New Roman"/>
                <a:cs typeface="Times New Roman"/>
              </a:rPr>
              <a:t> Pharm L Sci</a:t>
            </a:r>
            <a:r>
              <a:rPr lang="en-US" dirty="0">
                <a:latin typeface="Times New Roman"/>
                <a:cs typeface="Times New Roman"/>
              </a:rPr>
              <a:t>. 2013;2:270-284.</a:t>
            </a:r>
            <a:br>
              <a:rPr lang="en-US" dirty="0">
                <a:latin typeface="Times New Roman"/>
                <a:cs typeface="Times New Roman"/>
              </a:rPr>
            </a:br>
            <a:r>
              <a:rPr lang="en-GB" dirty="0">
                <a:latin typeface="Times New Roman"/>
                <a:ea typeface="ＭＳ Ｐゴシック" pitchFamily="-84" charset="-128"/>
                <a:cs typeface="Times New Roman"/>
              </a:rPr>
              <a:t>VIAGRA Summary of Product Characteristics. 2013. </a:t>
            </a:r>
            <a:endParaRPr lang="en-US" dirty="0">
              <a:latin typeface="Times New Roman"/>
              <a:ea typeface="Osaka−等幅"/>
              <a:cs typeface="Times New Roman"/>
            </a:endParaRPr>
          </a:p>
          <a:p>
            <a:endParaRPr lang="en-US" dirty="0"/>
          </a:p>
        </p:txBody>
      </p:sp>
      <p:sp>
        <p:nvSpPr>
          <p:cNvPr id="4" name="Slide Number Placeholder 3"/>
          <p:cNvSpPr>
            <a:spLocks noGrp="1"/>
          </p:cNvSpPr>
          <p:nvPr>
            <p:ph type="sldNum" sz="quarter" idx="10"/>
          </p:nvPr>
        </p:nvSpPr>
        <p:spPr>
          <a:xfrm>
            <a:off x="3890008" y="9493420"/>
            <a:ext cx="2975928" cy="499745"/>
          </a:xfrm>
          <a:prstGeom prst="rect">
            <a:avLst/>
          </a:prstGeom>
        </p:spPr>
        <p:txBody>
          <a:bodyPr/>
          <a:lstStyle/>
          <a:p>
            <a:fld id="{61BFDF3D-5DCB-40CF-8630-7EFF564FC9DC}"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223170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xfrm>
            <a:off x="686446" y="4519177"/>
            <a:ext cx="5494634" cy="5522794"/>
          </a:xfrm>
          <a:ln/>
        </p:spPr>
        <p:txBody>
          <a:bodyPr/>
          <a:lstStyle/>
          <a:p>
            <a:pPr>
              <a:spcAft>
                <a:spcPts val="298"/>
              </a:spcAft>
              <a:defRPr/>
            </a:pPr>
            <a:r>
              <a:rPr lang="en-US" sz="800" b="1" dirty="0"/>
              <a:t>KEY POINTS</a:t>
            </a:r>
          </a:p>
          <a:p>
            <a:pPr marL="236733" indent="-236733">
              <a:buFont typeface="Arial" pitchFamily="34" charset="0"/>
              <a:buChar char="•"/>
              <a:defRPr/>
            </a:pPr>
            <a:r>
              <a:rPr lang="en-US" sz="800" dirty="0"/>
              <a:t>Taking an oral PDE5 inhibitor with a shorter half-life (</a:t>
            </a:r>
            <a:r>
              <a:rPr lang="en-US" sz="800" dirty="0" err="1"/>
              <a:t>eg</a:t>
            </a:r>
            <a:r>
              <a:rPr lang="en-US" sz="800" dirty="0"/>
              <a:t>, </a:t>
            </a:r>
            <a:r>
              <a:rPr lang="en-US" sz="800" dirty="0" err="1"/>
              <a:t>sildenafil</a:t>
            </a:r>
            <a:r>
              <a:rPr lang="en-US" sz="800" dirty="0"/>
              <a:t> or vardenafil) might result in the ED patient feeling pressure to perform within a limited timeframe and impact sexual activity. Having to plan sexual activity can cause anxiety for both a man and his sexual partner.</a:t>
            </a:r>
            <a:r>
              <a:rPr lang="en-US" sz="800" baseline="30000" dirty="0"/>
              <a:t>1</a:t>
            </a:r>
            <a:r>
              <a:rPr lang="en-US" sz="800" dirty="0"/>
              <a:t> (p120/col 1/para 4)</a:t>
            </a:r>
          </a:p>
          <a:p>
            <a:pPr marL="236733" indent="-236733">
              <a:buFont typeface="Arial" pitchFamily="34" charset="0"/>
              <a:buChar char="•"/>
              <a:defRPr/>
            </a:pPr>
            <a:r>
              <a:rPr lang="en-US" sz="800" dirty="0"/>
              <a:t>For some men, such as those who are not in long-term relationships, the next sexual encounter may be entirely unpredictable, exacerbating attempts to accurately time taking an oral PDE5 inhibitor before a sexual attempt.</a:t>
            </a:r>
            <a:r>
              <a:rPr lang="en-US" sz="800" baseline="30000" dirty="0"/>
              <a:t>1</a:t>
            </a:r>
            <a:r>
              <a:rPr lang="en-US" sz="800" dirty="0"/>
              <a:t> (p120/col 1/para 4)</a:t>
            </a:r>
          </a:p>
          <a:p>
            <a:pPr marL="236733" indent="-236733">
              <a:buFont typeface="Arial" pitchFamily="34" charset="0"/>
              <a:buChar char="•"/>
              <a:defRPr/>
            </a:pPr>
            <a:r>
              <a:rPr lang="en-US" sz="800" dirty="0"/>
              <a:t>The pressure and anxiety to engage in sexual activity after a man takes a PDE5 inhibitor is felt equally by the female partner who may feel pressure to be sexually available, even though she may not feel this way.</a:t>
            </a:r>
            <a:r>
              <a:rPr lang="en-US" sz="800" baseline="30000" dirty="0"/>
              <a:t>1 </a:t>
            </a:r>
            <a:r>
              <a:rPr lang="en-US" sz="800" dirty="0"/>
              <a:t>(p121/col 1/para 1)</a:t>
            </a:r>
          </a:p>
          <a:p>
            <a:pPr marL="236733" indent="-236733">
              <a:buFont typeface="Arial" pitchFamily="34" charset="0"/>
              <a:buChar char="•"/>
              <a:defRPr/>
            </a:pPr>
            <a:r>
              <a:rPr lang="en-US" sz="800" dirty="0"/>
              <a:t>A dosing paradigm that could eliminate the need to coordinate dosing with sexual intimacy would provide a useful treatment option for certain men with ED and their partners. </a:t>
            </a:r>
          </a:p>
          <a:p>
            <a:pPr marL="236733" indent="-236733">
              <a:buFont typeface="Arial" pitchFamily="34" charset="0"/>
              <a:buChar char="•"/>
              <a:defRPr/>
            </a:pPr>
            <a:r>
              <a:rPr lang="en-US" sz="800" dirty="0"/>
              <a:t>The 17.5-hour half-life of tadalafil, </a:t>
            </a:r>
            <a:r>
              <a:rPr lang="en-US" sz="800" baseline="30000" dirty="0"/>
              <a:t>2</a:t>
            </a:r>
            <a:r>
              <a:rPr lang="en-US" sz="800" dirty="0"/>
              <a:t>(p124/col 2/para 3); </a:t>
            </a:r>
            <a:r>
              <a:rPr lang="en-US" sz="800" baseline="30000" dirty="0"/>
              <a:t>3</a:t>
            </a:r>
            <a:r>
              <a:rPr lang="en-US" sz="800" dirty="0"/>
              <a:t>(p311 col 1/para 2) which is approximately 4 times longer than that of </a:t>
            </a:r>
            <a:r>
              <a:rPr lang="en-US" sz="800" dirty="0" err="1"/>
              <a:t>sildenafil</a:t>
            </a:r>
            <a:r>
              <a:rPr lang="en-US" sz="800" dirty="0"/>
              <a:t> or </a:t>
            </a:r>
            <a:r>
              <a:rPr lang="en-US" sz="800" dirty="0" err="1"/>
              <a:t>vardenafil</a:t>
            </a:r>
            <a:r>
              <a:rPr lang="en-US" sz="800" dirty="0"/>
              <a:t>, </a:t>
            </a:r>
            <a:r>
              <a:rPr lang="en-US" sz="800" baseline="30000" dirty="0"/>
              <a:t>4</a:t>
            </a:r>
            <a:r>
              <a:rPr lang="en-US" sz="800" dirty="0"/>
              <a:t>(p95/col1/para 1) makes it well suited for potential use as a once-daily ED therapy.</a:t>
            </a:r>
          </a:p>
          <a:p>
            <a:pPr marL="236733" indent="-236733">
              <a:buFont typeface="Arial" pitchFamily="34" charset="0"/>
              <a:buChar char="•"/>
              <a:defRPr/>
            </a:pPr>
            <a:r>
              <a:rPr lang="en-US" sz="800" dirty="0"/>
              <a:t>Furthermore, given the known modest accumulation (&lt; 2-fold) at steady state (reached after 5 days of once-daily dosing), a lower daily dose (than the 10- or 20-mg on-demand dosing of tadalafil) was predicted to be appropriate for further evaluation as an ED therapy and could be taken without regard to timing of sexual activity.</a:t>
            </a:r>
            <a:r>
              <a:rPr lang="en-US" sz="800" baseline="30000" dirty="0"/>
              <a:t>3 </a:t>
            </a:r>
            <a:r>
              <a:rPr lang="en-US" sz="800" dirty="0"/>
              <a:t>(p280/results section of abstract). </a:t>
            </a:r>
          </a:p>
          <a:p>
            <a:pPr>
              <a:spcAft>
                <a:spcPts val="298"/>
              </a:spcAft>
              <a:defRPr/>
            </a:pPr>
            <a:endParaRPr lang="en-US" sz="800" b="1" dirty="0"/>
          </a:p>
          <a:p>
            <a:pPr>
              <a:spcAft>
                <a:spcPts val="298"/>
              </a:spcAft>
              <a:defRPr/>
            </a:pPr>
            <a:r>
              <a:rPr lang="en-US" sz="800" b="1" dirty="0"/>
              <a:t>BACKGROUND</a:t>
            </a:r>
          </a:p>
          <a:p>
            <a:pPr marL="236733" indent="-236733">
              <a:buFont typeface="Arial" pitchFamily="34" charset="0"/>
              <a:buChar char="•"/>
              <a:defRPr/>
            </a:pPr>
            <a:r>
              <a:rPr lang="en-US" sz="800" dirty="0"/>
              <a:t>Phosphodiesterase type 5 (PDE5) inhibitors, sildenafil, tadalafil and vardenafil, are a class of medications that are safe and effective in treating erectile dysfunction (ED). (p119/first line of abstract) In this class, sildenafil, tadalafil and vardenafil all act by inhibiting PDE5, but each have different selectivity, pharmacokinetic properties and tolerability profiles. (p119/col 2/last para)</a:t>
            </a:r>
          </a:p>
          <a:p>
            <a:pPr marL="236733" indent="-236733">
              <a:buFont typeface="Arial" pitchFamily="34" charset="0"/>
              <a:buChar char="•"/>
              <a:defRPr/>
            </a:pPr>
            <a:r>
              <a:rPr lang="en-US" sz="800" dirty="0"/>
              <a:t>The primary pharmacokinetic differences between the PDE5 inhibitors relate to half-life and duration of therapeutic action. (p119/col 2/last para)</a:t>
            </a:r>
          </a:p>
          <a:p>
            <a:pPr>
              <a:spcAft>
                <a:spcPts val="298"/>
              </a:spcAft>
              <a:defRPr/>
            </a:pPr>
            <a:endParaRPr lang="en-US" sz="800" b="1" dirty="0"/>
          </a:p>
          <a:p>
            <a:pPr>
              <a:spcAft>
                <a:spcPts val="298"/>
              </a:spcAft>
              <a:defRPr/>
            </a:pPr>
            <a:r>
              <a:rPr lang="en-US" sz="800" b="1" dirty="0"/>
              <a:t>REFERENCES</a:t>
            </a:r>
            <a:endParaRPr lang="en-US" sz="800" b="1" u="sng" dirty="0"/>
          </a:p>
          <a:p>
            <a:pPr marL="236733" indent="-236733">
              <a:buFont typeface="+mj-lt"/>
              <a:buAutoNum type="arabicPeriod"/>
              <a:defRPr/>
            </a:pPr>
            <a:r>
              <a:rPr lang="nb-NO" sz="800" dirty="0"/>
              <a:t>Dunn M, Althof S, Perelman M. Phosphodiesterase type 5 inhibitors' extended duration of response as a variable in the treatment of erectile dysfunction. </a:t>
            </a:r>
            <a:r>
              <a:rPr lang="nb-NO" sz="800" i="1" dirty="0"/>
              <a:t>Int J Impot Res</a:t>
            </a:r>
            <a:r>
              <a:rPr lang="nb-NO" sz="800" dirty="0"/>
              <a:t>. 2007;19(2):119-23. </a:t>
            </a:r>
            <a:endParaRPr lang="en-US" sz="800" dirty="0"/>
          </a:p>
          <a:p>
            <a:pPr marL="236733" indent="-236733">
              <a:buFont typeface="+mj-lt"/>
              <a:buAutoNum type="arabicPeriod"/>
              <a:defRPr/>
            </a:pPr>
            <a:r>
              <a:rPr lang="nb-NO" sz="800" dirty="0"/>
              <a:t>Porst H, Padma-Nathan H, Giuliano F, et al. Efficacy of tadalafil for the treatment of erectile dysfunction at 24 and 36 hours after dosing: a randomized controlled trial. </a:t>
            </a:r>
            <a:r>
              <a:rPr lang="nb-NO" sz="800" i="1" dirty="0"/>
              <a:t>Urology</a:t>
            </a:r>
            <a:r>
              <a:rPr lang="nb-NO" sz="800" dirty="0"/>
              <a:t>. 2003;62(1):121-5.</a:t>
            </a:r>
            <a:endParaRPr lang="en-US" sz="800" dirty="0"/>
          </a:p>
          <a:p>
            <a:pPr marL="236733" indent="-236733">
              <a:buFont typeface="+mj-lt"/>
              <a:buAutoNum type="arabicPeriod"/>
              <a:defRPr/>
            </a:pPr>
            <a:r>
              <a:rPr lang="nb-NO" sz="800" dirty="0"/>
              <a:t>Young J, Feldman R, Auerbach S, et al. Tadalafil improved erectile function at twenty-four and thirty-six hours after dosing in men with erectile dysfunction: US trial. </a:t>
            </a:r>
            <a:r>
              <a:rPr lang="nb-NO" sz="800" i="1" dirty="0"/>
              <a:t>J Androl</a:t>
            </a:r>
            <a:r>
              <a:rPr lang="nb-NO" sz="800" dirty="0"/>
              <a:t>. 2005;26(3):310-8.</a:t>
            </a:r>
            <a:endParaRPr lang="en-US" sz="800" dirty="0"/>
          </a:p>
          <a:p>
            <a:pPr marL="236733" indent="-236733">
              <a:buFont typeface="+mj-lt"/>
              <a:buAutoNum type="arabicPeriod"/>
              <a:defRPr/>
            </a:pPr>
            <a:r>
              <a:rPr lang="nb-NO" sz="800" dirty="0"/>
              <a:t>Forgue S, Patterson B, Bedding A, et al. Tadalafil pharmacokinetics in healthy subjects. </a:t>
            </a:r>
            <a:r>
              <a:rPr lang="nb-NO" sz="800" i="1" dirty="0"/>
              <a:t>Br J Clin Pharmacol</a:t>
            </a:r>
            <a:r>
              <a:rPr lang="nb-NO" sz="800" dirty="0"/>
              <a:t>. 2006;61(3):280-8.</a:t>
            </a:r>
            <a:endParaRPr lang="en-US" sz="800" dirty="0"/>
          </a:p>
          <a:p>
            <a:pPr>
              <a:defRPr/>
            </a:pPr>
            <a:endParaRPr lang="en-US" sz="800" dirty="0"/>
          </a:p>
          <a:p>
            <a:pPr>
              <a:defRPr/>
            </a:pPr>
            <a:endParaRPr lang="en-US" sz="800" dirty="0"/>
          </a:p>
        </p:txBody>
      </p:sp>
    </p:spTree>
    <p:extLst>
      <p:ext uri="{BB962C8B-B14F-4D97-AF65-F5344CB8AC3E}">
        <p14:creationId xmlns:p14="http://schemas.microsoft.com/office/powerpoint/2010/main" val="1509597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xfrm>
            <a:off x="686446" y="4519177"/>
            <a:ext cx="5494634" cy="3562771"/>
          </a:xfrm>
          <a:ln/>
        </p:spPr>
        <p:txBody>
          <a:bodyPr/>
          <a:lstStyle/>
          <a:p>
            <a:pPr>
              <a:spcAft>
                <a:spcPts val="298"/>
              </a:spcAft>
              <a:defRPr/>
            </a:pPr>
            <a:r>
              <a:rPr lang="en-US" sz="800" b="1" dirty="0"/>
              <a:t>KEY POINTS</a:t>
            </a:r>
          </a:p>
          <a:p>
            <a:pPr marL="236733" indent="-236733">
              <a:buFont typeface="Arial" pitchFamily="34" charset="0"/>
              <a:buChar char="•"/>
              <a:defRPr/>
            </a:pPr>
            <a:r>
              <a:rPr lang="en-US" sz="800" dirty="0"/>
              <a:t>Compared to plasma concentrations after single-dose administration of tadalafil 20 mg, pharmacokinetic simulations indicated that daily-dosing of tadalafil 5 mg resulted in concentrations that would be less than half that of 20 mg as-needed during the first day, approximately equivalent during the second day, but greater during the remainder of the week after daily administration of tadalafil 5 mg. (p2042/</a:t>
            </a:r>
            <a:r>
              <a:rPr lang="en-US" sz="800" dirty="0" err="1"/>
              <a:t>col</a:t>
            </a:r>
            <a:r>
              <a:rPr lang="en-US" sz="800" dirty="0"/>
              <a:t> 2/</a:t>
            </a:r>
            <a:r>
              <a:rPr lang="en-US" sz="800" dirty="0" err="1"/>
              <a:t>para</a:t>
            </a:r>
            <a:r>
              <a:rPr lang="en-US" sz="800" dirty="0"/>
              <a:t> 2)</a:t>
            </a:r>
          </a:p>
          <a:p>
            <a:pPr marL="236733" indent="-236733">
              <a:buFont typeface="Arial" pitchFamily="34" charset="0"/>
              <a:buChar char="•"/>
              <a:defRPr/>
            </a:pPr>
            <a:r>
              <a:rPr lang="en-US" sz="800" dirty="0"/>
              <a:t>The simulated cumulative weekly exposure after once-daily dosing of tadalafil 5 mg was approximately 69% higher than in that after a single dose of tadalafil 20 mg each week. (p2042/</a:t>
            </a:r>
            <a:r>
              <a:rPr lang="en-US" sz="800" dirty="0" err="1"/>
              <a:t>col</a:t>
            </a:r>
            <a:r>
              <a:rPr lang="en-US" sz="800" dirty="0"/>
              <a:t> 2/</a:t>
            </a:r>
            <a:r>
              <a:rPr lang="en-US" sz="800" dirty="0" err="1"/>
              <a:t>para</a:t>
            </a:r>
            <a:r>
              <a:rPr lang="en-US" sz="800" dirty="0"/>
              <a:t> 2) </a:t>
            </a:r>
          </a:p>
          <a:p>
            <a:pPr marL="236733" indent="-236733">
              <a:buFont typeface="Arial" pitchFamily="34" charset="0"/>
              <a:buChar char="•"/>
              <a:defRPr/>
            </a:pPr>
            <a:r>
              <a:rPr lang="en-US" sz="800" dirty="0"/>
              <a:t>In summary, for a man anticipating 1 dose of tadalafil 20 mg a week as part of his regular sexual activity, a once-daily dose of tadalafil 5 mg would represent a greater weekly exposure to tadalafil. (p2042/</a:t>
            </a:r>
            <a:r>
              <a:rPr lang="en-US" sz="800" dirty="0" err="1"/>
              <a:t>col</a:t>
            </a:r>
            <a:r>
              <a:rPr lang="en-US" sz="800" dirty="0"/>
              <a:t> 1/only paragraph)</a:t>
            </a:r>
          </a:p>
          <a:p>
            <a:pPr marL="236733" indent="-236733">
              <a:lnSpc>
                <a:spcPct val="80000"/>
              </a:lnSpc>
              <a:buFont typeface="Arial" pitchFamily="34" charset="0"/>
              <a:buChar char="•"/>
              <a:defRPr/>
            </a:pPr>
            <a:endParaRPr lang="en-US" sz="800" b="1" dirty="0"/>
          </a:p>
          <a:p>
            <a:pPr>
              <a:spcAft>
                <a:spcPts val="298"/>
              </a:spcAft>
              <a:defRPr/>
            </a:pPr>
            <a:r>
              <a:rPr lang="en-US" sz="800" b="1" dirty="0"/>
              <a:t>BACKGROUND</a:t>
            </a:r>
          </a:p>
          <a:p>
            <a:pPr marL="236733" indent="-236733">
              <a:buFont typeface="Arial" pitchFamily="34" charset="0"/>
              <a:buChar char="•"/>
              <a:defRPr/>
            </a:pPr>
            <a:r>
              <a:rPr lang="en-US" sz="800" dirty="0"/>
              <a:t>A recent study generated pharmacokinetic predictions of tadalafil plasma concentrations using empirical data gathered from 20-mg, single-dose tadalafil administration paired with tadalafil usage patterns from on-demand clinical trials. (p2039/methods section of abstract)</a:t>
            </a:r>
          </a:p>
          <a:p>
            <a:pPr marL="236733" indent="-236733">
              <a:buFont typeface="Arial" pitchFamily="34" charset="0"/>
              <a:buChar char="•"/>
              <a:defRPr/>
            </a:pPr>
            <a:r>
              <a:rPr lang="en-US" sz="800" dirty="0"/>
              <a:t>Predictions were based upon a calculated accumulation ratio from the half-life of tadalafil, and assumed linear pharmacokinetics. Pharmacokinetic characterization (of tadalafil in men with ED) was further provided by population pharmacokinetic analysis of tadalafil concentrations from a subset of 66 patients receiving tadalafil 2.5 or 5 mg once daily in a multicenter, randomized, double-blind, placebo-controlled, parallel-design, efficacy and safety clinical study. (p2040/</a:t>
            </a:r>
            <a:r>
              <a:rPr lang="en-US" sz="800" dirty="0" err="1"/>
              <a:t>col</a:t>
            </a:r>
            <a:r>
              <a:rPr lang="en-US" sz="800" dirty="0"/>
              <a:t> 2/</a:t>
            </a:r>
            <a:r>
              <a:rPr lang="en-US" sz="800" dirty="0" err="1"/>
              <a:t>para</a:t>
            </a:r>
            <a:r>
              <a:rPr lang="en-US" sz="800" dirty="0"/>
              <a:t> 1)</a:t>
            </a:r>
          </a:p>
          <a:p>
            <a:pPr marL="236733" indent="-236733">
              <a:buFont typeface="Arial" pitchFamily="34" charset="0"/>
              <a:buChar char="•"/>
              <a:defRPr/>
            </a:pPr>
            <a:r>
              <a:rPr lang="en-US" sz="800" dirty="0"/>
              <a:t>To test pharmacokinetic simulations and pharmacodynamic predictions, clinical trials were subsequently conducted to demonstrate efficacy and safety of once-daily, low-dose tadalafil 2.5 mg and 5 mg. (p2040/</a:t>
            </a:r>
            <a:r>
              <a:rPr lang="en-US" sz="800" dirty="0" err="1"/>
              <a:t>col</a:t>
            </a:r>
            <a:r>
              <a:rPr lang="en-US" sz="800" dirty="0"/>
              <a:t> 2/</a:t>
            </a:r>
            <a:r>
              <a:rPr lang="en-US" sz="800" dirty="0" err="1"/>
              <a:t>para</a:t>
            </a:r>
            <a:r>
              <a:rPr lang="en-US" sz="800" dirty="0"/>
              <a:t> 1)</a:t>
            </a:r>
          </a:p>
          <a:p>
            <a:pPr marL="236733" indent="-236733">
              <a:buFont typeface="Arial" pitchFamily="34" charset="0"/>
              <a:buChar char="•"/>
              <a:defRPr/>
            </a:pPr>
            <a:endParaRPr lang="en-US" sz="800" dirty="0"/>
          </a:p>
          <a:p>
            <a:pPr>
              <a:spcAft>
                <a:spcPts val="298"/>
              </a:spcAft>
              <a:defRPr/>
            </a:pPr>
            <a:r>
              <a:rPr lang="en-US" sz="800" b="1" dirty="0"/>
              <a:t>REFERENCE</a:t>
            </a:r>
            <a:endParaRPr lang="en-US" sz="800" b="1" u="sng" dirty="0"/>
          </a:p>
          <a:p>
            <a:pPr>
              <a:spcAft>
                <a:spcPts val="298"/>
              </a:spcAft>
              <a:defRPr/>
            </a:pPr>
            <a:r>
              <a:rPr lang="nb-NO" sz="800" dirty="0"/>
              <a:t>Wrishko R, Sorsaburu S, Wong D, et al. Safety, efficacy, and pharmacokinetic overview of low-dose daily administration of tadalafil. </a:t>
            </a:r>
            <a:r>
              <a:rPr lang="nb-NO" sz="800" i="1" dirty="0"/>
              <a:t>J Sex Med</a:t>
            </a:r>
            <a:r>
              <a:rPr lang="nb-NO" sz="800" dirty="0"/>
              <a:t>. 2009;6(7):2039-48.</a:t>
            </a:r>
            <a:endParaRPr lang="en-US" sz="800" dirty="0"/>
          </a:p>
        </p:txBody>
      </p:sp>
    </p:spTree>
    <p:extLst>
      <p:ext uri="{BB962C8B-B14F-4D97-AF65-F5344CB8AC3E}">
        <p14:creationId xmlns:p14="http://schemas.microsoft.com/office/powerpoint/2010/main" val="680730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Autofit/>
          </a:bodyPr>
          <a:lstStyle/>
          <a:p>
            <a:pPr marL="192307" indent="-192307" defTabSz="946738">
              <a:defRPr/>
            </a:pPr>
            <a:r>
              <a:rPr lang="en-US" sz="900" dirty="0"/>
              <a:t>[</a:t>
            </a:r>
            <a:r>
              <a:rPr lang="en-US" sz="900" dirty="0">
                <a:latin typeface="Arial" pitchFamily="34" charset="0"/>
              </a:rPr>
              <a:t>Source: Egerdie RB et al. </a:t>
            </a:r>
            <a:r>
              <a:rPr lang="en-US" sz="900" dirty="0">
                <a:latin typeface="Arial" pitchFamily="34" charset="0"/>
                <a:cs typeface="Arial" pitchFamily="34" charset="0"/>
              </a:rPr>
              <a:t>J Sex Med 2011;doi: 10.1111/j.1743-6109.2011.02504.x. </a:t>
            </a:r>
            <a:r>
              <a:rPr lang="en-US" sz="900" dirty="0">
                <a:ea typeface="DIN-Medium" pitchFamily="34" charset="0"/>
                <a:cs typeface="DIN-Medium" pitchFamily="34" charset="0"/>
              </a:rPr>
              <a:t>Table 2 (Pg 6); Figure 2B (Pg 7); LVHR CSR Tables LVHR.14.11 (Pg 236), LVHR.14.12 (Pg 237), LVHR.14.13 (Pg 238), LVHR.11.12 (Pg 97)]</a:t>
            </a:r>
          </a:p>
          <a:p>
            <a:pPr>
              <a:defRPr/>
            </a:pPr>
            <a:endParaRPr lang="en-US" sz="900" b="1" dirty="0"/>
          </a:p>
          <a:p>
            <a:pPr>
              <a:defRPr/>
            </a:pPr>
            <a:r>
              <a:rPr lang="en-US" sz="900" b="1" dirty="0"/>
              <a:t>Abbreviations: </a:t>
            </a:r>
            <a:r>
              <a:rPr lang="en-US" sz="900" dirty="0">
                <a:cs typeface="Arial" pitchFamily="34" charset="0"/>
              </a:rPr>
              <a:t>IPSS: International Prostate Symptom Score, SD: standard deviation, L</a:t>
            </a:r>
            <a:r>
              <a:rPr lang="en-US" sz="900" kern="0" dirty="0"/>
              <a:t>S: least squares, ANCOVA: analysis of covariance, LOCF: last observation carried forward, mIPSS: modified IPSS</a:t>
            </a:r>
            <a:endParaRPr lang="en-US" sz="900" kern="0" dirty="0">
              <a:sym typeface="Symbol"/>
            </a:endParaRPr>
          </a:p>
          <a:p>
            <a:pPr>
              <a:defRPr/>
            </a:pPr>
            <a:endParaRPr lang="en-US" sz="900" b="1" dirty="0"/>
          </a:p>
          <a:p>
            <a:pPr>
              <a:defRPr/>
            </a:pPr>
            <a:r>
              <a:rPr lang="en-US" sz="900" b="1" dirty="0"/>
              <a:t>Key Points:</a:t>
            </a:r>
          </a:p>
          <a:p>
            <a:pPr marL="192038" lvl="1" indent="-192038" defTabSz="945415">
              <a:buFont typeface="Arial" pitchFamily="34" charset="0"/>
              <a:buChar char="•"/>
              <a:defRPr/>
            </a:pPr>
            <a:r>
              <a:rPr lang="en-US" sz="900" dirty="0"/>
              <a:t>The table on the left shows the mean change from baseline to endpoint. The graph on the right shows mean change from baseline over time.</a:t>
            </a:r>
          </a:p>
          <a:p>
            <a:pPr marL="192038" lvl="1" indent="-192038" defTabSz="945415">
              <a:buFont typeface="Arial" pitchFamily="34" charset="0"/>
              <a:buChar char="•"/>
              <a:defRPr/>
            </a:pPr>
            <a:r>
              <a:rPr lang="en-US" sz="900" dirty="0"/>
              <a:t>Time course of change in total IPSS from baseline to 2 (mIPSS), 4, 8, and 12 weeks were analyzed using ANCOVA.</a:t>
            </a:r>
          </a:p>
          <a:p>
            <a:pPr marL="192038" lvl="1" indent="-192038" defTabSz="945415">
              <a:buFont typeface="Arial" pitchFamily="34" charset="0"/>
              <a:buChar char="•"/>
              <a:defRPr/>
            </a:pPr>
            <a:r>
              <a:rPr lang="en-US" sz="900" dirty="0"/>
              <a:t>Coprimary outcome: Total IPSS change from baseline to end point, LS mean change (SE): Table 2 (Pg 6)]</a:t>
            </a:r>
          </a:p>
          <a:p>
            <a:pPr lvl="1">
              <a:buSzPct val="50000"/>
              <a:buFont typeface="Courier New" pitchFamily="49" charset="0"/>
              <a:buChar char="o"/>
              <a:defRPr/>
            </a:pPr>
            <a:r>
              <a:rPr lang="en-US" sz="900" dirty="0"/>
              <a:t>Placebo, -3.8 (0.5)</a:t>
            </a:r>
          </a:p>
          <a:p>
            <a:pPr lvl="1">
              <a:buSzPct val="50000"/>
              <a:buFont typeface="Courier New" pitchFamily="49" charset="0"/>
              <a:buChar char="o"/>
              <a:defRPr/>
            </a:pPr>
            <a:r>
              <a:rPr lang="en-US" sz="900" dirty="0"/>
              <a:t>Tadalafil 2.5 mg, -4.6 (0.4); Change vs. placebo, -0.8 (0.6); p = .18</a:t>
            </a:r>
            <a:endParaRPr lang="en-US" sz="900" strike="sngStrike" dirty="0"/>
          </a:p>
          <a:p>
            <a:pPr lvl="1">
              <a:buSzPct val="50000"/>
              <a:buFont typeface="Courier New" pitchFamily="49" charset="0"/>
              <a:buChar char="o"/>
              <a:defRPr/>
            </a:pPr>
            <a:r>
              <a:rPr lang="en-US" sz="900" dirty="0"/>
              <a:t>Tadalafil 5 mg, -6.1 (0.4); Change vs. placebo, -2.3 (0.6); p&lt;.001</a:t>
            </a:r>
          </a:p>
          <a:p>
            <a:pPr lvl="1">
              <a:buSzPct val="50000"/>
              <a:buFont typeface="Courier New" pitchFamily="49" charset="0"/>
              <a:buNone/>
              <a:defRPr/>
            </a:pPr>
            <a:r>
              <a:rPr lang="en-US" sz="900" dirty="0"/>
              <a:t>(Statistical significance based on Dunnett-Bonferroni gatekeeping procedure, alpha = .0271)</a:t>
            </a:r>
          </a:p>
          <a:p>
            <a:pPr marL="192038" indent="-192038" defTabSz="945415">
              <a:buFont typeface="Arial" pitchFamily="34" charset="0"/>
              <a:buChar char="•"/>
              <a:defRPr/>
            </a:pPr>
            <a:r>
              <a:rPr lang="en-US" sz="900" dirty="0"/>
              <a:t>Tadalafil 5 mg once daily resulted in improvement of primary efficacy (IPSS) endpoint (mean difference -2.3, p&lt;.001). [Pg 4, Col 2, Para 3]</a:t>
            </a:r>
          </a:p>
          <a:p>
            <a:pPr>
              <a:buFont typeface="Arial" pitchFamily="34" charset="0"/>
              <a:buChar char="•"/>
              <a:defRPr/>
            </a:pPr>
            <a:r>
              <a:rPr lang="en-US" sz="900" dirty="0"/>
              <a:t>Tadalafil 5 mg significantly improved the BPH-LUTS (lower urinary tract symptoms secondary to benign prostatic hyperplasia) measures of total IPSS at 2, 4, and 8 weeks compared to placebo. </a:t>
            </a:r>
            <a:r>
              <a:rPr lang="en-US" sz="900" dirty="0">
                <a:ea typeface="DIN-Medium" pitchFamily="34" charset="0"/>
                <a:cs typeface="DIN-Medium" pitchFamily="34" charset="0"/>
              </a:rPr>
              <a:t>[Pg 5, Col 1, Para 3].</a:t>
            </a:r>
          </a:p>
          <a:p>
            <a:pPr>
              <a:buFont typeface="Arial" pitchFamily="34" charset="0"/>
              <a:buChar char="•"/>
              <a:defRPr/>
            </a:pPr>
            <a:r>
              <a:rPr lang="en-US" sz="900" dirty="0"/>
              <a:t>Changes in total IPSS were not significant with tadalafil 2.5 mg compared to placebo. [</a:t>
            </a:r>
            <a:r>
              <a:rPr lang="en-US" sz="900" dirty="0">
                <a:ea typeface="DIN-Medium" pitchFamily="34" charset="0"/>
                <a:cs typeface="DIN-Medium" pitchFamily="34" charset="0"/>
              </a:rPr>
              <a:t>Pg 5, Col 1, Para 2]</a:t>
            </a:r>
            <a:endParaRPr lang="en-US" sz="900" b="1" dirty="0"/>
          </a:p>
          <a:p>
            <a:pPr>
              <a:defRPr/>
            </a:pPr>
            <a:endParaRPr lang="en-US" sz="900" b="1" dirty="0"/>
          </a:p>
          <a:p>
            <a:pPr marL="192595" indent="-192595" defTabSz="948159">
              <a:defRPr/>
            </a:pPr>
            <a:r>
              <a:rPr lang="en-US" sz="900" b="1" dirty="0"/>
              <a:t>Reference:</a:t>
            </a:r>
          </a:p>
          <a:p>
            <a:pPr marL="192595" indent="-192595" defTabSz="948159">
              <a:defRPr/>
            </a:pPr>
            <a:r>
              <a:rPr lang="da-DK" sz="900" dirty="0">
                <a:latin typeface="Arial" pitchFamily="34" charset="0"/>
                <a:cs typeface="Arial" pitchFamily="34" charset="0"/>
              </a:rPr>
              <a:t>	Egerdie RB, Auerbach S, Roehrborn CG, Costa P, Garza MS, Esler AL, Wong DG, Secrest RJ. T</a:t>
            </a:r>
            <a:r>
              <a:rPr lang="en-US" sz="900" dirty="0">
                <a:latin typeface="Arial" pitchFamily="34" charset="0"/>
                <a:cs typeface="Arial" pitchFamily="34" charset="0"/>
              </a:rPr>
              <a:t>adalafil 2.5 or 5 mg administered once daily for 12 weeks in men with both erectile dysfunction and signs and symptoms of benign prostatic hyperplasia: results of a randomized, placebo-controlled, double-blind study. J Sex Med 2011;doi: 10.1111/j.1743-6109.2011.02504.x.</a:t>
            </a:r>
          </a:p>
        </p:txBody>
      </p:sp>
    </p:spTree>
    <p:extLst>
      <p:ext uri="{BB962C8B-B14F-4D97-AF65-F5344CB8AC3E}">
        <p14:creationId xmlns:p14="http://schemas.microsoft.com/office/powerpoint/2010/main" val="3845274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6082211" y="9528950"/>
            <a:ext cx="585011" cy="148489"/>
          </a:xfrm>
          <a:prstGeom prst="rect">
            <a:avLst/>
          </a:prstGeom>
          <a:noFill/>
          <a:ln w="9525">
            <a:noFill/>
            <a:miter lim="800000"/>
            <a:headEnd/>
            <a:tailEnd/>
          </a:ln>
        </p:spPr>
        <p:txBody>
          <a:bodyPr lIns="61256" tIns="30628" rIns="61256" bIns="30628" anchor="b"/>
          <a:lstStyle/>
          <a:p>
            <a:pPr algn="r"/>
            <a:fld id="{0E3913B4-914B-4013-87AE-0E88892B57B1}" type="slidenum">
              <a:rPr lang="en-US" sz="600">
                <a:ea typeface="ＭＳ Ｐゴシック" pitchFamily="-65" charset="-128"/>
              </a:rPr>
              <a:pPr algn="r"/>
              <a:t>31</a:t>
            </a:fld>
            <a:endParaRPr lang="en-US" sz="600" dirty="0">
              <a:ea typeface="ＭＳ Ｐゴシック" pitchFamily="-65" charset="-128"/>
            </a:endParaRPr>
          </a:p>
        </p:txBody>
      </p:sp>
      <p:sp>
        <p:nvSpPr>
          <p:cNvPr id="31747" name="Rectangle 15"/>
          <p:cNvSpPr txBox="1">
            <a:spLocks noGrp="1" noChangeArrowheads="1"/>
          </p:cNvSpPr>
          <p:nvPr/>
        </p:nvSpPr>
        <p:spPr bwMode="auto">
          <a:xfrm>
            <a:off x="4180924" y="150197"/>
            <a:ext cx="1658063" cy="418161"/>
          </a:xfrm>
          <a:prstGeom prst="rect">
            <a:avLst/>
          </a:prstGeom>
          <a:noFill/>
          <a:ln w="9525">
            <a:noFill/>
            <a:miter lim="800000"/>
            <a:headEnd/>
            <a:tailEnd/>
          </a:ln>
        </p:spPr>
        <p:txBody>
          <a:bodyPr lIns="88760" tIns="44381" rIns="88760" bIns="44381" anchor="ctr"/>
          <a:lstStyle/>
          <a:p>
            <a:pPr algn="r" defTabSz="886513"/>
            <a:endParaRPr lang="en-AU" sz="1000" dirty="0">
              <a:ea typeface="ＭＳ Ｐゴシック" pitchFamily="-65" charset="-128"/>
            </a:endParaRPr>
          </a:p>
        </p:txBody>
      </p:sp>
      <p:sp>
        <p:nvSpPr>
          <p:cNvPr id="31748" name="Rectangle 3"/>
          <p:cNvSpPr>
            <a:spLocks noGrp="1" noChangeArrowheads="1"/>
          </p:cNvSpPr>
          <p:nvPr>
            <p:ph type="body" idx="1"/>
          </p:nvPr>
        </p:nvSpPr>
        <p:spPr bwMode="auto">
          <a:xfrm>
            <a:off x="418093" y="4205505"/>
            <a:ext cx="6106056" cy="3904445"/>
          </a:xfrm>
          <a:noFill/>
        </p:spPr>
        <p:txBody>
          <a:bodyPr lIns="61256" tIns="30628" rIns="61256" bIns="30628"/>
          <a:lstStyle/>
          <a:p>
            <a:pPr defTabSz="901426" eaLnBrk="1" hangingPunct="1"/>
            <a:r>
              <a:rPr lang="en-GB" dirty="0" smtClean="0">
                <a:latin typeface="Tahoma" pitchFamily="34" charset="0"/>
                <a:ea typeface="ＭＳ Ｐゴシック" pitchFamily="-65" charset="-128"/>
              </a:rPr>
              <a:t>CNS control of ejaculation is mediated via spinal ejaculation centres including lumbar </a:t>
            </a:r>
            <a:r>
              <a:rPr lang="en-GB" dirty="0" err="1" smtClean="0">
                <a:latin typeface="Tahoma" pitchFamily="34" charset="0"/>
                <a:ea typeface="ＭＳ Ｐゴシック" pitchFamily="-65" charset="-128"/>
              </a:rPr>
              <a:t>spinothalamic</a:t>
            </a:r>
            <a:r>
              <a:rPr lang="en-GB" dirty="0" smtClean="0">
                <a:latin typeface="Tahoma" pitchFamily="34" charset="0"/>
                <a:ea typeface="ＭＳ Ｐゴシック" pitchFamily="-65" charset="-128"/>
              </a:rPr>
              <a:t> (</a:t>
            </a:r>
            <a:r>
              <a:rPr lang="en-GB" dirty="0" err="1" smtClean="0">
                <a:latin typeface="Tahoma" pitchFamily="34" charset="0"/>
                <a:ea typeface="ＭＳ Ｐゴシック" pitchFamily="-65" charset="-128"/>
              </a:rPr>
              <a:t>LSt</a:t>
            </a:r>
            <a:r>
              <a:rPr lang="en-GB" dirty="0" smtClean="0">
                <a:latin typeface="Tahoma" pitchFamily="34" charset="0"/>
                <a:ea typeface="ＭＳ Ｐゴシック" pitchFamily="-65" charset="-128"/>
              </a:rPr>
              <a:t>) cells. These cells integrate peripheral signals from the genital areas with excitatory and inhibitory control from </a:t>
            </a:r>
            <a:r>
              <a:rPr lang="en-GB" dirty="0" err="1" smtClean="0">
                <a:latin typeface="Tahoma" pitchFamily="34" charset="0"/>
                <a:ea typeface="ＭＳ Ｐゴシック" pitchFamily="-65" charset="-128"/>
              </a:rPr>
              <a:t>supraspinal</a:t>
            </a:r>
            <a:r>
              <a:rPr lang="en-GB" dirty="0" smtClean="0">
                <a:latin typeface="Tahoma" pitchFamily="34" charset="0"/>
                <a:ea typeface="ＭＳ Ｐゴシック" pitchFamily="-65" charset="-128"/>
              </a:rPr>
              <a:t> centres such as the nucleus </a:t>
            </a:r>
            <a:r>
              <a:rPr lang="en-GB" dirty="0" err="1" smtClean="0">
                <a:latin typeface="Tahoma" pitchFamily="34" charset="0"/>
                <a:ea typeface="ＭＳ Ｐゴシック" pitchFamily="-65" charset="-128"/>
              </a:rPr>
              <a:t>paragigantocellularis</a:t>
            </a:r>
            <a:r>
              <a:rPr lang="en-GB" dirty="0" smtClean="0">
                <a:latin typeface="Tahoma" pitchFamily="34" charset="0"/>
                <a:ea typeface="ＭＳ Ｐゴシック" pitchFamily="-65" charset="-128"/>
              </a:rPr>
              <a:t> (</a:t>
            </a:r>
            <a:r>
              <a:rPr lang="en-GB" dirty="0" err="1" smtClean="0">
                <a:latin typeface="Tahoma" pitchFamily="34" charset="0"/>
                <a:ea typeface="ＭＳ Ｐゴシック" pitchFamily="-65" charset="-128"/>
              </a:rPr>
              <a:t>nPGi</a:t>
            </a:r>
            <a:r>
              <a:rPr lang="en-GB" dirty="0" smtClean="0">
                <a:latin typeface="Tahoma" pitchFamily="34" charset="0"/>
                <a:ea typeface="ＭＳ Ｐゴシック" pitchFamily="-65" charset="-128"/>
              </a:rPr>
              <a:t>). </a:t>
            </a:r>
          </a:p>
          <a:p>
            <a:pPr defTabSz="901426" eaLnBrk="1" hangingPunct="1"/>
            <a:endParaRPr lang="en-GB" dirty="0" smtClean="0">
              <a:latin typeface="Tahoma" pitchFamily="34" charset="0"/>
              <a:ea typeface="ＭＳ Ｐゴシック" pitchFamily="-65" charset="-128"/>
            </a:endParaRPr>
          </a:p>
          <a:p>
            <a:pPr defTabSz="901426" eaLnBrk="1" hangingPunct="1"/>
            <a:r>
              <a:rPr lang="en-GB" dirty="0" smtClean="0">
                <a:latin typeface="Tahoma" pitchFamily="34" charset="0"/>
                <a:ea typeface="ＭＳ Ｐゴシック" pitchFamily="-65" charset="-128"/>
              </a:rPr>
              <a:t>The spinal ejaculation generators send co-ordinated outputs to the anatomic structures that allow ejaculation to occur. </a:t>
            </a:r>
          </a:p>
          <a:p>
            <a:pPr defTabSz="901426" eaLnBrk="1" hangingPunct="1"/>
            <a:endParaRPr lang="en-GB" dirty="0" smtClean="0">
              <a:latin typeface="Tahoma" pitchFamily="34" charset="0"/>
              <a:ea typeface="ＭＳ Ｐゴシック" pitchFamily="-65" charset="-128"/>
            </a:endParaRPr>
          </a:p>
          <a:p>
            <a:pPr defTabSz="901426" eaLnBrk="1" hangingPunct="1"/>
            <a:r>
              <a:rPr lang="en-GB" dirty="0" smtClean="0">
                <a:latin typeface="Tahoma" pitchFamily="34" charset="0"/>
                <a:ea typeface="ＭＳ Ｐゴシック" pitchFamily="-65" charset="-128"/>
              </a:rPr>
              <a:t>The ejaculation reflex consists of:</a:t>
            </a:r>
          </a:p>
          <a:p>
            <a:pPr marL="89480" lvl="1" indent="-89480" defTabSz="901426" eaLnBrk="1" hangingPunct="1"/>
            <a:r>
              <a:rPr lang="en-GB" dirty="0" smtClean="0">
                <a:latin typeface="Tahoma" pitchFamily="34" charset="0"/>
                <a:ea typeface="ＭＳ Ｐゴシック" pitchFamily="-65" charset="-128"/>
              </a:rPr>
              <a:t>Emission – the generation of semen by structures including the seminal vesicles and the prostate gland</a:t>
            </a:r>
          </a:p>
          <a:p>
            <a:pPr marL="89480" lvl="1" indent="-89480" defTabSz="901426" eaLnBrk="1" hangingPunct="1"/>
            <a:r>
              <a:rPr lang="en-GB" dirty="0" smtClean="0">
                <a:latin typeface="Tahoma" pitchFamily="34" charset="0"/>
                <a:ea typeface="ＭＳ Ｐゴシック" pitchFamily="-65" charset="-128"/>
              </a:rPr>
              <a:t>Expulsion – rhythmic muscular contractions involving the </a:t>
            </a:r>
            <a:r>
              <a:rPr lang="en-GB" dirty="0" err="1" smtClean="0">
                <a:latin typeface="Tahoma" pitchFamily="34" charset="0"/>
                <a:ea typeface="ＭＳ Ｐゴシック" pitchFamily="-65" charset="-128"/>
              </a:rPr>
              <a:t>bulbocavernosus</a:t>
            </a:r>
            <a:r>
              <a:rPr lang="en-GB" dirty="0" smtClean="0">
                <a:latin typeface="Tahoma" pitchFamily="34" charset="0"/>
                <a:ea typeface="ＭＳ Ｐゴシック" pitchFamily="-65" charset="-128"/>
              </a:rPr>
              <a:t> muscle controlled by the </a:t>
            </a:r>
            <a:r>
              <a:rPr lang="en-GB" dirty="0" err="1" smtClean="0">
                <a:latin typeface="Tahoma" pitchFamily="34" charset="0"/>
                <a:ea typeface="ＭＳ Ｐゴシック" pitchFamily="-65" charset="-128"/>
              </a:rPr>
              <a:t>pudendal</a:t>
            </a:r>
            <a:r>
              <a:rPr lang="en-GB" dirty="0" smtClean="0">
                <a:latin typeface="Tahoma" pitchFamily="34" charset="0"/>
                <a:ea typeface="ＭＳ Ｐゴシック" pitchFamily="-65" charset="-128"/>
              </a:rPr>
              <a:t> nerves </a:t>
            </a:r>
          </a:p>
          <a:p>
            <a:pPr defTabSz="901426" eaLnBrk="1" hangingPunct="1"/>
            <a:endParaRPr lang="en-GB" dirty="0" smtClean="0">
              <a:latin typeface="Tahoma" pitchFamily="34" charset="0"/>
              <a:ea typeface="ＭＳ Ｐゴシック" pitchFamily="-65" charset="-128"/>
            </a:endParaRPr>
          </a:p>
          <a:p>
            <a:pPr defTabSz="901426" eaLnBrk="1" hangingPunct="1"/>
            <a:r>
              <a:rPr lang="en-GB" dirty="0" smtClean="0">
                <a:latin typeface="Tahoma" pitchFamily="34" charset="0"/>
                <a:ea typeface="ＭＳ Ｐゴシック" pitchFamily="-65" charset="-128"/>
              </a:rPr>
              <a:t>The lumbar </a:t>
            </a:r>
            <a:r>
              <a:rPr lang="en-GB" dirty="0" err="1" smtClean="0">
                <a:latin typeface="Tahoma" pitchFamily="34" charset="0"/>
                <a:ea typeface="ＭＳ Ｐゴシック" pitchFamily="-65" charset="-128"/>
              </a:rPr>
              <a:t>spinothalamic</a:t>
            </a:r>
            <a:r>
              <a:rPr lang="en-GB" dirty="0" smtClean="0">
                <a:latin typeface="Tahoma" pitchFamily="34" charset="0"/>
                <a:ea typeface="ＭＳ Ｐゴシック" pitchFamily="-65" charset="-128"/>
              </a:rPr>
              <a:t> cells constitute the spinal ejaculation generator, which integrates the sensory inputs and outputs necessary to trigger ejaculation. The spinal ejaculation generator is discussed in more detail on the following two slides (which may be too technical for some audiences).  </a:t>
            </a:r>
          </a:p>
          <a:p>
            <a:pPr defTabSz="901426" eaLnBrk="1" hangingPunct="1"/>
            <a:endParaRPr lang="en-GB" dirty="0" smtClean="0">
              <a:latin typeface="Tahoma" pitchFamily="34" charset="0"/>
              <a:ea typeface="ＭＳ Ｐゴシック" pitchFamily="-65" charset="-128"/>
            </a:endParaRPr>
          </a:p>
          <a:p>
            <a:pPr defTabSz="901426" eaLnBrk="1" hangingPunct="1"/>
            <a:endParaRPr lang="en-GB" dirty="0" smtClean="0">
              <a:latin typeface="Tahoma" pitchFamily="34" charset="0"/>
              <a:ea typeface="ＭＳ Ｐゴシック" pitchFamily="-65" charset="-128"/>
            </a:endParaRPr>
          </a:p>
        </p:txBody>
      </p:sp>
      <p:sp>
        <p:nvSpPr>
          <p:cNvPr id="31749" name="Slide Image Placeholder 7"/>
          <p:cNvSpPr>
            <a:spLocks noGrp="1" noRot="1" noChangeAspect="1" noTextEdit="1"/>
          </p:cNvSpPr>
          <p:nvPr>
            <p:ph type="sldImg"/>
          </p:nvPr>
        </p:nvSpPr>
        <p:spPr bwMode="auto">
          <a:xfrm>
            <a:off x="1187450" y="476250"/>
            <a:ext cx="4567238" cy="3427413"/>
          </a:xfrm>
          <a:noFill/>
          <a:ln>
            <a:solidFill>
              <a:srgbClr val="000000"/>
            </a:solidFill>
            <a:miter lim="800000"/>
            <a:headEnd/>
            <a:tailEnd/>
          </a:ln>
        </p:spPr>
      </p:sp>
    </p:spTree>
    <p:extLst>
      <p:ext uri="{BB962C8B-B14F-4D97-AF65-F5344CB8AC3E}">
        <p14:creationId xmlns:p14="http://schemas.microsoft.com/office/powerpoint/2010/main" val="564087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6082211" y="9528950"/>
            <a:ext cx="585011" cy="148489"/>
          </a:xfrm>
          <a:prstGeom prst="rect">
            <a:avLst/>
          </a:prstGeom>
          <a:noFill/>
          <a:ln w="9525">
            <a:noFill/>
            <a:miter lim="800000"/>
            <a:headEnd/>
            <a:tailEnd/>
          </a:ln>
        </p:spPr>
        <p:txBody>
          <a:bodyPr lIns="61256" tIns="30628" rIns="61256" bIns="30628" anchor="b"/>
          <a:lstStyle/>
          <a:p>
            <a:pPr algn="r"/>
            <a:fld id="{5FBB35C9-42CE-486D-94D5-4498E6AEA9E4}" type="slidenum">
              <a:rPr lang="en-US" sz="600">
                <a:ea typeface="ＭＳ Ｐゴシック" pitchFamily="-65" charset="-128"/>
              </a:rPr>
              <a:pPr algn="r"/>
              <a:t>32</a:t>
            </a:fld>
            <a:endParaRPr lang="en-US" sz="600" dirty="0">
              <a:ea typeface="ＭＳ Ｐゴシック" pitchFamily="-65" charset="-128"/>
            </a:endParaRPr>
          </a:p>
        </p:txBody>
      </p:sp>
      <p:sp>
        <p:nvSpPr>
          <p:cNvPr id="33795" name="Rectangle 7"/>
          <p:cNvSpPr txBox="1">
            <a:spLocks noGrp="1" noChangeArrowheads="1"/>
          </p:cNvSpPr>
          <p:nvPr/>
        </p:nvSpPr>
        <p:spPr bwMode="auto">
          <a:xfrm>
            <a:off x="3891598" y="9491401"/>
            <a:ext cx="2974338" cy="501793"/>
          </a:xfrm>
          <a:prstGeom prst="rect">
            <a:avLst/>
          </a:prstGeom>
          <a:noFill/>
          <a:ln w="9525">
            <a:noFill/>
            <a:miter lim="800000"/>
            <a:headEnd/>
            <a:tailEnd/>
          </a:ln>
        </p:spPr>
        <p:txBody>
          <a:bodyPr lIns="90268" tIns="45134" rIns="90268" bIns="45134" anchor="b"/>
          <a:lstStyle/>
          <a:p>
            <a:pPr algn="r"/>
            <a:fld id="{7749CA3B-D9DE-449A-899A-1B3F65B187A5}" type="slidenum">
              <a:rPr lang="en-US">
                <a:solidFill>
                  <a:srgbClr val="000000"/>
                </a:solidFill>
                <a:latin typeface="Times New Roman" pitchFamily="18" charset="0"/>
              </a:rPr>
              <a:pPr algn="r"/>
              <a:t>32</a:t>
            </a:fld>
            <a:endParaRPr lang="en-US">
              <a:solidFill>
                <a:srgbClr val="000000"/>
              </a:solidFill>
              <a:latin typeface="Times New Roman" pitchFamily="18" charset="0"/>
            </a:endParaRPr>
          </a:p>
        </p:txBody>
      </p:sp>
      <p:sp>
        <p:nvSpPr>
          <p:cNvPr id="33796" name="Rectangle 3"/>
          <p:cNvSpPr>
            <a:spLocks noGrp="1" noChangeArrowheads="1"/>
          </p:cNvSpPr>
          <p:nvPr>
            <p:ph type="body" idx="1"/>
          </p:nvPr>
        </p:nvSpPr>
        <p:spPr bwMode="auto">
          <a:xfrm>
            <a:off x="418093" y="4205505"/>
            <a:ext cx="6106056" cy="2499445"/>
          </a:xfrm>
          <a:noFill/>
        </p:spPr>
        <p:txBody>
          <a:bodyPr lIns="61256" tIns="30628" rIns="61256" bIns="30628"/>
          <a:lstStyle/>
          <a:p>
            <a:pPr defTabSz="901426" eaLnBrk="1" hangingPunct="1"/>
            <a:r>
              <a:rPr lang="en-GB" dirty="0" smtClean="0">
                <a:latin typeface="Tahoma" pitchFamily="34" charset="0"/>
                <a:ea typeface="ＭＳ Ｐゴシック" pitchFamily="-65" charset="-128"/>
              </a:rPr>
              <a:t>Emission and ejaculation are centrally integrated and highly co-ordinated processes. </a:t>
            </a:r>
          </a:p>
          <a:p>
            <a:pPr defTabSz="901426" eaLnBrk="1" hangingPunct="1"/>
            <a:endParaRPr lang="en-GB" dirty="0" smtClean="0">
              <a:latin typeface="Tahoma" pitchFamily="34" charset="0"/>
              <a:ea typeface="ＭＳ Ｐゴシック" pitchFamily="-65" charset="-128"/>
            </a:endParaRPr>
          </a:p>
          <a:p>
            <a:pPr defTabSz="901426" eaLnBrk="1" hangingPunct="1"/>
            <a:r>
              <a:rPr lang="en-GB" dirty="0" smtClean="0">
                <a:latin typeface="Tahoma" pitchFamily="34" charset="0"/>
                <a:ea typeface="ＭＳ Ｐゴシック" pitchFamily="-65" charset="-128"/>
              </a:rPr>
              <a:t>Brain structures involved in the control of ejaculation include:</a:t>
            </a:r>
          </a:p>
          <a:p>
            <a:pPr marL="89480" lvl="1" indent="-89480" defTabSz="901426" eaLnBrk="1" hangingPunct="1"/>
            <a:r>
              <a:rPr lang="en-GB" dirty="0" smtClean="0">
                <a:latin typeface="Tahoma" pitchFamily="34" charset="0"/>
                <a:ea typeface="ＭＳ Ｐゴシック" pitchFamily="-65" charset="-128"/>
              </a:rPr>
              <a:t>The thalamus</a:t>
            </a:r>
          </a:p>
          <a:p>
            <a:pPr marL="89480" lvl="1" indent="-89480" defTabSz="901426" eaLnBrk="1" hangingPunct="1"/>
            <a:r>
              <a:rPr lang="en-GB" dirty="0" smtClean="0">
                <a:latin typeface="Tahoma" pitchFamily="34" charset="0"/>
                <a:ea typeface="ＭＳ Ｐゴシック" pitchFamily="-65" charset="-128"/>
              </a:rPr>
              <a:t>Structures in the hypothalamus such as the medial </a:t>
            </a:r>
            <a:r>
              <a:rPr lang="en-GB" dirty="0" err="1" smtClean="0">
                <a:latin typeface="Tahoma" pitchFamily="34" charset="0"/>
                <a:ea typeface="ＭＳ Ｐゴシック" pitchFamily="-65" charset="-128"/>
              </a:rPr>
              <a:t>preoptic</a:t>
            </a:r>
            <a:r>
              <a:rPr lang="en-GB" dirty="0" smtClean="0">
                <a:latin typeface="Tahoma" pitchFamily="34" charset="0"/>
                <a:ea typeface="ＭＳ Ｐゴシック" pitchFamily="-65" charset="-128"/>
              </a:rPr>
              <a:t> area (MPOA) and the </a:t>
            </a:r>
            <a:r>
              <a:rPr lang="en-GB" dirty="0" err="1" smtClean="0">
                <a:latin typeface="Tahoma" pitchFamily="34" charset="0"/>
                <a:ea typeface="ＭＳ Ｐゴシック" pitchFamily="-65" charset="-128"/>
              </a:rPr>
              <a:t>paraventricular</a:t>
            </a:r>
            <a:r>
              <a:rPr lang="en-GB" dirty="0" smtClean="0">
                <a:latin typeface="Tahoma" pitchFamily="34" charset="0"/>
                <a:ea typeface="ＭＳ Ｐゴシック" pitchFamily="-65" charset="-128"/>
              </a:rPr>
              <a:t> thalamic nucleus (PVN)</a:t>
            </a:r>
          </a:p>
          <a:p>
            <a:pPr marL="89480" lvl="1" indent="-89480" defTabSz="901426" eaLnBrk="1" hangingPunct="1"/>
            <a:r>
              <a:rPr lang="en-GB" dirty="0" smtClean="0">
                <a:latin typeface="Tahoma" pitchFamily="34" charset="0"/>
                <a:ea typeface="ＭＳ Ｐゴシック" pitchFamily="-65" charset="-128"/>
              </a:rPr>
              <a:t>Structures in the midbrain such as the </a:t>
            </a:r>
            <a:r>
              <a:rPr lang="en-GB" dirty="0" err="1" smtClean="0">
                <a:latin typeface="Tahoma" pitchFamily="34" charset="0"/>
                <a:ea typeface="ＭＳ Ｐゴシック" pitchFamily="-65" charset="-128"/>
              </a:rPr>
              <a:t>periaqueductal</a:t>
            </a:r>
            <a:r>
              <a:rPr lang="en-GB" dirty="0" smtClean="0">
                <a:latin typeface="Tahoma" pitchFamily="34" charset="0"/>
                <a:ea typeface="ＭＳ Ｐゴシック" pitchFamily="-65" charset="-128"/>
              </a:rPr>
              <a:t> grey nucleus (PAG)</a:t>
            </a:r>
          </a:p>
          <a:p>
            <a:pPr marL="89480" lvl="1" indent="-89480" defTabSz="901426" eaLnBrk="1" hangingPunct="1"/>
            <a:r>
              <a:rPr lang="en-GB" dirty="0" smtClean="0">
                <a:latin typeface="Tahoma" pitchFamily="34" charset="0"/>
                <a:ea typeface="ＭＳ Ｐゴシック" pitchFamily="-65" charset="-128"/>
              </a:rPr>
              <a:t>Structures in the </a:t>
            </a:r>
            <a:r>
              <a:rPr lang="en-GB" dirty="0" err="1" smtClean="0">
                <a:latin typeface="Tahoma" pitchFamily="34" charset="0"/>
                <a:ea typeface="ＭＳ Ｐゴシック" pitchFamily="-65" charset="-128"/>
              </a:rPr>
              <a:t>pons</a:t>
            </a:r>
            <a:r>
              <a:rPr lang="en-GB" dirty="0" smtClean="0">
                <a:latin typeface="Tahoma" pitchFamily="34" charset="0"/>
                <a:ea typeface="ＭＳ Ｐゴシック" pitchFamily="-65" charset="-128"/>
              </a:rPr>
              <a:t> such as the </a:t>
            </a:r>
            <a:r>
              <a:rPr lang="en-GB" dirty="0" err="1" smtClean="0">
                <a:latin typeface="Tahoma" pitchFamily="34" charset="0"/>
                <a:ea typeface="ＭＳ Ｐゴシック" pitchFamily="-65" charset="-128"/>
              </a:rPr>
              <a:t>paragigantocellular</a:t>
            </a:r>
            <a:r>
              <a:rPr lang="en-GB" dirty="0" smtClean="0">
                <a:latin typeface="Tahoma" pitchFamily="34" charset="0"/>
                <a:ea typeface="ＭＳ Ｐゴシック" pitchFamily="-65" charset="-128"/>
              </a:rPr>
              <a:t> nucleus (</a:t>
            </a:r>
            <a:r>
              <a:rPr lang="en-GB" dirty="0" err="1" smtClean="0">
                <a:latin typeface="Tahoma" pitchFamily="34" charset="0"/>
                <a:ea typeface="ＭＳ Ｐゴシック" pitchFamily="-65" charset="-128"/>
              </a:rPr>
              <a:t>nPGi</a:t>
            </a:r>
            <a:r>
              <a:rPr lang="en-GB" dirty="0" smtClean="0">
                <a:latin typeface="Tahoma" pitchFamily="34" charset="0"/>
                <a:ea typeface="ＭＳ Ｐゴシック" pitchFamily="-65" charset="-128"/>
              </a:rPr>
              <a:t>) </a:t>
            </a:r>
          </a:p>
          <a:p>
            <a:pPr defTabSz="901426" eaLnBrk="1" hangingPunct="1"/>
            <a:endParaRPr lang="en-GB" dirty="0" smtClean="0">
              <a:latin typeface="Tahoma" pitchFamily="34" charset="0"/>
              <a:ea typeface="ＭＳ Ｐゴシック" pitchFamily="-65" charset="-128"/>
            </a:endParaRPr>
          </a:p>
          <a:p>
            <a:pPr defTabSz="901426" eaLnBrk="1" hangingPunct="1"/>
            <a:r>
              <a:rPr lang="en-GB" dirty="0" smtClean="0">
                <a:latin typeface="Tahoma" pitchFamily="34" charset="0"/>
                <a:ea typeface="ＭＳ Ｐゴシック" pitchFamily="-65" charset="-128"/>
              </a:rPr>
              <a:t>These structures integrate sensory ejaculation-related inputs from the genital areas with higher excitatory and inhibitory controls. </a:t>
            </a:r>
          </a:p>
          <a:p>
            <a:pPr defTabSz="901426" eaLnBrk="1" hangingPunct="1"/>
            <a:endParaRPr lang="fr-FR" dirty="0" smtClean="0">
              <a:latin typeface="Tahoma" pitchFamily="34" charset="0"/>
              <a:ea typeface="ＭＳ Ｐゴシック" pitchFamily="-65" charset="-128"/>
            </a:endParaRPr>
          </a:p>
        </p:txBody>
      </p:sp>
      <p:sp>
        <p:nvSpPr>
          <p:cNvPr id="33797" name="Slide Image Placeholder 7"/>
          <p:cNvSpPr>
            <a:spLocks noGrp="1" noRot="1" noChangeAspect="1" noTextEdit="1"/>
          </p:cNvSpPr>
          <p:nvPr>
            <p:ph type="sldImg"/>
          </p:nvPr>
        </p:nvSpPr>
        <p:spPr bwMode="auto">
          <a:xfrm>
            <a:off x="1187450" y="476250"/>
            <a:ext cx="4567238" cy="3427413"/>
          </a:xfrm>
          <a:noFill/>
          <a:ln>
            <a:solidFill>
              <a:srgbClr val="000000"/>
            </a:solidFill>
            <a:miter lim="800000"/>
            <a:headEnd/>
            <a:tailEnd/>
          </a:ln>
        </p:spPr>
      </p:sp>
    </p:spTree>
    <p:extLst>
      <p:ext uri="{BB962C8B-B14F-4D97-AF65-F5344CB8AC3E}">
        <p14:creationId xmlns:p14="http://schemas.microsoft.com/office/powerpoint/2010/main" val="3902877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6082211" y="9528950"/>
            <a:ext cx="585011" cy="148489"/>
          </a:xfrm>
          <a:prstGeom prst="rect">
            <a:avLst/>
          </a:prstGeom>
          <a:noFill/>
          <a:ln w="9525">
            <a:noFill/>
            <a:miter lim="800000"/>
            <a:headEnd/>
            <a:tailEnd/>
          </a:ln>
        </p:spPr>
        <p:txBody>
          <a:bodyPr lIns="61256" tIns="30628" rIns="61256" bIns="30628" anchor="b"/>
          <a:lstStyle/>
          <a:p>
            <a:pPr algn="r"/>
            <a:fld id="{151E0F87-9C34-4D30-8704-E8BAA6847A88}" type="slidenum">
              <a:rPr lang="en-US" sz="600">
                <a:ea typeface="ＭＳ Ｐゴシック" pitchFamily="-65" charset="-128"/>
              </a:rPr>
              <a:pPr algn="r"/>
              <a:t>33</a:t>
            </a:fld>
            <a:endParaRPr lang="en-US" sz="600" dirty="0">
              <a:ea typeface="ＭＳ Ｐゴシック" pitchFamily="-65" charset="-128"/>
            </a:endParaRPr>
          </a:p>
        </p:txBody>
      </p:sp>
      <p:sp>
        <p:nvSpPr>
          <p:cNvPr id="35843" name="Rectangle 3"/>
          <p:cNvSpPr>
            <a:spLocks noGrp="1" noChangeArrowheads="1"/>
          </p:cNvSpPr>
          <p:nvPr>
            <p:ph type="body" idx="1"/>
          </p:nvPr>
        </p:nvSpPr>
        <p:spPr bwMode="auto">
          <a:xfrm>
            <a:off x="418093" y="4205505"/>
            <a:ext cx="6106056" cy="2330167"/>
          </a:xfrm>
          <a:noFill/>
        </p:spPr>
        <p:txBody>
          <a:bodyPr lIns="61256" tIns="30628" rIns="61256" bIns="30628"/>
          <a:lstStyle/>
          <a:p>
            <a:pPr defTabSz="901426" eaLnBrk="1" hangingPunct="1"/>
            <a:r>
              <a:rPr lang="en-GB" dirty="0" smtClean="0">
                <a:latin typeface="Tahoma" pitchFamily="34" charset="0"/>
                <a:ea typeface="ＭＳ Ｐゴシック" pitchFamily="-65" charset="-128"/>
              </a:rPr>
              <a:t>Central control of ejaculation involved many neurotransmitter systems including serotonin (5-HT), dopamine (DA), gamma-amino butyric acid (GABA) and </a:t>
            </a:r>
            <a:r>
              <a:rPr lang="en-GB" dirty="0" err="1" smtClean="0">
                <a:latin typeface="Tahoma" pitchFamily="34" charset="0"/>
                <a:ea typeface="ＭＳ Ｐゴシック" pitchFamily="-65" charset="-128"/>
              </a:rPr>
              <a:t>norepinephrine</a:t>
            </a:r>
            <a:r>
              <a:rPr lang="en-GB" dirty="0" smtClean="0">
                <a:latin typeface="Tahoma" pitchFamily="34" charset="0"/>
                <a:ea typeface="ＭＳ Ｐゴシック" pitchFamily="-65" charset="-128"/>
              </a:rPr>
              <a:t> (NE). Of these, 5-HT is a major player. </a:t>
            </a:r>
          </a:p>
          <a:p>
            <a:pPr defTabSz="901426" eaLnBrk="1" hangingPunct="1"/>
            <a:endParaRPr lang="en-GB" dirty="0" smtClean="0">
              <a:latin typeface="Tahoma" pitchFamily="34" charset="0"/>
              <a:ea typeface="ＭＳ Ｐゴシック" pitchFamily="-65" charset="-128"/>
            </a:endParaRPr>
          </a:p>
          <a:p>
            <a:pPr defTabSz="901426" eaLnBrk="1" hangingPunct="1"/>
            <a:r>
              <a:rPr lang="en-GB" dirty="0" smtClean="0">
                <a:latin typeface="Tahoma" pitchFamily="34" charset="0"/>
                <a:ea typeface="ＭＳ Ｐゴシック" pitchFamily="-65" charset="-128"/>
              </a:rPr>
              <a:t>Serotonin cell bodies are located in distinct clusters in the brainstem and send extensive projections throughout the brain and spinal cord.</a:t>
            </a:r>
          </a:p>
          <a:p>
            <a:pPr defTabSz="901426" eaLnBrk="1" hangingPunct="1"/>
            <a:endParaRPr lang="en-GB" dirty="0" smtClean="0">
              <a:latin typeface="Tahoma" pitchFamily="34" charset="0"/>
              <a:ea typeface="ＭＳ Ｐゴシック" pitchFamily="-65" charset="-128"/>
            </a:endParaRPr>
          </a:p>
          <a:p>
            <a:pPr defTabSz="901426" eaLnBrk="1" hangingPunct="1"/>
            <a:r>
              <a:rPr lang="en-GB" dirty="0" smtClean="0">
                <a:latin typeface="Tahoma" pitchFamily="34" charset="0"/>
                <a:ea typeface="ＭＳ Ｐゴシック" pitchFamily="-65" charset="-128"/>
              </a:rPr>
              <a:t>The actions of serotonin are mediated via one of the most extensive receptor systems known. Seven 5-HT receptor classes, encompassing some 14 different receptors, are currently recognized. These receptors and the serotonin </a:t>
            </a:r>
            <a:r>
              <a:rPr lang="en-GB" dirty="0" err="1" smtClean="0">
                <a:latin typeface="Tahoma" pitchFamily="34" charset="0"/>
                <a:ea typeface="ＭＳ Ｐゴシック" pitchFamily="-65" charset="-128"/>
              </a:rPr>
              <a:t>transporter</a:t>
            </a:r>
            <a:r>
              <a:rPr lang="en-GB" dirty="0" smtClean="0">
                <a:latin typeface="Tahoma" pitchFamily="34" charset="0"/>
                <a:ea typeface="ＭＳ Ｐゴシック" pitchFamily="-65" charset="-128"/>
              </a:rPr>
              <a:t> are  widely distributed with particularly high density in the hypothalamus, brainstem and spinal cord. </a:t>
            </a:r>
          </a:p>
          <a:p>
            <a:pPr defTabSz="901426" eaLnBrk="1" hangingPunct="1"/>
            <a:endParaRPr lang="en-GB" dirty="0" smtClean="0">
              <a:latin typeface="Tahoma" pitchFamily="34" charset="0"/>
              <a:ea typeface="ＭＳ Ｐゴシック" pitchFamily="-65" charset="-128"/>
            </a:endParaRPr>
          </a:p>
        </p:txBody>
      </p:sp>
      <p:sp>
        <p:nvSpPr>
          <p:cNvPr id="35844" name="Slide Image Placeholder 7"/>
          <p:cNvSpPr>
            <a:spLocks noGrp="1" noRot="1" noChangeAspect="1" noTextEdit="1"/>
          </p:cNvSpPr>
          <p:nvPr>
            <p:ph type="sldImg"/>
          </p:nvPr>
        </p:nvSpPr>
        <p:spPr bwMode="auto">
          <a:xfrm>
            <a:off x="1187450" y="476250"/>
            <a:ext cx="4567238" cy="3427413"/>
          </a:xfrm>
          <a:noFill/>
          <a:ln>
            <a:solidFill>
              <a:srgbClr val="000000"/>
            </a:solidFill>
            <a:miter lim="800000"/>
            <a:headEnd/>
            <a:tailEnd/>
          </a:ln>
        </p:spPr>
      </p:sp>
    </p:spTree>
    <p:extLst>
      <p:ext uri="{BB962C8B-B14F-4D97-AF65-F5344CB8AC3E}">
        <p14:creationId xmlns:p14="http://schemas.microsoft.com/office/powerpoint/2010/main" val="2825682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6082211" y="9528950"/>
            <a:ext cx="585011" cy="148489"/>
          </a:xfrm>
          <a:prstGeom prst="rect">
            <a:avLst/>
          </a:prstGeom>
          <a:noFill/>
          <a:ln w="9525">
            <a:noFill/>
            <a:miter lim="800000"/>
            <a:headEnd/>
            <a:tailEnd/>
          </a:ln>
        </p:spPr>
        <p:txBody>
          <a:bodyPr lIns="61256" tIns="30628" rIns="61256" bIns="30628" anchor="b"/>
          <a:lstStyle/>
          <a:p>
            <a:pPr algn="r"/>
            <a:fld id="{F5E7E38D-30F9-4A3F-A2E7-02580AEAB819}" type="slidenum">
              <a:rPr lang="en-US" sz="600">
                <a:ea typeface="ＭＳ Ｐゴシック" pitchFamily="-65" charset="-128"/>
              </a:rPr>
              <a:pPr algn="r"/>
              <a:t>34</a:t>
            </a:fld>
            <a:endParaRPr lang="en-US" sz="600" dirty="0">
              <a:ea typeface="ＭＳ Ｐゴシック" pitchFamily="-65" charset="-128"/>
            </a:endParaRPr>
          </a:p>
        </p:txBody>
      </p:sp>
      <p:sp>
        <p:nvSpPr>
          <p:cNvPr id="27651" name="Rectangle 7"/>
          <p:cNvSpPr>
            <a:spLocks noGrp="1" noChangeArrowheads="1"/>
          </p:cNvSpPr>
          <p:nvPr>
            <p:ph type="body" idx="1"/>
          </p:nvPr>
        </p:nvSpPr>
        <p:spPr bwMode="auto">
          <a:xfrm>
            <a:off x="418093" y="4205505"/>
            <a:ext cx="6106056" cy="933631"/>
          </a:xfrm>
          <a:noFill/>
        </p:spPr>
        <p:txBody>
          <a:bodyPr lIns="61256" tIns="30628" rIns="61256" bIns="30628"/>
          <a:lstStyle/>
          <a:p>
            <a:pPr defTabSz="901426" eaLnBrk="1" hangingPunct="1"/>
            <a:r>
              <a:rPr lang="en-GB" dirty="0" smtClean="0">
                <a:latin typeface="Tahoma" pitchFamily="34" charset="0"/>
                <a:ea typeface="ＭＳ Ｐゴシック" pitchFamily="-65" charset="-128"/>
              </a:rPr>
              <a:t>The normal male sexual response is a sequential process, starting with sexual stimulation, penile tumescence and erection, and culminating in ejaculation—normally associated with orgasm—followed by </a:t>
            </a:r>
            <a:r>
              <a:rPr lang="en-GB" dirty="0" err="1" smtClean="0">
                <a:latin typeface="Tahoma" pitchFamily="34" charset="0"/>
                <a:ea typeface="ＭＳ Ｐゴシック" pitchFamily="-65" charset="-128"/>
              </a:rPr>
              <a:t>detumescence</a:t>
            </a:r>
            <a:r>
              <a:rPr lang="en-GB" dirty="0" smtClean="0">
                <a:latin typeface="Tahoma" pitchFamily="34" charset="0"/>
                <a:ea typeface="ＭＳ Ｐゴシック" pitchFamily="-65" charset="-128"/>
              </a:rPr>
              <a:t>. This can be expressed graphically as a cycle of four phases: excitement, plateau, orgasm (and associated ejaculation), and resolution.</a:t>
            </a:r>
          </a:p>
          <a:p>
            <a:pPr defTabSz="901426" eaLnBrk="1" hangingPunct="1"/>
            <a:endParaRPr lang="en-GB" dirty="0" smtClean="0">
              <a:latin typeface="Tahoma" pitchFamily="34" charset="0"/>
              <a:ea typeface="ＭＳ Ｐゴシック" pitchFamily="-65" charset="-128"/>
            </a:endParaRPr>
          </a:p>
        </p:txBody>
      </p:sp>
      <p:sp>
        <p:nvSpPr>
          <p:cNvPr id="27652" name="Slide Image Placeholder 6"/>
          <p:cNvSpPr>
            <a:spLocks noGrp="1" noRot="1" noChangeAspect="1" noTextEdit="1"/>
          </p:cNvSpPr>
          <p:nvPr>
            <p:ph type="sldImg"/>
          </p:nvPr>
        </p:nvSpPr>
        <p:spPr bwMode="auto">
          <a:xfrm>
            <a:off x="1187450" y="476250"/>
            <a:ext cx="4567238" cy="3427413"/>
          </a:xfrm>
          <a:noFill/>
          <a:ln>
            <a:solidFill>
              <a:srgbClr val="000000"/>
            </a:solidFill>
            <a:miter lim="800000"/>
            <a:headEnd/>
            <a:tailEnd/>
          </a:ln>
        </p:spPr>
      </p:sp>
    </p:spTree>
    <p:extLst>
      <p:ext uri="{BB962C8B-B14F-4D97-AF65-F5344CB8AC3E}">
        <p14:creationId xmlns:p14="http://schemas.microsoft.com/office/powerpoint/2010/main" val="334522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90008" y="9493420"/>
            <a:ext cx="2975928" cy="49974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39968659" indent="-39486907" eaLnBrk="0" hangingPunct="0">
              <a:defRPr sz="2500">
                <a:solidFill>
                  <a:schemeClr val="tx1"/>
                </a:solidFill>
                <a:latin typeface="Arial" charset="0"/>
                <a:ea typeface="ＭＳ Ｐゴシック" charset="0"/>
              </a:defRPr>
            </a:lvl2pPr>
            <a:lvl3pPr eaLnBrk="0" hangingPunct="0">
              <a:defRPr sz="2500">
                <a:solidFill>
                  <a:schemeClr val="tx1"/>
                </a:solidFill>
                <a:latin typeface="Arial" charset="0"/>
                <a:ea typeface="ＭＳ Ｐゴシック" charset="0"/>
              </a:defRPr>
            </a:lvl3pPr>
            <a:lvl4pPr eaLnBrk="0" hangingPunct="0">
              <a:defRPr sz="2500">
                <a:solidFill>
                  <a:schemeClr val="tx1"/>
                </a:solidFill>
                <a:latin typeface="Arial" charset="0"/>
                <a:ea typeface="ＭＳ Ｐゴシック" charset="0"/>
              </a:defRPr>
            </a:lvl4pPr>
            <a:lvl5pPr eaLnBrk="0" hangingPunct="0">
              <a:defRPr sz="2500">
                <a:solidFill>
                  <a:schemeClr val="tx1"/>
                </a:solidFill>
                <a:latin typeface="Arial" charset="0"/>
                <a:ea typeface="ＭＳ Ｐゴシック" charset="0"/>
              </a:defRPr>
            </a:lvl5pPr>
            <a:lvl6pPr marL="481752" eaLnBrk="0" fontAlgn="base" hangingPunct="0">
              <a:spcBef>
                <a:spcPct val="0"/>
              </a:spcBef>
              <a:spcAft>
                <a:spcPct val="0"/>
              </a:spcAft>
              <a:defRPr sz="2500">
                <a:solidFill>
                  <a:schemeClr val="tx1"/>
                </a:solidFill>
                <a:latin typeface="Arial" charset="0"/>
                <a:ea typeface="ＭＳ Ｐゴシック" charset="0"/>
              </a:defRPr>
            </a:lvl6pPr>
            <a:lvl7pPr marL="963503" eaLnBrk="0" fontAlgn="base" hangingPunct="0">
              <a:spcBef>
                <a:spcPct val="0"/>
              </a:spcBef>
              <a:spcAft>
                <a:spcPct val="0"/>
              </a:spcAft>
              <a:defRPr sz="2500">
                <a:solidFill>
                  <a:schemeClr val="tx1"/>
                </a:solidFill>
                <a:latin typeface="Arial" charset="0"/>
                <a:ea typeface="ＭＳ Ｐゴシック" charset="0"/>
              </a:defRPr>
            </a:lvl7pPr>
            <a:lvl8pPr marL="1445255" eaLnBrk="0" fontAlgn="base" hangingPunct="0">
              <a:spcBef>
                <a:spcPct val="0"/>
              </a:spcBef>
              <a:spcAft>
                <a:spcPct val="0"/>
              </a:spcAft>
              <a:defRPr sz="2500">
                <a:solidFill>
                  <a:schemeClr val="tx1"/>
                </a:solidFill>
                <a:latin typeface="Arial" charset="0"/>
                <a:ea typeface="ＭＳ Ｐゴシック" charset="0"/>
              </a:defRPr>
            </a:lvl8pPr>
            <a:lvl9pPr marL="1927007"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8EBD2503-93FC-534D-A9FE-4E6D8BCAD3A0}" type="slidenum">
              <a:rPr lang="en-US" sz="1300">
                <a:cs typeface="Arial" charset="0"/>
              </a:rPr>
              <a:pPr eaLnBrk="1" hangingPunct="1"/>
              <a:t>6</a:t>
            </a:fld>
            <a:endParaRPr lang="en-US" sz="1300">
              <a:cs typeface="Arial" charset="0"/>
            </a:endParaRPr>
          </a:p>
        </p:txBody>
      </p:sp>
      <p:sp>
        <p:nvSpPr>
          <p:cNvPr id="25603" name="Rectangle 2"/>
          <p:cNvSpPr>
            <a:spLocks noGrp="1" noRot="1" noChangeAspect="1" noChangeArrowheads="1" noTextEdit="1"/>
          </p:cNvSpPr>
          <p:nvPr>
            <p:ph type="sldImg"/>
          </p:nvPr>
        </p:nvSpPr>
        <p:spPr bwMode="auto">
          <a:xfrm>
            <a:off x="1146178" y="749617"/>
            <a:ext cx="4578350" cy="3748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4" name="Text Box 3"/>
          <p:cNvSpPr txBox="1">
            <a:spLocks noChangeArrowheads="1"/>
          </p:cNvSpPr>
          <p:nvPr/>
        </p:nvSpPr>
        <p:spPr bwMode="auto">
          <a:xfrm>
            <a:off x="971311" y="4634789"/>
            <a:ext cx="5362074" cy="1008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347" tIns="48173" rIns="96347" bIns="48173" anchor="ctr">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37931725" indent="-37474525" defTabSz="91281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1300">
                <a:latin typeface="Calibri" charset="0"/>
              </a:rPr>
              <a:t>The surgical insertion of a penile prosthesis is reserved for cases where other, less invasive, therapies have failed.</a:t>
            </a:r>
          </a:p>
          <a:p>
            <a:pPr eaLnBrk="1" hangingPunct="1">
              <a:spcBef>
                <a:spcPct val="50000"/>
              </a:spcBef>
            </a:pPr>
            <a:r>
              <a:rPr lang="en-GB" sz="1300">
                <a:latin typeface="Calibri" charset="0"/>
              </a:rPr>
              <a:t>Early versions were rigid devices, but more recently semi-rigid and inflatable prostheses have been developed.</a:t>
            </a:r>
          </a:p>
        </p:txBody>
      </p:sp>
    </p:spTree>
    <p:extLst>
      <p:ext uri="{BB962C8B-B14F-4D97-AF65-F5344CB8AC3E}">
        <p14:creationId xmlns:p14="http://schemas.microsoft.com/office/powerpoint/2010/main" val="2343037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6082211" y="9528950"/>
            <a:ext cx="585011" cy="148489"/>
          </a:xfrm>
          <a:prstGeom prst="rect">
            <a:avLst/>
          </a:prstGeom>
          <a:noFill/>
          <a:ln w="9525">
            <a:noFill/>
            <a:miter lim="800000"/>
            <a:headEnd/>
            <a:tailEnd/>
          </a:ln>
        </p:spPr>
        <p:txBody>
          <a:bodyPr lIns="61256" tIns="30628" rIns="61256" bIns="30628" anchor="b"/>
          <a:lstStyle/>
          <a:p>
            <a:pPr algn="r"/>
            <a:fld id="{BFD8D777-D552-426F-9F0A-B14EE7F20324}" type="slidenum">
              <a:rPr lang="en-US" sz="600">
                <a:ea typeface="ＭＳ Ｐゴシック" pitchFamily="-65" charset="-128"/>
              </a:rPr>
              <a:pPr algn="r"/>
              <a:t>35</a:t>
            </a:fld>
            <a:endParaRPr lang="en-US" sz="600" dirty="0">
              <a:ea typeface="ＭＳ Ｐゴシック" pitchFamily="-65" charset="-128"/>
            </a:endParaRPr>
          </a:p>
        </p:txBody>
      </p:sp>
      <p:sp>
        <p:nvSpPr>
          <p:cNvPr id="29699" name="Rectangle 15"/>
          <p:cNvSpPr txBox="1">
            <a:spLocks noGrp="1" noChangeArrowheads="1"/>
          </p:cNvSpPr>
          <p:nvPr/>
        </p:nvSpPr>
        <p:spPr bwMode="auto">
          <a:xfrm>
            <a:off x="4180924" y="150197"/>
            <a:ext cx="1658063" cy="418161"/>
          </a:xfrm>
          <a:prstGeom prst="rect">
            <a:avLst/>
          </a:prstGeom>
          <a:noFill/>
          <a:ln w="9525">
            <a:noFill/>
            <a:miter lim="800000"/>
            <a:headEnd/>
            <a:tailEnd/>
          </a:ln>
        </p:spPr>
        <p:txBody>
          <a:bodyPr lIns="88760" tIns="44381" rIns="88760" bIns="44381" anchor="ctr"/>
          <a:lstStyle/>
          <a:p>
            <a:pPr algn="r" defTabSz="886513"/>
            <a:endParaRPr lang="en-AU" sz="1000" dirty="0">
              <a:solidFill>
                <a:srgbClr val="000000"/>
              </a:solidFill>
              <a:ea typeface="ＭＳ Ｐゴシック" pitchFamily="-65" charset="-128"/>
            </a:endParaRPr>
          </a:p>
        </p:txBody>
      </p:sp>
      <p:sp>
        <p:nvSpPr>
          <p:cNvPr id="29700" name="Rectangle 7"/>
          <p:cNvSpPr>
            <a:spLocks noGrp="1" noChangeArrowheads="1"/>
          </p:cNvSpPr>
          <p:nvPr>
            <p:ph type="body" idx="1"/>
          </p:nvPr>
        </p:nvSpPr>
        <p:spPr bwMode="auto">
          <a:xfrm>
            <a:off x="418093" y="4205505"/>
            <a:ext cx="6106056" cy="933631"/>
          </a:xfrm>
          <a:noFill/>
        </p:spPr>
        <p:txBody>
          <a:bodyPr lIns="61256" tIns="30628" rIns="61256" bIns="30628"/>
          <a:lstStyle/>
          <a:p>
            <a:pPr defTabSz="901426" eaLnBrk="1" hangingPunct="1"/>
            <a:r>
              <a:rPr lang="en-GB" dirty="0" smtClean="0">
                <a:latin typeface="Tahoma" pitchFamily="34" charset="0"/>
                <a:ea typeface="ＭＳ Ｐゴシック" pitchFamily="-65" charset="-128"/>
              </a:rPr>
              <a:t>In men with PE, the entire ejaculatory sequence is curtailed compared with the normal sequence. A very steep excitement phase with a normal erection, is followed by a shorter plateau and a rapid ejaculation and associated orgasm. Although these features are well established, the exact </a:t>
            </a:r>
            <a:r>
              <a:rPr lang="en-GB" dirty="0" err="1" smtClean="0">
                <a:latin typeface="Tahoma" pitchFamily="34" charset="0"/>
                <a:ea typeface="ＭＳ Ｐゴシック" pitchFamily="-65" charset="-128"/>
              </a:rPr>
              <a:t>etiology</a:t>
            </a:r>
            <a:r>
              <a:rPr lang="en-GB" dirty="0" smtClean="0">
                <a:latin typeface="Tahoma" pitchFamily="34" charset="0"/>
                <a:ea typeface="ＭＳ Ｐゴシック" pitchFamily="-65" charset="-128"/>
              </a:rPr>
              <a:t> of PE is unknown. </a:t>
            </a:r>
          </a:p>
          <a:p>
            <a:pPr defTabSz="901426" eaLnBrk="1" hangingPunct="1"/>
            <a:endParaRPr lang="en-GB" dirty="0" smtClean="0">
              <a:latin typeface="Tahoma" pitchFamily="34" charset="0"/>
              <a:ea typeface="ＭＳ Ｐゴシック" pitchFamily="-65" charset="-128"/>
            </a:endParaRPr>
          </a:p>
        </p:txBody>
      </p:sp>
      <p:sp>
        <p:nvSpPr>
          <p:cNvPr id="29701" name="Slide Image Placeholder 7"/>
          <p:cNvSpPr>
            <a:spLocks noGrp="1" noRot="1" noChangeAspect="1" noTextEdit="1"/>
          </p:cNvSpPr>
          <p:nvPr>
            <p:ph type="sldImg"/>
          </p:nvPr>
        </p:nvSpPr>
        <p:spPr bwMode="auto">
          <a:xfrm>
            <a:off x="1187450" y="476250"/>
            <a:ext cx="4567238" cy="3427413"/>
          </a:xfrm>
          <a:noFill/>
          <a:ln>
            <a:solidFill>
              <a:srgbClr val="000000"/>
            </a:solidFill>
            <a:miter lim="800000"/>
            <a:headEnd/>
            <a:tailEnd/>
          </a:ln>
        </p:spPr>
      </p:sp>
    </p:spTree>
    <p:extLst>
      <p:ext uri="{BB962C8B-B14F-4D97-AF65-F5344CB8AC3E}">
        <p14:creationId xmlns:p14="http://schemas.microsoft.com/office/powerpoint/2010/main" val="1573999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6082211" y="9528950"/>
            <a:ext cx="585011" cy="148489"/>
          </a:xfrm>
          <a:prstGeom prst="rect">
            <a:avLst/>
          </a:prstGeom>
          <a:noFill/>
          <a:ln w="9525">
            <a:noFill/>
            <a:miter lim="800000"/>
            <a:headEnd/>
            <a:tailEnd/>
          </a:ln>
        </p:spPr>
        <p:txBody>
          <a:bodyPr lIns="61256" tIns="30628" rIns="61256" bIns="30628" anchor="b"/>
          <a:lstStyle/>
          <a:p>
            <a:pPr algn="r"/>
            <a:fld id="{F876E627-F51F-43FB-9613-41A2BB244C28}" type="slidenum">
              <a:rPr lang="en-US" sz="600">
                <a:ea typeface="ＭＳ Ｐゴシック" pitchFamily="-65" charset="-128"/>
              </a:rPr>
              <a:pPr algn="r"/>
              <a:t>36</a:t>
            </a:fld>
            <a:endParaRPr lang="en-US" sz="600" dirty="0">
              <a:ea typeface="ＭＳ Ｐゴシック" pitchFamily="-65" charset="-128"/>
            </a:endParaRPr>
          </a:p>
        </p:txBody>
      </p:sp>
      <p:sp>
        <p:nvSpPr>
          <p:cNvPr id="37891" name="Rectangle 3"/>
          <p:cNvSpPr>
            <a:spLocks noGrp="1" noChangeArrowheads="1"/>
          </p:cNvSpPr>
          <p:nvPr>
            <p:ph type="body" idx="1"/>
          </p:nvPr>
        </p:nvSpPr>
        <p:spPr bwMode="auto">
          <a:xfrm>
            <a:off x="418093" y="4205505"/>
            <a:ext cx="6106056" cy="2330167"/>
          </a:xfrm>
          <a:noFill/>
        </p:spPr>
        <p:txBody>
          <a:bodyPr lIns="61256" tIns="30628" rIns="61256" bIns="30628"/>
          <a:lstStyle/>
          <a:p>
            <a:pPr defTabSz="901426" eaLnBrk="1" hangingPunct="1"/>
            <a:r>
              <a:rPr lang="en-GB" dirty="0" smtClean="0">
                <a:latin typeface="Tahoma" pitchFamily="34" charset="0"/>
                <a:ea typeface="ＭＳ Ｐゴシック" pitchFamily="-65" charset="-128"/>
              </a:rPr>
              <a:t>The observation that chronic treatment with selective serotonin reuptake inhibitors (</a:t>
            </a:r>
            <a:r>
              <a:rPr lang="en-GB" dirty="0" err="1" smtClean="0">
                <a:latin typeface="Tahoma" pitchFamily="34" charset="0"/>
                <a:ea typeface="ＭＳ Ｐゴシック" pitchFamily="-65" charset="-128"/>
              </a:rPr>
              <a:t>SSRIs</a:t>
            </a:r>
            <a:r>
              <a:rPr lang="en-GB" dirty="0" smtClean="0">
                <a:latin typeface="Tahoma" pitchFamily="34" charset="0"/>
                <a:ea typeface="ＭＳ Ｐゴシック" pitchFamily="-65" charset="-128"/>
              </a:rPr>
              <a:t>) is associated with sexual dysfunction, including delay of ejaculation, suggests that </a:t>
            </a:r>
            <a:r>
              <a:rPr lang="en-GB" dirty="0" err="1" smtClean="0">
                <a:latin typeface="Tahoma" pitchFamily="34" charset="0"/>
                <a:ea typeface="ＭＳ Ｐゴシック" pitchFamily="-65" charset="-128"/>
              </a:rPr>
              <a:t>serotonergic</a:t>
            </a:r>
            <a:r>
              <a:rPr lang="en-GB" dirty="0" smtClean="0">
                <a:latin typeface="Tahoma" pitchFamily="34" charset="0"/>
                <a:ea typeface="ＭＳ Ｐゴシック" pitchFamily="-65" charset="-128"/>
              </a:rPr>
              <a:t> pathways are involved in central control of ejaculation.</a:t>
            </a:r>
          </a:p>
          <a:p>
            <a:pPr defTabSz="901426" eaLnBrk="1" hangingPunct="1"/>
            <a:endParaRPr lang="en-GB" dirty="0" smtClean="0">
              <a:latin typeface="Tahoma" pitchFamily="34" charset="0"/>
              <a:ea typeface="ＭＳ Ｐゴシック" pitchFamily="-65" charset="-128"/>
            </a:endParaRPr>
          </a:p>
          <a:p>
            <a:pPr defTabSz="901426" eaLnBrk="1" hangingPunct="1"/>
            <a:r>
              <a:rPr lang="en-GB" dirty="0" smtClean="0">
                <a:latin typeface="Tahoma" pitchFamily="34" charset="0"/>
                <a:ea typeface="ＭＳ Ｐゴシック" pitchFamily="-65" charset="-128"/>
              </a:rPr>
              <a:t>The actions of serotonin are mediated via one of the most extensive receptor systems known. Seven 5-HT receptor classes, encompassing some 14 different receptors, are currently recognized. These receptors and the serotonin </a:t>
            </a:r>
            <a:r>
              <a:rPr lang="en-GB" dirty="0" err="1" smtClean="0">
                <a:latin typeface="Tahoma" pitchFamily="34" charset="0"/>
                <a:ea typeface="ＭＳ Ｐゴシック" pitchFamily="-65" charset="-128"/>
              </a:rPr>
              <a:t>transporter</a:t>
            </a:r>
            <a:r>
              <a:rPr lang="en-GB" dirty="0" smtClean="0">
                <a:latin typeface="Tahoma" pitchFamily="34" charset="0"/>
                <a:ea typeface="ＭＳ Ｐゴシック" pitchFamily="-65" charset="-128"/>
              </a:rPr>
              <a:t> are  widely distributed with particularly high density in the hypothalamus, brainstem and spinal cord. </a:t>
            </a:r>
          </a:p>
          <a:p>
            <a:pPr defTabSz="901426" eaLnBrk="1" hangingPunct="1"/>
            <a:endParaRPr lang="en-GB" dirty="0" smtClean="0">
              <a:latin typeface="Tahoma" pitchFamily="34" charset="0"/>
              <a:ea typeface="ＭＳ Ｐゴシック" pitchFamily="-65" charset="-128"/>
            </a:endParaRPr>
          </a:p>
          <a:p>
            <a:pPr defTabSz="901426" eaLnBrk="1" hangingPunct="1"/>
            <a:r>
              <a:rPr lang="en-GB" dirty="0" err="1" smtClean="0">
                <a:latin typeface="Tahoma" pitchFamily="34" charset="0"/>
                <a:ea typeface="ＭＳ Ｐゴシック" pitchFamily="-65" charset="-128"/>
              </a:rPr>
              <a:t>SSRIs</a:t>
            </a:r>
            <a:r>
              <a:rPr lang="en-GB" dirty="0" smtClean="0">
                <a:latin typeface="Tahoma" pitchFamily="34" charset="0"/>
                <a:ea typeface="ＭＳ Ｐゴシック" pitchFamily="-65" charset="-128"/>
              </a:rPr>
              <a:t> inhibit the action of the serotonin </a:t>
            </a:r>
            <a:r>
              <a:rPr lang="en-GB" dirty="0" err="1" smtClean="0">
                <a:latin typeface="Tahoma" pitchFamily="34" charset="0"/>
                <a:ea typeface="ＭＳ Ｐゴシック" pitchFamily="-65" charset="-128"/>
              </a:rPr>
              <a:t>transporter</a:t>
            </a:r>
            <a:r>
              <a:rPr lang="en-GB" dirty="0" smtClean="0">
                <a:latin typeface="Tahoma" pitchFamily="34" charset="0"/>
                <a:ea typeface="ＭＳ Ｐゴシック" pitchFamily="-65" charset="-128"/>
              </a:rPr>
              <a:t> system, leading to greater stimulation of postsynaptic receptors. </a:t>
            </a:r>
          </a:p>
          <a:p>
            <a:pPr defTabSz="901426" eaLnBrk="1" hangingPunct="1"/>
            <a:endParaRPr lang="en-US" dirty="0" smtClean="0">
              <a:latin typeface="Tahoma" pitchFamily="34" charset="0"/>
              <a:ea typeface="ＭＳ Ｐゴシック" pitchFamily="-65" charset="-128"/>
            </a:endParaRPr>
          </a:p>
        </p:txBody>
      </p:sp>
      <p:sp>
        <p:nvSpPr>
          <p:cNvPr id="37892" name="Slide Image Placeholder 7"/>
          <p:cNvSpPr>
            <a:spLocks noGrp="1" noRot="1" noChangeAspect="1" noTextEdit="1"/>
          </p:cNvSpPr>
          <p:nvPr>
            <p:ph type="sldImg"/>
          </p:nvPr>
        </p:nvSpPr>
        <p:spPr bwMode="auto">
          <a:xfrm>
            <a:off x="1187450" y="476250"/>
            <a:ext cx="4567238" cy="3427413"/>
          </a:xfrm>
          <a:noFill/>
          <a:ln>
            <a:solidFill>
              <a:srgbClr val="000000"/>
            </a:solidFill>
            <a:miter lim="800000"/>
            <a:headEnd/>
            <a:tailEnd/>
          </a:ln>
        </p:spPr>
      </p:sp>
    </p:spTree>
    <p:extLst>
      <p:ext uri="{BB962C8B-B14F-4D97-AF65-F5344CB8AC3E}">
        <p14:creationId xmlns:p14="http://schemas.microsoft.com/office/powerpoint/2010/main" val="219500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6065718" y="9657771"/>
            <a:ext cx="585707" cy="148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5790" tIns="32895" rIns="65790" bIns="32895" anchor="b"/>
          <a:lstStyle>
            <a:lvl1pPr defTabSz="963613">
              <a:defRPr sz="2400" b="1">
                <a:solidFill>
                  <a:schemeClr val="tx1"/>
                </a:solidFill>
                <a:latin typeface="Tahoma" charset="0"/>
                <a:ea typeface="ＭＳ Ｐゴシック" charset="0"/>
                <a:cs typeface="ＭＳ Ｐゴシック" charset="0"/>
              </a:defRPr>
            </a:lvl1pPr>
            <a:lvl2pPr marL="37931725" indent="-37474525" defTabSz="963613">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r" eaLnBrk="1" hangingPunct="1">
              <a:spcBef>
                <a:spcPct val="0"/>
              </a:spcBef>
              <a:spcAft>
                <a:spcPct val="0"/>
              </a:spcAft>
            </a:pPr>
            <a:fld id="{0A2471F7-7C50-4148-B5E5-49140245C2EB}" type="slidenum">
              <a:rPr lang="en-US" sz="600" b="0">
                <a:ea typeface="MS PGothic" charset="0"/>
                <a:cs typeface="MS PGothic" charset="0"/>
              </a:rPr>
              <a:pPr algn="r" eaLnBrk="1" hangingPunct="1">
                <a:spcBef>
                  <a:spcPct val="0"/>
                </a:spcBef>
                <a:spcAft>
                  <a:spcPct val="0"/>
                </a:spcAft>
              </a:pPr>
              <a:t>38</a:t>
            </a:fld>
            <a:endParaRPr lang="en-US" sz="600" b="0">
              <a:ea typeface="MS PGothic" charset="0"/>
              <a:cs typeface="MS PGothic" charset="0"/>
            </a:endParaRPr>
          </a:p>
        </p:txBody>
      </p:sp>
      <p:sp>
        <p:nvSpPr>
          <p:cNvPr id="62467" name="Rectangle 3"/>
          <p:cNvSpPr>
            <a:spLocks noGrp="1" noChangeArrowheads="1"/>
          </p:cNvSpPr>
          <p:nvPr>
            <p:ph type="body" idx="1"/>
          </p:nvPr>
        </p:nvSpPr>
        <p:spPr>
          <a:xfrm>
            <a:off x="359175" y="4551249"/>
            <a:ext cx="6196868" cy="139666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65790" tIns="32895" rIns="65790" bIns="32895"/>
          <a:lstStyle/>
          <a:p>
            <a:pPr defTabSz="914400" eaLnBrk="1" hangingPunct="1"/>
            <a:r>
              <a:rPr lang="en-GB">
                <a:latin typeface="Tahoma" charset="0"/>
              </a:rPr>
              <a:t>This slide shows part of the evidence base for the ISSM definition of premature ejaculation as ‘about a minute’.</a:t>
            </a:r>
          </a:p>
          <a:p>
            <a:pPr defTabSz="914400" eaLnBrk="1" hangingPunct="1"/>
            <a:endParaRPr lang="en-GB">
              <a:latin typeface="Tahoma" charset="0"/>
            </a:endParaRPr>
          </a:p>
          <a:p>
            <a:pPr defTabSz="914400" eaLnBrk="1" hangingPunct="1"/>
            <a:r>
              <a:rPr lang="en-GB">
                <a:latin typeface="Tahoma" charset="0"/>
              </a:rPr>
              <a:t>This survey aimed to assess the distribution of IELT in the general male population. A total of 500 couples were</a:t>
            </a:r>
          </a:p>
          <a:p>
            <a:pPr defTabSz="914400" eaLnBrk="1" hangingPunct="1"/>
            <a:r>
              <a:rPr lang="en-GB">
                <a:latin typeface="Tahoma" charset="0"/>
              </a:rPr>
              <a:t>recruited from the Netherlands, United Kingdom, United States, Spain, and Turkey. IELT was measured by the partner using a stopwatch. </a:t>
            </a:r>
          </a:p>
        </p:txBody>
      </p:sp>
      <p:sp>
        <p:nvSpPr>
          <p:cNvPr id="62468" name="Slide Image Placeholder 8"/>
          <p:cNvSpPr>
            <a:spLocks noGrp="1" noRot="1" noChangeAspect="1" noTextEdit="1"/>
          </p:cNvSpPr>
          <p:nvPr>
            <p:ph type="sldImg"/>
          </p:nvPr>
        </p:nvSpPr>
        <p:spPr>
          <a:xfrm>
            <a:off x="917575" y="485775"/>
            <a:ext cx="5089525" cy="3816350"/>
          </a:xfrm>
          <a:ln/>
        </p:spPr>
      </p:sp>
    </p:spTree>
    <p:extLst>
      <p:ext uri="{BB962C8B-B14F-4D97-AF65-F5344CB8AC3E}">
        <p14:creationId xmlns:p14="http://schemas.microsoft.com/office/powerpoint/2010/main" val="2649152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895350" y="739775"/>
            <a:ext cx="5029200" cy="3773488"/>
          </a:xfrm>
          <a:noFill/>
          <a:ln>
            <a:solidFill>
              <a:srgbClr val="000000"/>
            </a:solidFill>
            <a:miter lim="800000"/>
            <a:headEnd/>
            <a:tailEnd/>
          </a:ln>
        </p:spPr>
      </p:sp>
      <p:sp>
        <p:nvSpPr>
          <p:cNvPr id="43011" name="Rectangle 3"/>
          <p:cNvSpPr>
            <a:spLocks noGrp="1" noChangeArrowheads="1"/>
          </p:cNvSpPr>
          <p:nvPr>
            <p:ph type="body" idx="1"/>
          </p:nvPr>
        </p:nvSpPr>
        <p:spPr bwMode="auto">
          <a:xfrm>
            <a:off x="898184" y="4758501"/>
            <a:ext cx="5020288" cy="160813"/>
          </a:xfrm>
          <a:noFill/>
        </p:spPr>
        <p:txBody>
          <a:bodyPr/>
          <a:lstStyle/>
          <a:p>
            <a:pPr eaLnBrk="1" hangingPunct="1"/>
            <a:endParaRPr lang="en-AU" smtClean="0">
              <a:latin typeface="Tahoma" pitchFamily="34" charset="0"/>
              <a:ea typeface="ＭＳ Ｐゴシック" pitchFamily="-65" charset="-128"/>
            </a:endParaRPr>
          </a:p>
        </p:txBody>
      </p:sp>
    </p:spTree>
    <p:extLst>
      <p:ext uri="{BB962C8B-B14F-4D97-AF65-F5344CB8AC3E}">
        <p14:creationId xmlns:p14="http://schemas.microsoft.com/office/powerpoint/2010/main" val="2749609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895350" y="739775"/>
            <a:ext cx="5029200" cy="3773488"/>
          </a:xfrm>
          <a:noFill/>
          <a:ln>
            <a:solidFill>
              <a:srgbClr val="000000"/>
            </a:solidFill>
            <a:miter lim="800000"/>
            <a:headEnd/>
            <a:tailEnd/>
          </a:ln>
        </p:spPr>
      </p:sp>
      <p:sp>
        <p:nvSpPr>
          <p:cNvPr id="40963" name="Rectangle 3"/>
          <p:cNvSpPr>
            <a:spLocks noGrp="1" noChangeArrowheads="1"/>
          </p:cNvSpPr>
          <p:nvPr>
            <p:ph type="body" idx="1"/>
          </p:nvPr>
        </p:nvSpPr>
        <p:spPr bwMode="auto">
          <a:xfrm>
            <a:off x="898184" y="4758501"/>
            <a:ext cx="5020288" cy="160813"/>
          </a:xfrm>
          <a:noFill/>
        </p:spPr>
        <p:txBody>
          <a:bodyPr/>
          <a:lstStyle/>
          <a:p>
            <a:pPr eaLnBrk="1" hangingPunct="1"/>
            <a:endParaRPr lang="en-AU" smtClean="0">
              <a:latin typeface="Tahoma" pitchFamily="34" charset="0"/>
              <a:ea typeface="ＭＳ Ｐゴシック" pitchFamily="-65" charset="-128"/>
            </a:endParaRPr>
          </a:p>
        </p:txBody>
      </p:sp>
    </p:spTree>
    <p:extLst>
      <p:ext uri="{BB962C8B-B14F-4D97-AF65-F5344CB8AC3E}">
        <p14:creationId xmlns:p14="http://schemas.microsoft.com/office/powerpoint/2010/main" val="3780840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6066314" y="9656957"/>
            <a:ext cx="585011" cy="150197"/>
          </a:xfrm>
          <a:prstGeom prst="rect">
            <a:avLst/>
          </a:prstGeom>
          <a:noFill/>
          <a:ln w="9525">
            <a:noFill/>
            <a:miter lim="800000"/>
            <a:headEnd/>
            <a:tailEnd/>
          </a:ln>
        </p:spPr>
        <p:txBody>
          <a:bodyPr lIns="64957" tIns="32478" rIns="64957" bIns="32478" anchor="b"/>
          <a:lstStyle/>
          <a:p>
            <a:pPr algn="r" defTabSz="951137"/>
            <a:fld id="{2E5A8E63-BB11-46C4-AEAC-1C7FCBCFEDDF}" type="slidenum">
              <a:rPr lang="en-US" sz="600">
                <a:ea typeface="ＭＳ Ｐゴシック" pitchFamily="-65" charset="-128"/>
              </a:rPr>
              <a:pPr algn="r" defTabSz="951137"/>
              <a:t>41</a:t>
            </a:fld>
            <a:endParaRPr lang="en-US" sz="600" dirty="0">
              <a:ea typeface="ＭＳ Ｐゴシック" pitchFamily="-65" charset="-128"/>
            </a:endParaRPr>
          </a:p>
        </p:txBody>
      </p:sp>
      <p:sp>
        <p:nvSpPr>
          <p:cNvPr id="45059" name="Rectangle 3"/>
          <p:cNvSpPr>
            <a:spLocks noGrp="1" noChangeArrowheads="1"/>
          </p:cNvSpPr>
          <p:nvPr>
            <p:ph type="body" idx="1"/>
          </p:nvPr>
        </p:nvSpPr>
        <p:spPr bwMode="auto">
          <a:xfrm>
            <a:off x="359274" y="4551981"/>
            <a:ext cx="6196670" cy="2900982"/>
          </a:xfrm>
          <a:noFill/>
        </p:spPr>
        <p:txBody>
          <a:bodyPr lIns="64957" tIns="32478" rIns="64957" bIns="32478"/>
          <a:lstStyle/>
          <a:p>
            <a:pPr defTabSz="901426" eaLnBrk="1" hangingPunct="1"/>
            <a:r>
              <a:rPr lang="en-GB" dirty="0" smtClean="0">
                <a:latin typeface="Tahoma" pitchFamily="34" charset="0"/>
                <a:ea typeface="ＭＳ Ｐゴシック" pitchFamily="-65" charset="-128"/>
              </a:rPr>
              <a:t>The PEPA study is the largest international survey conducted to date specifically to investigate PE.</a:t>
            </a:r>
          </a:p>
          <a:p>
            <a:pPr defTabSz="901426" eaLnBrk="1" hangingPunct="1"/>
            <a:endParaRPr lang="en-GB" dirty="0" smtClean="0">
              <a:latin typeface="Tahoma" pitchFamily="34" charset="0"/>
              <a:ea typeface="ＭＳ Ｐゴシック" pitchFamily="-65" charset="-128"/>
            </a:endParaRPr>
          </a:p>
          <a:p>
            <a:pPr defTabSz="901426" eaLnBrk="1" hangingPunct="1"/>
            <a:r>
              <a:rPr lang="en-GB" dirty="0" smtClean="0">
                <a:latin typeface="Tahoma" pitchFamily="34" charset="0"/>
                <a:ea typeface="ＭＳ Ｐゴシック" pitchFamily="-65" charset="-128"/>
              </a:rPr>
              <a:t>The study had two parts:</a:t>
            </a:r>
          </a:p>
          <a:p>
            <a:pPr marL="92794" lvl="1" indent="-92794" defTabSz="901426" eaLnBrk="1" hangingPunct="1"/>
            <a:r>
              <a:rPr lang="en-GB" dirty="0" smtClean="0">
                <a:latin typeface="Tahoma" pitchFamily="34" charset="0"/>
                <a:ea typeface="ＭＳ Ｐゴシック" pitchFamily="-65" charset="-128"/>
              </a:rPr>
              <a:t>Part 1 of the study comprised 65 qualitative 1-on-1 interviews in the US, Germany and Italy, intended to design the survey questions. The interviewees were 44 men self-reporting PE, and 21 women whose partners suffer from PE.</a:t>
            </a:r>
          </a:p>
          <a:p>
            <a:pPr marL="92794" lvl="1" indent="-92794" defTabSz="901426" eaLnBrk="1" hangingPunct="1"/>
            <a:r>
              <a:rPr lang="en-GB" dirty="0" smtClean="0">
                <a:latin typeface="Tahoma" pitchFamily="34" charset="0"/>
                <a:ea typeface="ＭＳ Ｐゴシック" pitchFamily="-65" charset="-128"/>
              </a:rPr>
              <a:t>Part 2 was an internet survey of men in the USA, Germany and Italy. There were 11,543 study participants, ranging from 18 to 70 years of age. </a:t>
            </a:r>
          </a:p>
          <a:p>
            <a:pPr defTabSz="901426" eaLnBrk="1" hangingPunct="1"/>
            <a:endParaRPr lang="en-GB" dirty="0" smtClean="0">
              <a:latin typeface="Tahoma" pitchFamily="34" charset="0"/>
              <a:ea typeface="ＭＳ Ｐゴシック" pitchFamily="-65" charset="-128"/>
            </a:endParaRPr>
          </a:p>
          <a:p>
            <a:pPr defTabSz="901426" eaLnBrk="1" hangingPunct="1"/>
            <a:r>
              <a:rPr lang="en-GB" dirty="0" smtClean="0">
                <a:latin typeface="Tahoma" pitchFamily="34" charset="0"/>
                <a:ea typeface="ＭＳ Ｐゴシック" pitchFamily="-65" charset="-128"/>
              </a:rPr>
              <a:t>The survey comprised some 82 questions. Questions 1-54 assessed general and sexual health, attitudes towards medical treatment, and demographics. Questions 55-82 identified PE-related attitudes and behaviours. The questions were administered to all men who met the criteria for PE, as well as ~20% of men who did not meet the criteria, but were interested in prolonging ejaculatory latency time.</a:t>
            </a:r>
          </a:p>
          <a:p>
            <a:pPr defTabSz="901426" eaLnBrk="1" hangingPunct="1"/>
            <a:endParaRPr lang="en-GB" dirty="0" smtClean="0">
              <a:latin typeface="Tahoma" pitchFamily="34" charset="0"/>
              <a:ea typeface="ＭＳ Ｐゴシック" pitchFamily="-65" charset="-128"/>
            </a:endParaRPr>
          </a:p>
        </p:txBody>
      </p:sp>
      <p:sp>
        <p:nvSpPr>
          <p:cNvPr id="45060" name="Slide Image Placeholder 9"/>
          <p:cNvSpPr>
            <a:spLocks noGrp="1" noRot="1" noChangeAspect="1" noTextEdit="1"/>
          </p:cNvSpPr>
          <p:nvPr>
            <p:ph type="sldImg"/>
          </p:nvPr>
        </p:nvSpPr>
        <p:spPr bwMode="auto">
          <a:xfrm>
            <a:off x="919163" y="485775"/>
            <a:ext cx="5086350" cy="3814763"/>
          </a:xfrm>
          <a:noFill/>
          <a:ln>
            <a:solidFill>
              <a:srgbClr val="000000"/>
            </a:solidFill>
            <a:miter lim="800000"/>
            <a:headEnd/>
            <a:tailEnd/>
          </a:ln>
        </p:spPr>
      </p:sp>
    </p:spTree>
    <p:extLst>
      <p:ext uri="{BB962C8B-B14F-4D97-AF65-F5344CB8AC3E}">
        <p14:creationId xmlns:p14="http://schemas.microsoft.com/office/powerpoint/2010/main" val="546496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6066314" y="9656957"/>
            <a:ext cx="585011" cy="150197"/>
          </a:xfrm>
          <a:prstGeom prst="rect">
            <a:avLst/>
          </a:prstGeom>
          <a:noFill/>
          <a:ln w="9525">
            <a:noFill/>
            <a:miter lim="800000"/>
            <a:headEnd/>
            <a:tailEnd/>
          </a:ln>
        </p:spPr>
        <p:txBody>
          <a:bodyPr lIns="64957" tIns="32478" rIns="64957" bIns="32478" anchor="b"/>
          <a:lstStyle/>
          <a:p>
            <a:pPr algn="r" defTabSz="951137"/>
            <a:fld id="{EEB95D9B-C3C9-4698-9163-978FA578D03A}" type="slidenum">
              <a:rPr lang="en-US" sz="600">
                <a:ea typeface="ＭＳ Ｐゴシック" pitchFamily="-65" charset="-128"/>
              </a:rPr>
              <a:pPr algn="r" defTabSz="951137"/>
              <a:t>42</a:t>
            </a:fld>
            <a:endParaRPr lang="en-US" sz="600" dirty="0">
              <a:ea typeface="ＭＳ Ｐゴシック" pitchFamily="-65" charset="-128"/>
            </a:endParaRPr>
          </a:p>
        </p:txBody>
      </p:sp>
      <p:sp>
        <p:nvSpPr>
          <p:cNvPr id="47107" name="Rectangle 3"/>
          <p:cNvSpPr>
            <a:spLocks noGrp="1" noChangeArrowheads="1"/>
          </p:cNvSpPr>
          <p:nvPr>
            <p:ph type="body" idx="1"/>
          </p:nvPr>
        </p:nvSpPr>
        <p:spPr bwMode="auto">
          <a:xfrm>
            <a:off x="359274" y="4551981"/>
            <a:ext cx="6196670" cy="1005078"/>
          </a:xfrm>
          <a:noFill/>
        </p:spPr>
        <p:txBody>
          <a:bodyPr lIns="64957" tIns="32478" rIns="64957" bIns="32478"/>
          <a:lstStyle/>
          <a:p>
            <a:pPr defTabSz="901426" eaLnBrk="1" hangingPunct="1"/>
            <a:r>
              <a:rPr lang="en-GB" dirty="0" smtClean="0">
                <a:latin typeface="Tahoma" pitchFamily="34" charset="0"/>
                <a:ea typeface="ＭＳ Ｐゴシック" pitchFamily="-65" charset="-128"/>
              </a:rPr>
              <a:t>The PEPA study was also able to compare PE prevalence in the USA, Germany and Italy. The lowest incidence of PE was found in Germany with the highest in Italy. Nevertheless, these differences were not significant.</a:t>
            </a:r>
          </a:p>
          <a:p>
            <a:pPr defTabSz="901426" eaLnBrk="1" hangingPunct="1"/>
            <a:endParaRPr lang="en-GB" dirty="0" smtClean="0">
              <a:latin typeface="Tahoma" pitchFamily="34" charset="0"/>
              <a:ea typeface="ＭＳ Ｐゴシック" pitchFamily="-65" charset="-128"/>
            </a:endParaRPr>
          </a:p>
          <a:p>
            <a:pPr defTabSz="901426" eaLnBrk="1" hangingPunct="1"/>
            <a:endParaRPr lang="en-GB" dirty="0" smtClean="0">
              <a:latin typeface="Tahoma" pitchFamily="34" charset="0"/>
              <a:ea typeface="ＭＳ Ｐゴシック" pitchFamily="-65" charset="-128"/>
            </a:endParaRPr>
          </a:p>
        </p:txBody>
      </p:sp>
      <p:sp>
        <p:nvSpPr>
          <p:cNvPr id="47108" name="Slide Image Placeholder 9"/>
          <p:cNvSpPr>
            <a:spLocks noGrp="1" noRot="1" noChangeAspect="1" noTextEdit="1"/>
          </p:cNvSpPr>
          <p:nvPr>
            <p:ph type="sldImg"/>
          </p:nvPr>
        </p:nvSpPr>
        <p:spPr bwMode="auto">
          <a:xfrm>
            <a:off x="919163" y="485775"/>
            <a:ext cx="5086350" cy="3814763"/>
          </a:xfrm>
          <a:noFill/>
          <a:ln>
            <a:solidFill>
              <a:srgbClr val="000000"/>
            </a:solidFill>
            <a:miter lim="800000"/>
            <a:headEnd/>
            <a:tailEnd/>
          </a:ln>
        </p:spPr>
      </p:sp>
    </p:spTree>
    <p:extLst>
      <p:ext uri="{BB962C8B-B14F-4D97-AF65-F5344CB8AC3E}">
        <p14:creationId xmlns:p14="http://schemas.microsoft.com/office/powerpoint/2010/main" val="3993554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6066314" y="9656957"/>
            <a:ext cx="585011" cy="150197"/>
          </a:xfrm>
          <a:prstGeom prst="rect">
            <a:avLst/>
          </a:prstGeom>
          <a:noFill/>
          <a:ln w="9525">
            <a:noFill/>
            <a:miter lim="800000"/>
            <a:headEnd/>
            <a:tailEnd/>
          </a:ln>
        </p:spPr>
        <p:txBody>
          <a:bodyPr lIns="64957" tIns="32478" rIns="64957" bIns="32478" anchor="b"/>
          <a:lstStyle/>
          <a:p>
            <a:pPr algn="r" defTabSz="951137"/>
            <a:fld id="{655C7758-2967-4905-956D-CE0AD537563C}" type="slidenum">
              <a:rPr lang="en-US" sz="600">
                <a:ea typeface="ＭＳ Ｐゴシック" pitchFamily="-65" charset="-128"/>
              </a:rPr>
              <a:pPr algn="r" defTabSz="951137"/>
              <a:t>43</a:t>
            </a:fld>
            <a:endParaRPr lang="en-US" sz="600" dirty="0">
              <a:ea typeface="ＭＳ Ｐゴシック" pitchFamily="-65" charset="-128"/>
            </a:endParaRPr>
          </a:p>
        </p:txBody>
      </p:sp>
      <p:sp>
        <p:nvSpPr>
          <p:cNvPr id="49155" name="Rectangle 7"/>
          <p:cNvSpPr>
            <a:spLocks noGrp="1" noChangeArrowheads="1"/>
          </p:cNvSpPr>
          <p:nvPr>
            <p:ph type="body" idx="1"/>
          </p:nvPr>
        </p:nvSpPr>
        <p:spPr bwMode="auto">
          <a:xfrm>
            <a:off x="359274" y="4551981"/>
            <a:ext cx="6196670" cy="2333904"/>
          </a:xfrm>
          <a:noFill/>
        </p:spPr>
        <p:txBody>
          <a:bodyPr lIns="64957" tIns="32478" rIns="64957" bIns="32478"/>
          <a:lstStyle/>
          <a:p>
            <a:pPr defTabSz="901426" eaLnBrk="1" hangingPunct="1"/>
            <a:r>
              <a:rPr lang="en-GB" dirty="0" smtClean="0">
                <a:latin typeface="Tahoma" pitchFamily="34" charset="0"/>
                <a:ea typeface="ＭＳ Ｐゴシック" pitchFamily="-65" charset="-128"/>
              </a:rPr>
              <a:t>The PEPA study finding of constant PE prevalence across the age span matches well with the findings of the </a:t>
            </a:r>
            <a:r>
              <a:rPr lang="en-GB" dirty="0" err="1" smtClean="0">
                <a:latin typeface="Tahoma" pitchFamily="34" charset="0"/>
                <a:ea typeface="ＭＳ Ｐゴシック" pitchFamily="-65" charset="-128"/>
              </a:rPr>
              <a:t>Laumann</a:t>
            </a:r>
            <a:r>
              <a:rPr lang="en-GB" dirty="0" smtClean="0">
                <a:latin typeface="Tahoma" pitchFamily="34" charset="0"/>
                <a:ea typeface="ＭＳ Ｐゴシック" pitchFamily="-65" charset="-128"/>
              </a:rPr>
              <a:t> study from 1999 using data from the National Health and Social Life Survey (NHSLS). In the NHSLS, PE was identified by questioning participants whether they had experienced climaxing or ejaculating too rapidly. </a:t>
            </a:r>
          </a:p>
          <a:p>
            <a:pPr defTabSz="901426" eaLnBrk="1" hangingPunct="1"/>
            <a:endParaRPr lang="en-GB" dirty="0" smtClean="0">
              <a:latin typeface="Tahoma" pitchFamily="34" charset="0"/>
              <a:ea typeface="ＭＳ Ｐゴシック" pitchFamily="-65" charset="-128"/>
            </a:endParaRPr>
          </a:p>
          <a:p>
            <a:pPr defTabSz="901426" eaLnBrk="1" hangingPunct="1"/>
            <a:r>
              <a:rPr lang="en-GB" dirty="0" smtClean="0">
                <a:latin typeface="Tahoma" pitchFamily="34" charset="0"/>
                <a:ea typeface="ＭＳ Ｐゴシック" pitchFamily="-65" charset="-128"/>
              </a:rPr>
              <a:t>Although a smaller study than PEPA (only 1410 men) and spanning a narrower and older age range (18 to 59 years), the results are qualitatively similar and show a constant prevalence of PE across ages. </a:t>
            </a:r>
          </a:p>
          <a:p>
            <a:pPr defTabSz="901426" eaLnBrk="1" hangingPunct="1"/>
            <a:endParaRPr lang="en-GB" dirty="0" smtClean="0">
              <a:latin typeface="Tahoma" pitchFamily="34" charset="0"/>
              <a:ea typeface="ＭＳ Ｐゴシック" pitchFamily="-65" charset="-128"/>
            </a:endParaRPr>
          </a:p>
          <a:p>
            <a:pPr defTabSz="901426" eaLnBrk="1" hangingPunct="1"/>
            <a:r>
              <a:rPr lang="en-GB" dirty="0" smtClean="0">
                <a:latin typeface="Tahoma" pitchFamily="34" charset="0"/>
                <a:ea typeface="ＭＳ Ｐゴシック" pitchFamily="-65" charset="-128"/>
              </a:rPr>
              <a:t>The </a:t>
            </a:r>
            <a:r>
              <a:rPr lang="en-GB" dirty="0" err="1" smtClean="0">
                <a:latin typeface="Tahoma" pitchFamily="34" charset="0"/>
                <a:ea typeface="ＭＳ Ｐゴシック" pitchFamily="-65" charset="-128"/>
              </a:rPr>
              <a:t>Laumann</a:t>
            </a:r>
            <a:r>
              <a:rPr lang="en-GB" dirty="0" smtClean="0">
                <a:latin typeface="Tahoma" pitchFamily="34" charset="0"/>
                <a:ea typeface="ＭＳ Ｐゴシック" pitchFamily="-65" charset="-128"/>
              </a:rPr>
              <a:t> study also highlights another important issue – that PE has a higher prevalence than ED, itself a common condition. Moreover, the prevalence of ED increases with age. </a:t>
            </a:r>
          </a:p>
          <a:p>
            <a:pPr defTabSz="901426" eaLnBrk="1" hangingPunct="1"/>
            <a:endParaRPr lang="en-GB" dirty="0" smtClean="0">
              <a:latin typeface="Tahoma" pitchFamily="34" charset="0"/>
              <a:ea typeface="ＭＳ Ｐゴシック" pitchFamily="-65" charset="-128"/>
            </a:endParaRPr>
          </a:p>
        </p:txBody>
      </p:sp>
      <p:sp>
        <p:nvSpPr>
          <p:cNvPr id="49156" name="Slide Image Placeholder 9"/>
          <p:cNvSpPr>
            <a:spLocks noGrp="1" noRot="1" noChangeAspect="1" noTextEdit="1"/>
          </p:cNvSpPr>
          <p:nvPr>
            <p:ph type="sldImg"/>
          </p:nvPr>
        </p:nvSpPr>
        <p:spPr bwMode="auto">
          <a:xfrm>
            <a:off x="919163" y="485775"/>
            <a:ext cx="5086350" cy="3814763"/>
          </a:xfrm>
          <a:noFill/>
          <a:ln>
            <a:solidFill>
              <a:srgbClr val="000000"/>
            </a:solidFill>
            <a:miter lim="800000"/>
            <a:headEnd/>
            <a:tailEnd/>
          </a:ln>
        </p:spPr>
      </p:sp>
    </p:spTree>
    <p:extLst>
      <p:ext uri="{BB962C8B-B14F-4D97-AF65-F5344CB8AC3E}">
        <p14:creationId xmlns:p14="http://schemas.microsoft.com/office/powerpoint/2010/main" val="1206434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xfrm>
            <a:off x="686446" y="4519177"/>
            <a:ext cx="5494634" cy="160813"/>
          </a:xfrm>
          <a:noFill/>
        </p:spPr>
        <p:txBody>
          <a:bodyPr/>
          <a:lstStyle/>
          <a:p>
            <a:pPr eaLnBrk="1" hangingPunct="1">
              <a:spcBef>
                <a:spcPct val="0"/>
              </a:spcBef>
            </a:pPr>
            <a:endParaRPr lang="en-US" smtClean="0">
              <a:ea typeface="ＭＳ Ｐゴシック" pitchFamily="-65"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EE3E3A80-39BB-42C2-B8CD-50554FE2B803}" type="slidenum">
              <a:rPr lang="en-US"/>
              <a:pPr/>
              <a:t>48</a:t>
            </a:fld>
            <a:endParaRPr lang="en-US"/>
          </a:p>
        </p:txBody>
      </p:sp>
    </p:spTree>
    <p:extLst>
      <p:ext uri="{BB962C8B-B14F-4D97-AF65-F5344CB8AC3E}">
        <p14:creationId xmlns:p14="http://schemas.microsoft.com/office/powerpoint/2010/main" val="3396647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xfrm>
            <a:off x="686446" y="4519177"/>
            <a:ext cx="5494634" cy="160813"/>
          </a:xfrm>
          <a:noFill/>
        </p:spPr>
        <p:txBody>
          <a:bodyPr/>
          <a:lstStyle/>
          <a:p>
            <a:pPr>
              <a:spcBef>
                <a:spcPct val="0"/>
              </a:spcBef>
            </a:pPr>
            <a:r>
              <a:rPr lang="en-US" altLang="zh-CN" smtClean="0">
                <a:ea typeface="ＭＳ Ｐゴシック" pitchFamily="-65" charset="-128"/>
              </a:rPr>
              <a:t>PEDT diagnosed PE</a:t>
            </a:r>
          </a:p>
        </p:txBody>
      </p:sp>
      <p:sp>
        <p:nvSpPr>
          <p:cNvPr id="60420" name="Slide Number Placeholder 3"/>
          <p:cNvSpPr>
            <a:spLocks noGrp="1"/>
          </p:cNvSpPr>
          <p:nvPr>
            <p:ph type="sldNum" sz="quarter" idx="5"/>
          </p:nvPr>
        </p:nvSpPr>
        <p:spPr bwMode="auto">
          <a:noFill/>
          <a:ln>
            <a:miter lim="800000"/>
            <a:headEnd/>
            <a:tailEnd/>
          </a:ln>
        </p:spPr>
        <p:txBody>
          <a:bodyPr/>
          <a:lstStyle/>
          <a:p>
            <a:fld id="{47AFC4E9-0418-4258-8A97-7E9B75DB73F2}" type="slidenum">
              <a:rPr lang="en-US" altLang="zh-CN"/>
              <a:pPr/>
              <a:t>49</a:t>
            </a:fld>
            <a:endParaRPr lang="en-US" altLang="zh-CN"/>
          </a:p>
        </p:txBody>
      </p:sp>
    </p:spTree>
    <p:extLst>
      <p:ext uri="{BB962C8B-B14F-4D97-AF65-F5344CB8AC3E}">
        <p14:creationId xmlns:p14="http://schemas.microsoft.com/office/powerpoint/2010/main" val="267563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xfrm>
            <a:off x="3890008" y="9493420"/>
            <a:ext cx="2975928" cy="49974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39968659" indent="-39486907" eaLnBrk="0" hangingPunct="0">
              <a:defRPr sz="2500">
                <a:solidFill>
                  <a:schemeClr val="tx1"/>
                </a:solidFill>
                <a:latin typeface="Arial" charset="0"/>
                <a:ea typeface="ＭＳ Ｐゴシック" charset="0"/>
              </a:defRPr>
            </a:lvl2pPr>
            <a:lvl3pPr eaLnBrk="0" hangingPunct="0">
              <a:defRPr sz="2500">
                <a:solidFill>
                  <a:schemeClr val="tx1"/>
                </a:solidFill>
                <a:latin typeface="Arial" charset="0"/>
                <a:ea typeface="ＭＳ Ｐゴシック" charset="0"/>
              </a:defRPr>
            </a:lvl3pPr>
            <a:lvl4pPr eaLnBrk="0" hangingPunct="0">
              <a:defRPr sz="2500">
                <a:solidFill>
                  <a:schemeClr val="tx1"/>
                </a:solidFill>
                <a:latin typeface="Arial" charset="0"/>
                <a:ea typeface="ＭＳ Ｐゴシック" charset="0"/>
              </a:defRPr>
            </a:lvl4pPr>
            <a:lvl5pPr eaLnBrk="0" hangingPunct="0">
              <a:defRPr sz="2500">
                <a:solidFill>
                  <a:schemeClr val="tx1"/>
                </a:solidFill>
                <a:latin typeface="Arial" charset="0"/>
                <a:ea typeface="ＭＳ Ｐゴシック" charset="0"/>
              </a:defRPr>
            </a:lvl5pPr>
            <a:lvl6pPr marL="481752" eaLnBrk="0" fontAlgn="base" hangingPunct="0">
              <a:spcBef>
                <a:spcPct val="0"/>
              </a:spcBef>
              <a:spcAft>
                <a:spcPct val="0"/>
              </a:spcAft>
              <a:defRPr sz="2500">
                <a:solidFill>
                  <a:schemeClr val="tx1"/>
                </a:solidFill>
                <a:latin typeface="Arial" charset="0"/>
                <a:ea typeface="ＭＳ Ｐゴシック" charset="0"/>
              </a:defRPr>
            </a:lvl6pPr>
            <a:lvl7pPr marL="963503" eaLnBrk="0" fontAlgn="base" hangingPunct="0">
              <a:spcBef>
                <a:spcPct val="0"/>
              </a:spcBef>
              <a:spcAft>
                <a:spcPct val="0"/>
              </a:spcAft>
              <a:defRPr sz="2500">
                <a:solidFill>
                  <a:schemeClr val="tx1"/>
                </a:solidFill>
                <a:latin typeface="Arial" charset="0"/>
                <a:ea typeface="ＭＳ Ｐゴシック" charset="0"/>
              </a:defRPr>
            </a:lvl7pPr>
            <a:lvl8pPr marL="1445255" eaLnBrk="0" fontAlgn="base" hangingPunct="0">
              <a:spcBef>
                <a:spcPct val="0"/>
              </a:spcBef>
              <a:spcAft>
                <a:spcPct val="0"/>
              </a:spcAft>
              <a:defRPr sz="2500">
                <a:solidFill>
                  <a:schemeClr val="tx1"/>
                </a:solidFill>
                <a:latin typeface="Arial" charset="0"/>
                <a:ea typeface="ＭＳ Ｐゴシック" charset="0"/>
              </a:defRPr>
            </a:lvl8pPr>
            <a:lvl9pPr marL="1927007"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B4010E4-09CE-7C40-8E3A-967B097366D1}" type="slidenum">
              <a:rPr lang="en-US" sz="1300">
                <a:cs typeface="Arial" charset="0"/>
              </a:rPr>
              <a:pPr eaLnBrk="1" hangingPunct="1"/>
              <a:t>8</a:t>
            </a:fld>
            <a:endParaRPr lang="en-US" sz="1300">
              <a:cs typeface="Arial" charset="0"/>
            </a:endParaRPr>
          </a:p>
        </p:txBody>
      </p:sp>
      <p:sp>
        <p:nvSpPr>
          <p:cNvPr id="28675" name="Rectangle 2"/>
          <p:cNvSpPr>
            <a:spLocks noGrp="1" noRot="1" noChangeAspect="1" noChangeArrowheads="1" noTextEdit="1"/>
          </p:cNvSpPr>
          <p:nvPr>
            <p:ph type="sldImg"/>
          </p:nvPr>
        </p:nvSpPr>
        <p:spPr bwMode="auto">
          <a:xfrm>
            <a:off x="1146178" y="749617"/>
            <a:ext cx="4578350" cy="3748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6" name="Text Box 3"/>
          <p:cNvSpPr txBox="1">
            <a:spLocks noChangeArrowheads="1"/>
          </p:cNvSpPr>
          <p:nvPr/>
        </p:nvSpPr>
        <p:spPr bwMode="auto">
          <a:xfrm>
            <a:off x="1068282" y="4544557"/>
            <a:ext cx="4883573" cy="3128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347" tIns="48173" rIns="96347" bIns="48173" anchor="ctr">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37931725" indent="-37474525" defTabSz="91281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1300">
                <a:latin typeface="Calibri" charset="0"/>
              </a:rPr>
              <a:t>Vacuum erection devices (VEDs) have existed in some form since the 1920’s, though  they did not gain widespread use until the 1980’s.</a:t>
            </a:r>
          </a:p>
          <a:p>
            <a:pPr eaLnBrk="1" hangingPunct="1">
              <a:spcBef>
                <a:spcPct val="50000"/>
              </a:spcBef>
            </a:pPr>
            <a:r>
              <a:rPr lang="en-GB" sz="1300">
                <a:latin typeface="Calibri" charset="0"/>
              </a:rPr>
              <a:t>The principle is to insert the penis into the tube, the air from which is evacuated.  In the presence of low air pressure around it, the penis tumesces and an erection is formed.  Blood is kept in the penis by the application of a constrictor ring around the base.</a:t>
            </a:r>
          </a:p>
          <a:p>
            <a:pPr eaLnBrk="1" hangingPunct="1">
              <a:spcBef>
                <a:spcPct val="50000"/>
              </a:spcBef>
            </a:pPr>
            <a:r>
              <a:rPr lang="en-GB" sz="1300">
                <a:latin typeface="Calibri" charset="0"/>
              </a:rPr>
              <a:t>VEDs are effective in producing an erection, regardless of the aetiology of the ED, and with good training and experience in using the device, they are acceptable to many men.</a:t>
            </a:r>
          </a:p>
          <a:p>
            <a:pPr eaLnBrk="1" hangingPunct="1">
              <a:spcBef>
                <a:spcPct val="50000"/>
              </a:spcBef>
            </a:pPr>
            <a:r>
              <a:rPr lang="en-GB" sz="1300">
                <a:latin typeface="Calibri" charset="0"/>
              </a:rPr>
              <a:t>Nonetheless, VEDs remain an option usually reserved for men who fail on oral therapy.</a:t>
            </a:r>
          </a:p>
          <a:p>
            <a:pPr eaLnBrk="1" hangingPunct="1">
              <a:spcBef>
                <a:spcPct val="50000"/>
              </a:spcBef>
            </a:pPr>
            <a:r>
              <a:rPr lang="en-GB" sz="1300">
                <a:latin typeface="Calibri" charset="0"/>
              </a:rPr>
              <a:t>VEDs can be prescribed but like all ED therapies, are subject to the restrictions of Schedule 2. </a:t>
            </a:r>
          </a:p>
        </p:txBody>
      </p:sp>
    </p:spTree>
    <p:extLst>
      <p:ext uri="{BB962C8B-B14F-4D97-AF65-F5344CB8AC3E}">
        <p14:creationId xmlns:p14="http://schemas.microsoft.com/office/powerpoint/2010/main" val="3626018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6066314" y="9656957"/>
            <a:ext cx="585011" cy="150197"/>
          </a:xfrm>
          <a:prstGeom prst="rect">
            <a:avLst/>
          </a:prstGeom>
          <a:noFill/>
          <a:ln w="9525">
            <a:noFill/>
            <a:miter lim="800000"/>
            <a:headEnd/>
            <a:tailEnd/>
          </a:ln>
        </p:spPr>
        <p:txBody>
          <a:bodyPr lIns="64957" tIns="32478" rIns="64957" bIns="32478" anchor="b"/>
          <a:lstStyle/>
          <a:p>
            <a:pPr algn="r" defTabSz="951137"/>
            <a:fld id="{7311E37F-8C78-4C8D-B53B-49EB913D1D23}" type="slidenum">
              <a:rPr lang="en-US" sz="600">
                <a:ea typeface="ＭＳ Ｐゴシック" pitchFamily="-65" charset="-128"/>
              </a:rPr>
              <a:pPr algn="r" defTabSz="951137"/>
              <a:t>52</a:t>
            </a:fld>
            <a:endParaRPr lang="en-US" sz="600" dirty="0">
              <a:ea typeface="ＭＳ Ｐゴシック" pitchFamily="-65" charset="-128"/>
            </a:endParaRPr>
          </a:p>
        </p:txBody>
      </p:sp>
      <p:sp>
        <p:nvSpPr>
          <p:cNvPr id="54275" name="Rectangle 3"/>
          <p:cNvSpPr>
            <a:spLocks noGrp="1" noChangeArrowheads="1"/>
          </p:cNvSpPr>
          <p:nvPr>
            <p:ph type="body" idx="1"/>
          </p:nvPr>
        </p:nvSpPr>
        <p:spPr bwMode="auto">
          <a:xfrm>
            <a:off x="359274" y="4551981"/>
            <a:ext cx="6196670" cy="387217"/>
          </a:xfrm>
          <a:noFill/>
        </p:spPr>
        <p:txBody>
          <a:bodyPr lIns="64957" tIns="32478" rIns="64957" bIns="32478"/>
          <a:lstStyle/>
          <a:p>
            <a:pPr defTabSz="901426" eaLnBrk="1" hangingPunct="1"/>
            <a:r>
              <a:rPr lang="en-US" dirty="0" smtClean="0">
                <a:latin typeface="Tahoma" pitchFamily="34" charset="0"/>
                <a:ea typeface="ＭＳ Ｐゴシック" pitchFamily="-65" charset="-128"/>
              </a:rPr>
              <a:t>The Premature Ejaculation Profile (PEP) assesses a number of outcomes for the patient and their partner using a 5-point scale. </a:t>
            </a:r>
          </a:p>
        </p:txBody>
      </p:sp>
      <p:sp>
        <p:nvSpPr>
          <p:cNvPr id="54276" name="Slide Image Placeholder 9"/>
          <p:cNvSpPr>
            <a:spLocks noGrp="1" noRot="1" noChangeAspect="1" noTextEdit="1"/>
          </p:cNvSpPr>
          <p:nvPr>
            <p:ph type="sldImg"/>
          </p:nvPr>
        </p:nvSpPr>
        <p:spPr bwMode="auto">
          <a:xfrm>
            <a:off x="919163" y="485775"/>
            <a:ext cx="5086350" cy="3814763"/>
          </a:xfrm>
          <a:noFill/>
          <a:ln>
            <a:solidFill>
              <a:srgbClr val="000000"/>
            </a:solidFill>
            <a:miter lim="800000"/>
            <a:headEnd/>
            <a:tailEnd/>
          </a:ln>
        </p:spPr>
      </p:sp>
    </p:spTree>
    <p:extLst>
      <p:ext uri="{BB962C8B-B14F-4D97-AF65-F5344CB8AC3E}">
        <p14:creationId xmlns:p14="http://schemas.microsoft.com/office/powerpoint/2010/main" val="1686750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6066314" y="9656957"/>
            <a:ext cx="585011" cy="150197"/>
          </a:xfrm>
          <a:prstGeom prst="rect">
            <a:avLst/>
          </a:prstGeom>
          <a:noFill/>
          <a:ln w="9525">
            <a:noFill/>
            <a:miter lim="800000"/>
            <a:headEnd/>
            <a:tailEnd/>
          </a:ln>
        </p:spPr>
        <p:txBody>
          <a:bodyPr lIns="65575" tIns="32787" rIns="65575" bIns="32787" anchor="b"/>
          <a:lstStyle/>
          <a:p>
            <a:pPr algn="r" defTabSz="959422"/>
            <a:fld id="{A14C43C0-A234-449F-9AAC-803E01648659}" type="slidenum">
              <a:rPr lang="en-US" sz="600">
                <a:ea typeface="ＭＳ Ｐゴシック" pitchFamily="-65" charset="-128"/>
              </a:rPr>
              <a:pPr algn="r" defTabSz="959422"/>
              <a:t>54</a:t>
            </a:fld>
            <a:endParaRPr lang="en-US" sz="600" dirty="0">
              <a:ea typeface="ＭＳ Ｐゴシック" pitchFamily="-65" charset="-128"/>
            </a:endParaRPr>
          </a:p>
        </p:txBody>
      </p:sp>
      <p:sp>
        <p:nvSpPr>
          <p:cNvPr id="65539" name="Rectangle 3"/>
          <p:cNvSpPr>
            <a:spLocks noGrp="1" noChangeArrowheads="1"/>
          </p:cNvSpPr>
          <p:nvPr>
            <p:ph type="body" idx="1"/>
          </p:nvPr>
        </p:nvSpPr>
        <p:spPr bwMode="auto">
          <a:xfrm>
            <a:off x="359274" y="4551981"/>
            <a:ext cx="6196670" cy="2630763"/>
          </a:xfrm>
          <a:noFill/>
        </p:spPr>
        <p:txBody>
          <a:bodyPr lIns="65575" tIns="32787" rIns="65575" bIns="32787"/>
          <a:lstStyle/>
          <a:p>
            <a:pPr defTabSz="911368" eaLnBrk="1" hangingPunct="1"/>
            <a:r>
              <a:rPr lang="en-GB" dirty="0" smtClean="0">
                <a:latin typeface="Tahoma" pitchFamily="34" charset="0"/>
                <a:ea typeface="ＭＳ Ｐゴシック" pitchFamily="-65" charset="-128"/>
              </a:rPr>
              <a:t>PE may be the most common male sexual dysfunction, with as many as 30% of adult males self-reporting complaints of the condition. Reported prevalence is influenced by the definition used – most studies to date (e.g. Rosen, 2000) are based on the DSM-IV criteria.</a:t>
            </a:r>
          </a:p>
          <a:p>
            <a:pPr defTabSz="911368" eaLnBrk="1" hangingPunct="1"/>
            <a:endParaRPr lang="en-GB" dirty="0" smtClean="0">
              <a:latin typeface="Tahoma" pitchFamily="34" charset="0"/>
              <a:ea typeface="ＭＳ Ｐゴシック" pitchFamily="-65" charset="-128"/>
            </a:endParaRPr>
          </a:p>
          <a:p>
            <a:pPr defTabSz="911368" eaLnBrk="1" hangingPunct="1"/>
            <a:r>
              <a:rPr lang="en-GB" dirty="0" smtClean="0">
                <a:latin typeface="Tahoma" pitchFamily="34" charset="0"/>
                <a:ea typeface="ＭＳ Ｐゴシック" pitchFamily="-65" charset="-128"/>
              </a:rPr>
              <a:t>However, rates of treatment seeking are very low. There are various barriers to treatment seeking are discussed later: stigma and embarrassment are among the most important barriers. </a:t>
            </a:r>
          </a:p>
          <a:p>
            <a:pPr defTabSz="911368" eaLnBrk="1" hangingPunct="1"/>
            <a:endParaRPr lang="en-GB" dirty="0" smtClean="0">
              <a:latin typeface="Tahoma" pitchFamily="34" charset="0"/>
              <a:ea typeface="ＭＳ Ｐゴシック" pitchFamily="-65" charset="-128"/>
            </a:endParaRPr>
          </a:p>
          <a:p>
            <a:pPr defTabSz="911368" eaLnBrk="1" hangingPunct="1"/>
            <a:r>
              <a:rPr lang="en-GB" dirty="0" smtClean="0">
                <a:latin typeface="Tahoma" pitchFamily="34" charset="0"/>
                <a:ea typeface="ＭＳ Ｐゴシック" pitchFamily="-65" charset="-128"/>
              </a:rPr>
              <a:t>Despite the high self-reported prevalence, factors contributing to PE remain unconfirmed: Several psychological and biological theories exist.</a:t>
            </a:r>
          </a:p>
          <a:p>
            <a:pPr defTabSz="911368" eaLnBrk="1" hangingPunct="1"/>
            <a:endParaRPr lang="en-GB" dirty="0" smtClean="0">
              <a:latin typeface="Tahoma" pitchFamily="34" charset="0"/>
              <a:ea typeface="ＭＳ Ｐゴシック" pitchFamily="-65" charset="-128"/>
            </a:endParaRPr>
          </a:p>
          <a:p>
            <a:pPr defTabSz="911368" eaLnBrk="1" hangingPunct="1"/>
            <a:r>
              <a:rPr lang="en-GB" dirty="0" smtClean="0">
                <a:latin typeface="Tahoma" pitchFamily="34" charset="0"/>
                <a:ea typeface="ＭＳ Ｐゴシック" pitchFamily="-65" charset="-128"/>
              </a:rPr>
              <a:t>The high prevalence rates of PE, coupled with the absence of approved treatments, make PE a major unmet therapeutic need.</a:t>
            </a:r>
          </a:p>
          <a:p>
            <a:pPr defTabSz="911368" eaLnBrk="1" hangingPunct="1"/>
            <a:endParaRPr lang="en-GB" dirty="0" smtClean="0">
              <a:latin typeface="Tahoma" pitchFamily="34" charset="0"/>
              <a:ea typeface="ＭＳ Ｐゴシック" pitchFamily="-65" charset="-128"/>
            </a:endParaRPr>
          </a:p>
        </p:txBody>
      </p:sp>
      <p:sp>
        <p:nvSpPr>
          <p:cNvPr id="65540" name="Slide Image Placeholder 9"/>
          <p:cNvSpPr>
            <a:spLocks noGrp="1" noRot="1" noChangeAspect="1" noTextEdit="1"/>
          </p:cNvSpPr>
          <p:nvPr>
            <p:ph type="sldImg"/>
          </p:nvPr>
        </p:nvSpPr>
        <p:spPr bwMode="auto">
          <a:xfrm>
            <a:off x="919163" y="485775"/>
            <a:ext cx="5086350" cy="3814763"/>
          </a:xfrm>
          <a:noFill/>
          <a:ln>
            <a:solidFill>
              <a:srgbClr val="000000"/>
            </a:solidFill>
            <a:miter lim="800000"/>
            <a:headEnd/>
            <a:tailEnd/>
          </a:ln>
        </p:spPr>
      </p:sp>
    </p:spTree>
    <p:extLst>
      <p:ext uri="{BB962C8B-B14F-4D97-AF65-F5344CB8AC3E}">
        <p14:creationId xmlns:p14="http://schemas.microsoft.com/office/powerpoint/2010/main" val="565414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6082211" y="9528950"/>
            <a:ext cx="585011" cy="148489"/>
          </a:xfrm>
          <a:prstGeom prst="rect">
            <a:avLst/>
          </a:prstGeom>
          <a:noFill/>
          <a:ln w="9525">
            <a:noFill/>
            <a:miter lim="800000"/>
            <a:headEnd/>
            <a:tailEnd/>
          </a:ln>
        </p:spPr>
        <p:txBody>
          <a:bodyPr lIns="61256" tIns="30628" rIns="61256" bIns="30628" anchor="b"/>
          <a:lstStyle/>
          <a:p>
            <a:pPr algn="r"/>
            <a:fld id="{7893E80D-89D8-4BFC-B865-BEBD004FF7B0}" type="slidenum">
              <a:rPr lang="en-US" sz="600">
                <a:ea typeface="ＭＳ Ｐゴシック" pitchFamily="-65" charset="-128"/>
              </a:rPr>
              <a:pPr algn="r"/>
              <a:t>58</a:t>
            </a:fld>
            <a:endParaRPr lang="en-US" sz="600" dirty="0">
              <a:ea typeface="ＭＳ Ｐゴシック" pitchFamily="-65" charset="-128"/>
            </a:endParaRPr>
          </a:p>
        </p:txBody>
      </p:sp>
      <p:sp>
        <p:nvSpPr>
          <p:cNvPr id="68611" name="Notes Placeholder 2"/>
          <p:cNvSpPr>
            <a:spLocks noGrp="1"/>
          </p:cNvSpPr>
          <p:nvPr>
            <p:ph type="body" idx="1"/>
          </p:nvPr>
        </p:nvSpPr>
        <p:spPr bwMode="auto">
          <a:xfrm>
            <a:off x="418093" y="4205505"/>
            <a:ext cx="6106056" cy="1069053"/>
          </a:xfrm>
          <a:noFill/>
        </p:spPr>
        <p:txBody>
          <a:bodyPr lIns="61256" tIns="30628" rIns="61256" bIns="30628"/>
          <a:lstStyle/>
          <a:p>
            <a:pPr defTabSz="901426" eaLnBrk="1" hangingPunct="1"/>
            <a:r>
              <a:rPr lang="en-GB" dirty="0" smtClean="0">
                <a:latin typeface="Tahoma" pitchFamily="34" charset="0"/>
                <a:ea typeface="ＭＳ Ｐゴシック" pitchFamily="-65" charset="-128"/>
              </a:rPr>
              <a:t>Early observation of the delayed ejaculation as a side effect of antidepressant treatment led to studies of the efficacy of antidepressants, mostly </a:t>
            </a:r>
            <a:r>
              <a:rPr lang="en-GB" dirty="0" err="1" smtClean="0">
                <a:latin typeface="Tahoma" pitchFamily="34" charset="0"/>
                <a:ea typeface="ＭＳ Ｐゴシック" pitchFamily="-65" charset="-128"/>
              </a:rPr>
              <a:t>SSRIs</a:t>
            </a:r>
            <a:r>
              <a:rPr lang="en-GB" dirty="0" smtClean="0">
                <a:latin typeface="Tahoma" pitchFamily="34" charset="0"/>
                <a:ea typeface="ＭＳ Ｐゴシック" pitchFamily="-65" charset="-128"/>
              </a:rPr>
              <a:t>, as treatments for PE. </a:t>
            </a:r>
          </a:p>
          <a:p>
            <a:pPr defTabSz="901426" eaLnBrk="1" hangingPunct="1"/>
            <a:endParaRPr lang="en-GB" dirty="0" smtClean="0">
              <a:latin typeface="Tahoma" pitchFamily="34" charset="0"/>
              <a:ea typeface="ＭＳ Ｐゴシック" pitchFamily="-65" charset="-128"/>
            </a:endParaRPr>
          </a:p>
          <a:p>
            <a:pPr defTabSz="901426" eaLnBrk="1" hangingPunct="1"/>
            <a:endParaRPr lang="en-GB" dirty="0" smtClean="0">
              <a:latin typeface="Tahoma" pitchFamily="34" charset="0"/>
              <a:ea typeface="ＭＳ Ｐゴシック" pitchFamily="-65" charset="-128"/>
            </a:endParaRPr>
          </a:p>
          <a:p>
            <a:pPr defTabSz="901426" eaLnBrk="1" hangingPunct="1"/>
            <a:r>
              <a:rPr lang="en-GB" dirty="0" smtClean="0">
                <a:latin typeface="Tahoma" pitchFamily="34" charset="0"/>
                <a:ea typeface="ＭＳ Ｐゴシック" pitchFamily="-65" charset="-128"/>
              </a:rPr>
              <a:t>Note that a selection of studies are shown on the slide – not a comprehensive overview. </a:t>
            </a:r>
          </a:p>
        </p:txBody>
      </p:sp>
      <p:sp>
        <p:nvSpPr>
          <p:cNvPr id="68612" name="Slide Image Placeholder 7"/>
          <p:cNvSpPr>
            <a:spLocks noGrp="1" noRot="1" noChangeAspect="1" noTextEdit="1"/>
          </p:cNvSpPr>
          <p:nvPr>
            <p:ph type="sldImg"/>
          </p:nvPr>
        </p:nvSpPr>
        <p:spPr bwMode="auto">
          <a:xfrm>
            <a:off x="1187450" y="476250"/>
            <a:ext cx="4567238" cy="3427413"/>
          </a:xfrm>
          <a:noFill/>
          <a:ln>
            <a:solidFill>
              <a:srgbClr val="000000"/>
            </a:solidFill>
            <a:miter lim="800000"/>
            <a:headEnd/>
            <a:tailEnd/>
          </a:ln>
        </p:spPr>
      </p:sp>
    </p:spTree>
    <p:extLst>
      <p:ext uri="{BB962C8B-B14F-4D97-AF65-F5344CB8AC3E}">
        <p14:creationId xmlns:p14="http://schemas.microsoft.com/office/powerpoint/2010/main" val="1276736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5714989" y="9528950"/>
            <a:ext cx="882286" cy="215054"/>
          </a:xfrm>
          <a:prstGeom prst="rect">
            <a:avLst/>
          </a:prstGeom>
          <a:noFill/>
          <a:ln w="9525">
            <a:noFill/>
            <a:miter lim="800000"/>
            <a:headEnd/>
            <a:tailEnd/>
          </a:ln>
        </p:spPr>
        <p:txBody>
          <a:bodyPr lIns="92868" tIns="46434" rIns="92868" bIns="46434" anchor="b"/>
          <a:lstStyle/>
          <a:p>
            <a:pPr algn="r" defTabSz="929596" eaLnBrk="0" hangingPunct="0"/>
            <a:fld id="{AF5E3FF9-03DE-4D6E-BFFF-ECCCE1980721}" type="slidenum">
              <a:rPr lang="en-US" altLang="zh-CN" sz="800">
                <a:ea typeface="ＭＳ Ｐゴシック" pitchFamily="-65" charset="-128"/>
              </a:rPr>
              <a:pPr algn="r" defTabSz="929596" eaLnBrk="0" hangingPunct="0"/>
              <a:t>61</a:t>
            </a:fld>
            <a:endParaRPr lang="en-US" altLang="zh-CN" sz="800" dirty="0">
              <a:ea typeface="ＭＳ Ｐゴシック" pitchFamily="-65" charset="-128"/>
            </a:endParaRPr>
          </a:p>
        </p:txBody>
      </p:sp>
      <p:sp>
        <p:nvSpPr>
          <p:cNvPr id="70659" name="Rectangle 5"/>
          <p:cNvSpPr>
            <a:spLocks noGrp="1" noRot="1" noChangeAspect="1" noChangeArrowheads="1" noTextEdit="1"/>
          </p:cNvSpPr>
          <p:nvPr>
            <p:ph type="sldImg"/>
          </p:nvPr>
        </p:nvSpPr>
        <p:spPr bwMode="auto">
          <a:noFill/>
          <a:ln>
            <a:solidFill>
              <a:srgbClr val="000000"/>
            </a:solidFill>
            <a:miter lim="800000"/>
            <a:headEnd/>
            <a:tailEnd/>
          </a:ln>
        </p:spPr>
      </p:sp>
      <p:sp>
        <p:nvSpPr>
          <p:cNvPr id="249860" name="Rectangle 6"/>
          <p:cNvSpPr>
            <a:spLocks noGrp="1" noChangeArrowheads="1"/>
          </p:cNvSpPr>
          <p:nvPr>
            <p:ph type="body" idx="1"/>
          </p:nvPr>
        </p:nvSpPr>
        <p:spPr>
          <a:xfrm>
            <a:off x="686753" y="4528087"/>
            <a:ext cx="5494020" cy="1231106"/>
          </a:xfrm>
          <a:ln/>
        </p:spPr>
        <p:txBody>
          <a:bodyPr/>
          <a:lstStyle/>
          <a:p>
            <a:pPr>
              <a:lnSpc>
                <a:spcPct val="80000"/>
              </a:lnSpc>
            </a:pPr>
            <a:r>
              <a:rPr lang="en-GB" altLang="zh-CN" sz="1000" dirty="0" smtClean="0">
                <a:latin typeface="Arial" pitchFamily="34" charset="0"/>
                <a:ea typeface="ＭＳ Ｐゴシック" pitchFamily="-65" charset="-128"/>
                <a:cs typeface="Arial" pitchFamily="34" charset="0"/>
              </a:rPr>
              <a:t>This slide compares the pharmacokinetic profile of </a:t>
            </a:r>
            <a:r>
              <a:rPr lang="en-GB" altLang="zh-CN" sz="1000" dirty="0" err="1" smtClean="0">
                <a:latin typeface="Arial" pitchFamily="34" charset="0"/>
                <a:ea typeface="ＭＳ Ｐゴシック" pitchFamily="-65" charset="-128"/>
                <a:cs typeface="Arial" pitchFamily="34" charset="0"/>
              </a:rPr>
              <a:t>Dapoxetine</a:t>
            </a:r>
            <a:r>
              <a:rPr lang="en-GB" altLang="zh-CN" sz="1000" dirty="0" smtClean="0">
                <a:latin typeface="Arial" pitchFamily="34" charset="0"/>
                <a:ea typeface="ＭＳ Ｐゴシック" pitchFamily="-65" charset="-128"/>
                <a:cs typeface="Arial" pitchFamily="34" charset="0"/>
              </a:rPr>
              <a:t> with that of </a:t>
            </a:r>
            <a:r>
              <a:rPr lang="en-GB" altLang="zh-CN" sz="1000" dirty="0" err="1" smtClean="0">
                <a:latin typeface="Arial" pitchFamily="34" charset="0"/>
                <a:ea typeface="ＭＳ Ｐゴシック" pitchFamily="-65" charset="-128"/>
                <a:cs typeface="Arial" pitchFamily="34" charset="0"/>
              </a:rPr>
              <a:t>SSRIs</a:t>
            </a:r>
            <a:r>
              <a:rPr lang="en-GB" altLang="zh-CN" sz="1000" dirty="0" smtClean="0">
                <a:latin typeface="Arial" pitchFamily="34" charset="0"/>
                <a:ea typeface="ＭＳ Ｐゴシック" pitchFamily="-65" charset="-128"/>
                <a:cs typeface="Arial" pitchFamily="34" charset="0"/>
              </a:rPr>
              <a:t> indicated for the treatment of depression.</a:t>
            </a:r>
          </a:p>
          <a:p>
            <a:pPr>
              <a:lnSpc>
                <a:spcPct val="80000"/>
              </a:lnSpc>
            </a:pPr>
            <a:r>
              <a:rPr lang="en-GB" altLang="zh-CN" sz="1000" dirty="0" smtClean="0">
                <a:latin typeface="Arial" pitchFamily="34" charset="0"/>
                <a:ea typeface="ＭＳ Ｐゴシック" pitchFamily="-65" charset="-128"/>
                <a:cs typeface="Arial" pitchFamily="34" charset="0"/>
              </a:rPr>
              <a:t>The data show that </a:t>
            </a:r>
            <a:r>
              <a:rPr lang="en-GB" altLang="zh-CN" sz="1000" dirty="0" err="1" smtClean="0">
                <a:latin typeface="Arial" pitchFamily="34" charset="0"/>
                <a:ea typeface="ＭＳ Ｐゴシック" pitchFamily="-65" charset="-128"/>
                <a:cs typeface="Arial" pitchFamily="34" charset="0"/>
              </a:rPr>
              <a:t>Dapoxetine</a:t>
            </a:r>
            <a:r>
              <a:rPr lang="en-GB" altLang="zh-CN" sz="1000" dirty="0" smtClean="0">
                <a:latin typeface="Arial" pitchFamily="34" charset="0"/>
                <a:ea typeface="ＭＳ Ｐゴシック" pitchFamily="-65" charset="-128"/>
                <a:cs typeface="Arial" pitchFamily="34" charset="0"/>
              </a:rPr>
              <a:t> is absorbed more rapidly, with the time taken to reach the peak plasma concentrations (</a:t>
            </a:r>
            <a:r>
              <a:rPr lang="en-GB" altLang="zh-CN" sz="1000" dirty="0" err="1" smtClean="0">
                <a:latin typeface="Arial" pitchFamily="34" charset="0"/>
                <a:ea typeface="ＭＳ Ｐゴシック" pitchFamily="-65" charset="-128"/>
                <a:cs typeface="Arial" pitchFamily="34" charset="0"/>
              </a:rPr>
              <a:t>T</a:t>
            </a:r>
            <a:r>
              <a:rPr lang="en-GB" altLang="zh-CN" sz="1000" baseline="-25000" dirty="0" err="1" smtClean="0">
                <a:latin typeface="Arial" pitchFamily="34" charset="0"/>
                <a:ea typeface="ＭＳ Ｐゴシック" pitchFamily="-65" charset="-128"/>
                <a:cs typeface="Arial" pitchFamily="34" charset="0"/>
              </a:rPr>
              <a:t>max</a:t>
            </a:r>
            <a:r>
              <a:rPr lang="en-GB" altLang="zh-CN" sz="1000" dirty="0" smtClean="0">
                <a:latin typeface="Arial" pitchFamily="34" charset="0"/>
                <a:ea typeface="ＭＳ Ｐゴシック" pitchFamily="-65" charset="-128"/>
                <a:cs typeface="Arial" pitchFamily="34" charset="0"/>
              </a:rPr>
              <a:t>) approximately 3-fold less than the antidepressant </a:t>
            </a:r>
            <a:r>
              <a:rPr lang="en-GB" altLang="zh-CN" sz="1000" dirty="0" err="1" smtClean="0">
                <a:latin typeface="Arial" pitchFamily="34" charset="0"/>
                <a:ea typeface="ＭＳ Ｐゴシック" pitchFamily="-65" charset="-128"/>
                <a:cs typeface="Arial" pitchFamily="34" charset="0"/>
              </a:rPr>
              <a:t>SSRIs</a:t>
            </a:r>
            <a:r>
              <a:rPr lang="en-GB" altLang="zh-CN" sz="1000" dirty="0" smtClean="0">
                <a:latin typeface="Arial" pitchFamily="34" charset="0"/>
                <a:ea typeface="ＭＳ Ｐゴシック" pitchFamily="-65" charset="-128"/>
                <a:cs typeface="Arial" pitchFamily="34" charset="0"/>
              </a:rPr>
              <a:t>.</a:t>
            </a:r>
          </a:p>
          <a:p>
            <a:pPr>
              <a:lnSpc>
                <a:spcPct val="80000"/>
              </a:lnSpc>
            </a:pPr>
            <a:r>
              <a:rPr lang="en-GB" altLang="zh-CN" sz="1000" dirty="0" smtClean="0">
                <a:latin typeface="Arial" pitchFamily="34" charset="0"/>
                <a:ea typeface="ＭＳ Ｐゴシック" pitchFamily="-65" charset="-128"/>
                <a:cs typeface="Arial" pitchFamily="34" charset="0"/>
              </a:rPr>
              <a:t>Plasma concentrations of </a:t>
            </a:r>
            <a:r>
              <a:rPr lang="en-GB" altLang="zh-CN" sz="1000" dirty="0" err="1" smtClean="0">
                <a:latin typeface="Arial" pitchFamily="34" charset="0"/>
                <a:ea typeface="ＭＳ Ｐゴシック" pitchFamily="-65" charset="-128"/>
                <a:cs typeface="Arial" pitchFamily="34" charset="0"/>
              </a:rPr>
              <a:t>Dapoxetine</a:t>
            </a:r>
            <a:r>
              <a:rPr lang="en-GB" altLang="zh-CN" sz="1000" dirty="0" smtClean="0">
                <a:latin typeface="Arial" pitchFamily="34" charset="0"/>
                <a:ea typeface="ＭＳ Ｐゴシック" pitchFamily="-65" charset="-128"/>
                <a:cs typeface="Arial" pitchFamily="34" charset="0"/>
              </a:rPr>
              <a:t> also decrease more rapidly following achievement of peak levels. While plasma </a:t>
            </a:r>
            <a:r>
              <a:rPr lang="en-GB" altLang="zh-CN" sz="1000" dirty="0" err="1" smtClean="0">
                <a:latin typeface="Arial" pitchFamily="34" charset="0"/>
                <a:ea typeface="ＭＳ Ｐゴシック" pitchFamily="-65" charset="-128"/>
                <a:cs typeface="Arial" pitchFamily="34" charset="0"/>
              </a:rPr>
              <a:t>Dapoxetine</a:t>
            </a:r>
            <a:r>
              <a:rPr lang="en-GB" altLang="zh-CN" sz="1000" dirty="0" smtClean="0">
                <a:latin typeface="Arial" pitchFamily="34" charset="0"/>
                <a:ea typeface="ＭＳ Ｐゴシック" pitchFamily="-65" charset="-128"/>
                <a:cs typeface="Arial" pitchFamily="34" charset="0"/>
              </a:rPr>
              <a:t> concentrations fall to less than 5% of peak 24 hours post-dosing, the concentration of the antidepressant </a:t>
            </a:r>
            <a:r>
              <a:rPr lang="en-GB" altLang="zh-CN" sz="1000" dirty="0" err="1" smtClean="0">
                <a:latin typeface="Arial" pitchFamily="34" charset="0"/>
                <a:ea typeface="ＭＳ Ｐゴシック" pitchFamily="-65" charset="-128"/>
                <a:cs typeface="Arial" pitchFamily="34" charset="0"/>
              </a:rPr>
              <a:t>SSRIs</a:t>
            </a:r>
            <a:r>
              <a:rPr lang="en-GB" altLang="zh-CN" sz="1000" dirty="0" smtClean="0">
                <a:latin typeface="Arial" pitchFamily="34" charset="0"/>
                <a:ea typeface="ＭＳ Ｐゴシック" pitchFamily="-65" charset="-128"/>
                <a:cs typeface="Arial" pitchFamily="34" charset="0"/>
              </a:rPr>
              <a:t> remains above 40%. Therefore, while repeated daily dosing of </a:t>
            </a:r>
            <a:r>
              <a:rPr lang="en-GB" altLang="zh-CN" sz="1000" dirty="0" err="1" smtClean="0">
                <a:latin typeface="Arial" pitchFamily="34" charset="0"/>
                <a:ea typeface="ＭＳ Ｐゴシック" pitchFamily="-65" charset="-128"/>
                <a:cs typeface="Arial" pitchFamily="34" charset="0"/>
              </a:rPr>
              <a:t>Dapoxetine</a:t>
            </a:r>
            <a:r>
              <a:rPr lang="en-GB" altLang="zh-CN" sz="1000" dirty="0" smtClean="0">
                <a:latin typeface="Arial" pitchFamily="34" charset="0"/>
                <a:ea typeface="ＭＳ Ｐゴシック" pitchFamily="-65" charset="-128"/>
                <a:cs typeface="Arial" pitchFamily="34" charset="0"/>
              </a:rPr>
              <a:t> is likely to lead to only minimal accumulation, considerable accumulation is likely with repeated dosing of antidepressant </a:t>
            </a:r>
            <a:r>
              <a:rPr lang="en-GB" altLang="zh-CN" sz="1000" dirty="0" err="1" smtClean="0">
                <a:latin typeface="Arial" pitchFamily="34" charset="0"/>
                <a:ea typeface="ＭＳ Ｐゴシック" pitchFamily="-65" charset="-128"/>
                <a:cs typeface="Arial" pitchFamily="34" charset="0"/>
              </a:rPr>
              <a:t>SSRIs</a:t>
            </a:r>
            <a:r>
              <a:rPr lang="en-GB" altLang="zh-CN" sz="1000" dirty="0" smtClean="0">
                <a:latin typeface="Arial" pitchFamily="34" charset="0"/>
                <a:ea typeface="ＭＳ Ｐゴシック" pitchFamily="-65" charset="-128"/>
                <a:cs typeface="Arial" pitchFamily="34" charset="0"/>
              </a:rPr>
              <a:t>. </a:t>
            </a:r>
          </a:p>
        </p:txBody>
      </p:sp>
    </p:spTree>
    <p:extLst>
      <p:ext uri="{BB962C8B-B14F-4D97-AF65-F5344CB8AC3E}">
        <p14:creationId xmlns:p14="http://schemas.microsoft.com/office/powerpoint/2010/main" val="2124508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5714989" y="9528950"/>
            <a:ext cx="882286" cy="215054"/>
          </a:xfrm>
          <a:prstGeom prst="rect">
            <a:avLst/>
          </a:prstGeom>
          <a:noFill/>
          <a:ln w="9525">
            <a:noFill/>
            <a:miter lim="800000"/>
            <a:headEnd/>
            <a:tailEnd/>
          </a:ln>
        </p:spPr>
        <p:txBody>
          <a:bodyPr lIns="92877" tIns="46438" rIns="92877" bIns="46438" anchor="b"/>
          <a:lstStyle/>
          <a:p>
            <a:pPr algn="r" eaLnBrk="0" hangingPunct="0"/>
            <a:fld id="{D5E881C4-71EE-42EA-87F3-18B79B43B280}" type="slidenum">
              <a:rPr lang="en-US" altLang="zh-CN" sz="800">
                <a:ea typeface="ＭＳ Ｐゴシック" pitchFamily="-65" charset="-128"/>
              </a:rPr>
              <a:pPr algn="r" eaLnBrk="0" hangingPunct="0"/>
              <a:t>63</a:t>
            </a:fld>
            <a:endParaRPr lang="en-US" altLang="zh-CN" sz="800" dirty="0">
              <a:ea typeface="ＭＳ Ｐゴシック" pitchFamily="-65" charset="-128"/>
            </a:endParaRPr>
          </a:p>
        </p:txBody>
      </p:sp>
      <p:sp>
        <p:nvSpPr>
          <p:cNvPr id="76803" name="Rectangle 5"/>
          <p:cNvSpPr>
            <a:spLocks noGrp="1" noRot="1" noChangeAspect="1" noChangeArrowheads="1" noTextEdit="1"/>
          </p:cNvSpPr>
          <p:nvPr>
            <p:ph type="sldImg"/>
          </p:nvPr>
        </p:nvSpPr>
        <p:spPr bwMode="auto">
          <a:noFill/>
          <a:ln>
            <a:solidFill>
              <a:srgbClr val="000000"/>
            </a:solidFill>
            <a:miter lim="800000"/>
            <a:headEnd/>
            <a:tailEnd/>
          </a:ln>
        </p:spPr>
      </p:sp>
      <p:sp>
        <p:nvSpPr>
          <p:cNvPr id="254980" name="Rectangle 6"/>
          <p:cNvSpPr>
            <a:spLocks noGrp="1" noChangeArrowheads="1"/>
          </p:cNvSpPr>
          <p:nvPr>
            <p:ph type="body" idx="1"/>
          </p:nvPr>
        </p:nvSpPr>
        <p:spPr>
          <a:xfrm>
            <a:off x="686753" y="4524673"/>
            <a:ext cx="5494020" cy="1328825"/>
          </a:xfrm>
          <a:ln/>
        </p:spPr>
        <p:txBody>
          <a:bodyPr/>
          <a:lstStyle/>
          <a:p>
            <a:r>
              <a:rPr lang="en-GB" altLang="zh-CN" dirty="0" smtClean="0">
                <a:latin typeface="Arial" pitchFamily="34" charset="0"/>
                <a:ea typeface="ＭＳ Ｐゴシック" pitchFamily="-65" charset="-128"/>
                <a:cs typeface="Arial" pitchFamily="34" charset="0"/>
              </a:rPr>
              <a:t>The pharmacokinetic profile of </a:t>
            </a:r>
            <a:r>
              <a:rPr lang="en-GB" altLang="zh-CN" dirty="0" err="1" smtClean="0">
                <a:latin typeface="Arial" pitchFamily="34" charset="0"/>
                <a:ea typeface="ＭＳ Ｐゴシック" pitchFamily="-65" charset="-128"/>
                <a:cs typeface="Arial" pitchFamily="34" charset="0"/>
              </a:rPr>
              <a:t>Dapoxetine</a:t>
            </a:r>
            <a:r>
              <a:rPr lang="en-GB" altLang="zh-CN" dirty="0" smtClean="0">
                <a:latin typeface="Arial" pitchFamily="34" charset="0"/>
                <a:ea typeface="ＭＳ Ｐゴシック" pitchFamily="-65" charset="-128"/>
                <a:cs typeface="Arial" pitchFamily="34" charset="0"/>
              </a:rPr>
              <a:t> is unaffected by co-administration of the PDE-5 inhibitors </a:t>
            </a:r>
            <a:r>
              <a:rPr lang="en-GB" altLang="zh-CN" dirty="0" err="1" smtClean="0">
                <a:latin typeface="Arial" pitchFamily="34" charset="0"/>
                <a:ea typeface="ＭＳ Ｐゴシック" pitchFamily="-65" charset="-128"/>
                <a:cs typeface="Arial" pitchFamily="34" charset="0"/>
              </a:rPr>
              <a:t>tadalafil</a:t>
            </a:r>
            <a:r>
              <a:rPr lang="en-GB" altLang="zh-CN" dirty="0" smtClean="0">
                <a:latin typeface="Arial" pitchFamily="34" charset="0"/>
                <a:ea typeface="ＭＳ Ｐゴシック" pitchFamily="-65" charset="-128"/>
                <a:cs typeface="Arial" pitchFamily="34" charset="0"/>
              </a:rPr>
              <a:t> and </a:t>
            </a:r>
            <a:r>
              <a:rPr lang="en-GB" altLang="zh-CN" dirty="0" err="1" smtClean="0">
                <a:latin typeface="Arial" pitchFamily="34" charset="0"/>
                <a:ea typeface="ＭＳ Ｐゴシック" pitchFamily="-65" charset="-128"/>
                <a:cs typeface="Arial" pitchFamily="34" charset="0"/>
              </a:rPr>
              <a:t>sildenafil</a:t>
            </a:r>
            <a:r>
              <a:rPr lang="en-GB" altLang="zh-CN" dirty="0" smtClean="0">
                <a:latin typeface="Arial" pitchFamily="34" charset="0"/>
                <a:ea typeface="ＭＳ Ｐゴシック" pitchFamily="-65" charset="-128"/>
                <a:cs typeface="Arial" pitchFamily="34" charset="0"/>
              </a:rPr>
              <a:t>.</a:t>
            </a:r>
          </a:p>
          <a:p>
            <a:r>
              <a:rPr lang="en-GB" altLang="zh-CN" dirty="0" smtClean="0">
                <a:latin typeface="Arial" pitchFamily="34" charset="0"/>
                <a:ea typeface="ＭＳ Ｐゴシック" pitchFamily="-65" charset="-128"/>
                <a:cs typeface="Arial" pitchFamily="34" charset="0"/>
              </a:rPr>
              <a:t>Plasma concentrations of </a:t>
            </a:r>
            <a:r>
              <a:rPr lang="en-GB" altLang="zh-CN" dirty="0" err="1" smtClean="0">
                <a:latin typeface="Arial" pitchFamily="34" charset="0"/>
                <a:ea typeface="ＭＳ Ｐゴシック" pitchFamily="-65" charset="-128"/>
                <a:cs typeface="Arial" pitchFamily="34" charset="0"/>
              </a:rPr>
              <a:t>Dapoxetine</a:t>
            </a:r>
            <a:r>
              <a:rPr lang="en-GB" altLang="zh-CN" dirty="0" smtClean="0">
                <a:latin typeface="Arial" pitchFamily="34" charset="0"/>
                <a:ea typeface="ＭＳ Ｐゴシック" pitchFamily="-65" charset="-128"/>
                <a:cs typeface="Arial" pitchFamily="34" charset="0"/>
              </a:rPr>
              <a:t> after administration of a single 60 mg dose were comparable when co-administered with single doses of </a:t>
            </a:r>
            <a:r>
              <a:rPr lang="en-GB" altLang="zh-CN" dirty="0" err="1" smtClean="0">
                <a:latin typeface="Arial" pitchFamily="34" charset="0"/>
                <a:ea typeface="ＭＳ Ｐゴシック" pitchFamily="-65" charset="-128"/>
                <a:cs typeface="Arial" pitchFamily="34" charset="0"/>
              </a:rPr>
              <a:t>tadalafil</a:t>
            </a:r>
            <a:r>
              <a:rPr lang="en-GB" altLang="zh-CN" dirty="0" smtClean="0">
                <a:latin typeface="Arial" pitchFamily="34" charset="0"/>
                <a:ea typeface="ＭＳ Ｐゴシック" pitchFamily="-65" charset="-128"/>
                <a:cs typeface="Arial" pitchFamily="34" charset="0"/>
              </a:rPr>
              <a:t> (20 mg) or </a:t>
            </a:r>
            <a:r>
              <a:rPr lang="en-GB" altLang="zh-CN" dirty="0" err="1" smtClean="0">
                <a:latin typeface="Arial" pitchFamily="34" charset="0"/>
                <a:ea typeface="ＭＳ Ｐゴシック" pitchFamily="-65" charset="-128"/>
                <a:cs typeface="Arial" pitchFamily="34" charset="0"/>
              </a:rPr>
              <a:t>sildenafil</a:t>
            </a:r>
            <a:r>
              <a:rPr lang="en-GB" altLang="zh-CN" dirty="0" smtClean="0">
                <a:latin typeface="Arial" pitchFamily="34" charset="0"/>
                <a:ea typeface="ＭＳ Ｐゴシック" pitchFamily="-65" charset="-128"/>
                <a:cs typeface="Arial" pitchFamily="34" charset="0"/>
              </a:rPr>
              <a:t> (100 mg).</a:t>
            </a:r>
          </a:p>
          <a:p>
            <a:r>
              <a:rPr lang="en-US" altLang="zh-CN" dirty="0" smtClean="0">
                <a:latin typeface="Arial" pitchFamily="34" charset="0"/>
                <a:ea typeface="ＭＳ Ｐゴシック" pitchFamily="-65" charset="-128"/>
                <a:cs typeface="Arial" pitchFamily="34" charset="0"/>
              </a:rPr>
              <a:t>Profiles for </a:t>
            </a:r>
            <a:r>
              <a:rPr lang="en-US" altLang="zh-CN" dirty="0" err="1" smtClean="0">
                <a:latin typeface="Arial" pitchFamily="34" charset="0"/>
                <a:ea typeface="ＭＳ Ｐゴシック" pitchFamily="-65" charset="-128"/>
                <a:cs typeface="Arial" pitchFamily="34" charset="0"/>
              </a:rPr>
              <a:t>desmethylDapoxetine</a:t>
            </a:r>
            <a:r>
              <a:rPr lang="en-US" altLang="zh-CN" dirty="0" smtClean="0">
                <a:latin typeface="Arial" pitchFamily="34" charset="0"/>
                <a:ea typeface="ＭＳ Ｐゴシック" pitchFamily="-65" charset="-128"/>
                <a:cs typeface="Arial" pitchFamily="34" charset="0"/>
              </a:rPr>
              <a:t> and </a:t>
            </a:r>
            <a:r>
              <a:rPr lang="en-US" altLang="zh-CN" dirty="0" err="1" smtClean="0">
                <a:latin typeface="Arial" pitchFamily="34" charset="0"/>
                <a:ea typeface="ＭＳ Ｐゴシック" pitchFamily="-65" charset="-128"/>
                <a:cs typeface="Arial" pitchFamily="34" charset="0"/>
              </a:rPr>
              <a:t>Dapoxetine</a:t>
            </a:r>
            <a:r>
              <a:rPr lang="en-US" altLang="zh-CN" dirty="0" smtClean="0">
                <a:latin typeface="Arial" pitchFamily="34" charset="0"/>
                <a:ea typeface="ＭＳ Ｐゴシック" pitchFamily="-65" charset="-128"/>
                <a:cs typeface="Arial" pitchFamily="34" charset="0"/>
              </a:rPr>
              <a:t>-N-oxide are similarly unaffected.</a:t>
            </a:r>
          </a:p>
          <a:p>
            <a:endParaRPr lang="en-GB" altLang="zh-CN" dirty="0" smtClean="0">
              <a:latin typeface="Arial" pitchFamily="34" charset="0"/>
              <a:ea typeface="ＭＳ Ｐゴシック" pitchFamily="-65" charset="-128"/>
              <a:cs typeface="Arial" pitchFamily="34" charset="0"/>
            </a:endParaRPr>
          </a:p>
        </p:txBody>
      </p:sp>
    </p:spTree>
    <p:extLst>
      <p:ext uri="{BB962C8B-B14F-4D97-AF65-F5344CB8AC3E}">
        <p14:creationId xmlns:p14="http://schemas.microsoft.com/office/powerpoint/2010/main" val="4207978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5714989" y="9528950"/>
            <a:ext cx="882286" cy="215054"/>
          </a:xfrm>
          <a:prstGeom prst="rect">
            <a:avLst/>
          </a:prstGeom>
          <a:noFill/>
          <a:ln w="9525">
            <a:noFill/>
            <a:miter lim="800000"/>
            <a:headEnd/>
            <a:tailEnd/>
          </a:ln>
        </p:spPr>
        <p:txBody>
          <a:bodyPr lIns="92877" tIns="46438" rIns="92877" bIns="46438" anchor="b"/>
          <a:lstStyle/>
          <a:p>
            <a:pPr algn="r" eaLnBrk="0" hangingPunct="0"/>
            <a:fld id="{43041A84-B205-49B9-B6AA-432F3033598E}" type="slidenum">
              <a:rPr lang="en-US" altLang="zh-CN" sz="800">
                <a:ea typeface="ＭＳ Ｐゴシック" pitchFamily="-65" charset="-128"/>
              </a:rPr>
              <a:pPr algn="r" eaLnBrk="0" hangingPunct="0"/>
              <a:t>64</a:t>
            </a:fld>
            <a:endParaRPr lang="en-US" altLang="zh-CN" sz="800" dirty="0">
              <a:ea typeface="ＭＳ Ｐゴシック" pitchFamily="-65" charset="-128"/>
            </a:endParaRPr>
          </a:p>
        </p:txBody>
      </p:sp>
      <p:sp>
        <p:nvSpPr>
          <p:cNvPr id="72707" name="Rectangle 5"/>
          <p:cNvSpPr>
            <a:spLocks noGrp="1" noRot="1" noChangeAspect="1" noChangeArrowheads="1" noTextEdit="1"/>
          </p:cNvSpPr>
          <p:nvPr>
            <p:ph type="sldImg"/>
          </p:nvPr>
        </p:nvSpPr>
        <p:spPr bwMode="auto">
          <a:noFill/>
          <a:ln>
            <a:solidFill>
              <a:srgbClr val="000000"/>
            </a:solidFill>
            <a:miter lim="800000"/>
            <a:headEnd/>
            <a:tailEnd/>
          </a:ln>
        </p:spPr>
      </p:sp>
      <p:sp>
        <p:nvSpPr>
          <p:cNvPr id="250884" name="Rectangle 6"/>
          <p:cNvSpPr>
            <a:spLocks noGrp="1" noChangeArrowheads="1"/>
          </p:cNvSpPr>
          <p:nvPr>
            <p:ph type="body" idx="1"/>
          </p:nvPr>
        </p:nvSpPr>
        <p:spPr>
          <a:xfrm>
            <a:off x="686753" y="4528086"/>
            <a:ext cx="5494020" cy="2369880"/>
          </a:xfrm>
          <a:ln/>
        </p:spPr>
        <p:txBody>
          <a:bodyPr/>
          <a:lstStyle/>
          <a:p>
            <a:pPr>
              <a:lnSpc>
                <a:spcPct val="80000"/>
              </a:lnSpc>
            </a:pPr>
            <a:r>
              <a:rPr lang="en-GB" altLang="zh-CN" dirty="0" smtClean="0">
                <a:latin typeface="Arial" pitchFamily="34" charset="0"/>
                <a:ea typeface="ＭＳ Ｐゴシック" pitchFamily="-65" charset="-128"/>
                <a:cs typeface="Arial" pitchFamily="34" charset="0"/>
              </a:rPr>
              <a:t>The ideas in this slide are summarized by </a:t>
            </a:r>
            <a:r>
              <a:rPr lang="en-GB" altLang="zh-CN" dirty="0" err="1" smtClean="0">
                <a:latin typeface="Arial" pitchFamily="34" charset="0"/>
                <a:ea typeface="ＭＳ Ｐゴシック" pitchFamily="-65" charset="-128"/>
                <a:cs typeface="Arial" pitchFamily="34" charset="0"/>
              </a:rPr>
              <a:t>Giuliano</a:t>
            </a:r>
            <a:r>
              <a:rPr lang="en-GB" altLang="zh-CN" dirty="0" smtClean="0">
                <a:latin typeface="Arial" pitchFamily="34" charset="0"/>
                <a:ea typeface="ＭＳ Ｐゴシック" pitchFamily="-65" charset="-128"/>
                <a:cs typeface="Arial" pitchFamily="34" charset="0"/>
              </a:rPr>
              <a:t>. TINS 2006;30(2):79-84.</a:t>
            </a:r>
          </a:p>
          <a:p>
            <a:pPr>
              <a:lnSpc>
                <a:spcPct val="80000"/>
              </a:lnSpc>
            </a:pPr>
            <a:r>
              <a:rPr lang="en-GB" altLang="zh-CN" dirty="0" smtClean="0">
                <a:latin typeface="Arial" pitchFamily="34" charset="0"/>
                <a:ea typeface="ＭＳ Ｐゴシック" pitchFamily="-65" charset="-128"/>
                <a:cs typeface="Arial" pitchFamily="34" charset="0"/>
              </a:rPr>
              <a:t>The function of serotonin in the central nervous system is controlled by many factors including the 5-HT </a:t>
            </a:r>
            <a:r>
              <a:rPr lang="en-GB" altLang="zh-CN" dirty="0" err="1" smtClean="0">
                <a:latin typeface="Arial" pitchFamily="34" charset="0"/>
                <a:ea typeface="ＭＳ Ｐゴシック" pitchFamily="-65" charset="-128"/>
                <a:cs typeface="Arial" pitchFamily="34" charset="0"/>
              </a:rPr>
              <a:t>transporter</a:t>
            </a:r>
            <a:r>
              <a:rPr lang="en-GB" altLang="zh-CN" dirty="0" smtClean="0">
                <a:latin typeface="Arial" pitchFamily="34" charset="0"/>
                <a:ea typeface="ＭＳ Ｐゴシック" pitchFamily="-65" charset="-128"/>
                <a:cs typeface="Arial" pitchFamily="34" charset="0"/>
              </a:rPr>
              <a:t> and the 5-HT</a:t>
            </a:r>
            <a:r>
              <a:rPr lang="en-GB" altLang="zh-CN" baseline="-25000" dirty="0" smtClean="0">
                <a:latin typeface="Arial" pitchFamily="34" charset="0"/>
                <a:ea typeface="ＭＳ Ｐゴシック" pitchFamily="-65" charset="-128"/>
                <a:cs typeface="Arial" pitchFamily="34" charset="0"/>
              </a:rPr>
              <a:t>1A</a:t>
            </a:r>
            <a:r>
              <a:rPr lang="en-GB" altLang="zh-CN" dirty="0" smtClean="0">
                <a:latin typeface="Arial" pitchFamily="34" charset="0"/>
                <a:ea typeface="ＭＳ Ｐゴシック" pitchFamily="-65" charset="-128"/>
                <a:cs typeface="Arial" pitchFamily="34" charset="0"/>
              </a:rPr>
              <a:t> </a:t>
            </a:r>
            <a:r>
              <a:rPr lang="en-GB" altLang="zh-CN" dirty="0" err="1" smtClean="0">
                <a:latin typeface="Arial" pitchFamily="34" charset="0"/>
                <a:ea typeface="ＭＳ Ｐゴシック" pitchFamily="-65" charset="-128"/>
                <a:cs typeface="Arial" pitchFamily="34" charset="0"/>
              </a:rPr>
              <a:t>autoreceptors</a:t>
            </a:r>
            <a:r>
              <a:rPr lang="en-GB" altLang="zh-CN" dirty="0" smtClean="0">
                <a:latin typeface="Arial" pitchFamily="34" charset="0"/>
                <a:ea typeface="ＭＳ Ｐゴシック" pitchFamily="-65" charset="-128"/>
                <a:cs typeface="Arial" pitchFamily="34" charset="0"/>
              </a:rPr>
              <a:t>. When bound by serotonin, the 5-HT</a:t>
            </a:r>
            <a:r>
              <a:rPr lang="en-GB" altLang="zh-CN" baseline="-25000" dirty="0" smtClean="0">
                <a:latin typeface="Arial" pitchFamily="34" charset="0"/>
                <a:ea typeface="ＭＳ Ｐゴシック" pitchFamily="-65" charset="-128"/>
                <a:cs typeface="Arial" pitchFamily="34" charset="0"/>
              </a:rPr>
              <a:t>1A</a:t>
            </a:r>
            <a:r>
              <a:rPr lang="en-GB" altLang="zh-CN" dirty="0" smtClean="0">
                <a:latin typeface="Arial" pitchFamily="34" charset="0"/>
                <a:ea typeface="ＭＳ Ｐゴシック" pitchFamily="-65" charset="-128"/>
                <a:cs typeface="Arial" pitchFamily="34" charset="0"/>
              </a:rPr>
              <a:t> </a:t>
            </a:r>
            <a:r>
              <a:rPr lang="en-GB" altLang="zh-CN" dirty="0" err="1" smtClean="0">
                <a:latin typeface="Arial" pitchFamily="34" charset="0"/>
                <a:ea typeface="ＭＳ Ｐゴシック" pitchFamily="-65" charset="-128"/>
                <a:cs typeface="Arial" pitchFamily="34" charset="0"/>
              </a:rPr>
              <a:t>autoreceptors</a:t>
            </a:r>
            <a:r>
              <a:rPr lang="en-GB" altLang="zh-CN" dirty="0" smtClean="0">
                <a:latin typeface="Arial" pitchFamily="34" charset="0"/>
                <a:ea typeface="ＭＳ Ｐゴシック" pitchFamily="-65" charset="-128"/>
                <a:cs typeface="Arial" pitchFamily="34" charset="0"/>
              </a:rPr>
              <a:t> reduce the firing rate of </a:t>
            </a:r>
            <a:r>
              <a:rPr lang="en-GB" altLang="zh-CN" dirty="0" err="1" smtClean="0">
                <a:latin typeface="Arial" pitchFamily="34" charset="0"/>
                <a:ea typeface="ＭＳ Ｐゴシック" pitchFamily="-65" charset="-128"/>
                <a:cs typeface="Arial" pitchFamily="34" charset="0"/>
              </a:rPr>
              <a:t>serotonergic</a:t>
            </a:r>
            <a:r>
              <a:rPr lang="en-GB" altLang="zh-CN" dirty="0" smtClean="0">
                <a:latin typeface="Arial" pitchFamily="34" charset="0"/>
                <a:ea typeface="ＭＳ Ｐゴシック" pitchFamily="-65" charset="-128"/>
                <a:cs typeface="Arial" pitchFamily="34" charset="0"/>
              </a:rPr>
              <a:t> neurons, so also inhibiting the activity of </a:t>
            </a:r>
            <a:r>
              <a:rPr lang="en-GB" altLang="zh-CN" dirty="0" err="1" smtClean="0">
                <a:latin typeface="Arial" pitchFamily="34" charset="0"/>
                <a:ea typeface="ＭＳ Ｐゴシック" pitchFamily="-65" charset="-128"/>
                <a:cs typeface="Arial" pitchFamily="34" charset="0"/>
              </a:rPr>
              <a:t>serotoergic</a:t>
            </a:r>
            <a:r>
              <a:rPr lang="en-GB" altLang="zh-CN" dirty="0" smtClean="0">
                <a:latin typeface="Arial" pitchFamily="34" charset="0"/>
                <a:ea typeface="ＭＳ Ｐゴシック" pitchFamily="-65" charset="-128"/>
                <a:cs typeface="Arial" pitchFamily="34" charset="0"/>
              </a:rPr>
              <a:t> pathways.</a:t>
            </a:r>
          </a:p>
          <a:p>
            <a:pPr>
              <a:lnSpc>
                <a:spcPct val="80000"/>
              </a:lnSpc>
            </a:pPr>
            <a:r>
              <a:rPr lang="en-GB" altLang="zh-CN" dirty="0" smtClean="0">
                <a:latin typeface="Arial" pitchFamily="34" charset="0"/>
                <a:ea typeface="ＭＳ Ｐゴシック" pitchFamily="-65" charset="-128"/>
                <a:cs typeface="Arial" pitchFamily="34" charset="0"/>
              </a:rPr>
              <a:t>Administration of a single dose of a long-acting, antidepressant SSRI causes an increase in synaptic serotonin levels due to 5-HT </a:t>
            </a:r>
            <a:r>
              <a:rPr lang="en-GB" altLang="zh-CN" dirty="0" err="1" smtClean="0">
                <a:latin typeface="Arial" pitchFamily="34" charset="0"/>
                <a:ea typeface="ＭＳ Ｐゴシック" pitchFamily="-65" charset="-128"/>
                <a:cs typeface="Arial" pitchFamily="34" charset="0"/>
              </a:rPr>
              <a:t>transporter</a:t>
            </a:r>
            <a:r>
              <a:rPr lang="en-GB" altLang="zh-CN" dirty="0" smtClean="0">
                <a:latin typeface="Arial" pitchFamily="34" charset="0"/>
                <a:ea typeface="ＭＳ Ｐゴシック" pitchFamily="-65" charset="-128"/>
                <a:cs typeface="Arial" pitchFamily="34" charset="0"/>
              </a:rPr>
              <a:t> blockade. However, the increase in synaptic serotonin levels, in turn, causes activation of 5-HT</a:t>
            </a:r>
            <a:r>
              <a:rPr lang="en-GB" altLang="zh-CN" baseline="-25000" dirty="0" smtClean="0">
                <a:latin typeface="Arial" pitchFamily="34" charset="0"/>
                <a:ea typeface="ＭＳ Ｐゴシック" pitchFamily="-65" charset="-128"/>
                <a:cs typeface="Arial" pitchFamily="34" charset="0"/>
              </a:rPr>
              <a:t>1A</a:t>
            </a:r>
            <a:r>
              <a:rPr lang="en-GB" altLang="zh-CN" dirty="0" smtClean="0">
                <a:latin typeface="Arial" pitchFamily="34" charset="0"/>
                <a:ea typeface="ＭＳ Ｐゴシック" pitchFamily="-65" charset="-128"/>
                <a:cs typeface="Arial" pitchFamily="34" charset="0"/>
              </a:rPr>
              <a:t> </a:t>
            </a:r>
            <a:r>
              <a:rPr lang="en-GB" altLang="zh-CN" dirty="0" err="1" smtClean="0">
                <a:latin typeface="Arial" pitchFamily="34" charset="0"/>
                <a:ea typeface="ＭＳ Ｐゴシック" pitchFamily="-65" charset="-128"/>
                <a:cs typeface="Arial" pitchFamily="34" charset="0"/>
              </a:rPr>
              <a:t>autoreceptors</a:t>
            </a:r>
            <a:r>
              <a:rPr lang="en-GB" altLang="zh-CN" dirty="0" smtClean="0">
                <a:latin typeface="Arial" pitchFamily="34" charset="0"/>
                <a:ea typeface="ＭＳ Ｐゴシック" pitchFamily="-65" charset="-128"/>
                <a:cs typeface="Arial" pitchFamily="34" charset="0"/>
              </a:rPr>
              <a:t>, which reduce synaptic serotonin levels again, negating the effect of 5-HT </a:t>
            </a:r>
            <a:r>
              <a:rPr lang="en-GB" altLang="zh-CN" dirty="0" err="1" smtClean="0">
                <a:latin typeface="Arial" pitchFamily="34" charset="0"/>
                <a:ea typeface="ＭＳ Ｐゴシック" pitchFamily="-65" charset="-128"/>
                <a:cs typeface="Arial" pitchFamily="34" charset="0"/>
              </a:rPr>
              <a:t>transporter</a:t>
            </a:r>
            <a:r>
              <a:rPr lang="en-GB" altLang="zh-CN" dirty="0" smtClean="0">
                <a:latin typeface="Arial" pitchFamily="34" charset="0"/>
                <a:ea typeface="ＭＳ Ｐゴシック" pitchFamily="-65" charset="-128"/>
                <a:cs typeface="Arial" pitchFamily="34" charset="0"/>
              </a:rPr>
              <a:t> blockade. To be effective, antidepressant </a:t>
            </a:r>
            <a:r>
              <a:rPr lang="en-GB" altLang="zh-CN" dirty="0" err="1" smtClean="0">
                <a:latin typeface="Arial" pitchFamily="34" charset="0"/>
                <a:ea typeface="ＭＳ Ｐゴシック" pitchFamily="-65" charset="-128"/>
                <a:cs typeface="Arial" pitchFamily="34" charset="0"/>
              </a:rPr>
              <a:t>SSRIs</a:t>
            </a:r>
            <a:r>
              <a:rPr lang="en-GB" altLang="zh-CN" dirty="0" smtClean="0">
                <a:latin typeface="Arial" pitchFamily="34" charset="0"/>
                <a:ea typeface="ＭＳ Ｐゴシック" pitchFamily="-65" charset="-128"/>
                <a:cs typeface="Arial" pitchFamily="34" charset="0"/>
              </a:rPr>
              <a:t> must be administered daily for several weeks until 5-HT</a:t>
            </a:r>
            <a:r>
              <a:rPr lang="en-GB" altLang="zh-CN" baseline="-25000" dirty="0" smtClean="0">
                <a:latin typeface="Arial" pitchFamily="34" charset="0"/>
                <a:ea typeface="ＭＳ Ｐゴシック" pitchFamily="-65" charset="-128"/>
                <a:cs typeface="Arial" pitchFamily="34" charset="0"/>
              </a:rPr>
              <a:t>1A</a:t>
            </a:r>
            <a:r>
              <a:rPr lang="en-GB" altLang="zh-CN" dirty="0" smtClean="0">
                <a:latin typeface="Arial" pitchFamily="34" charset="0"/>
                <a:ea typeface="ＭＳ Ｐゴシック" pitchFamily="-65" charset="-128"/>
                <a:cs typeface="Arial" pitchFamily="34" charset="0"/>
              </a:rPr>
              <a:t> </a:t>
            </a:r>
            <a:r>
              <a:rPr lang="en-GB" altLang="zh-CN" dirty="0" err="1" smtClean="0">
                <a:latin typeface="Arial" pitchFamily="34" charset="0"/>
                <a:ea typeface="ＭＳ Ｐゴシック" pitchFamily="-65" charset="-128"/>
                <a:cs typeface="Arial" pitchFamily="34" charset="0"/>
              </a:rPr>
              <a:t>autoreceptors</a:t>
            </a:r>
            <a:r>
              <a:rPr lang="en-GB" altLang="zh-CN" dirty="0" smtClean="0">
                <a:latin typeface="Arial" pitchFamily="34" charset="0"/>
                <a:ea typeface="ＭＳ Ｐゴシック" pitchFamily="-65" charset="-128"/>
                <a:cs typeface="Arial" pitchFamily="34" charset="0"/>
              </a:rPr>
              <a:t> are </a:t>
            </a:r>
            <a:r>
              <a:rPr lang="en-GB" altLang="zh-CN" dirty="0" err="1" smtClean="0">
                <a:latin typeface="Arial" pitchFamily="34" charset="0"/>
                <a:ea typeface="ＭＳ Ｐゴシック" pitchFamily="-65" charset="-128"/>
                <a:cs typeface="Arial" pitchFamily="34" charset="0"/>
              </a:rPr>
              <a:t>downregulated</a:t>
            </a:r>
            <a:r>
              <a:rPr lang="en-GB" altLang="zh-CN" dirty="0" smtClean="0">
                <a:latin typeface="Arial" pitchFamily="34" charset="0"/>
                <a:ea typeface="ＭＳ Ｐゴシック" pitchFamily="-65" charset="-128"/>
                <a:cs typeface="Arial" pitchFamily="34" charset="0"/>
              </a:rPr>
              <a:t> and the SSRI-induced increase in synaptic serotonin is achieved.</a:t>
            </a:r>
          </a:p>
          <a:p>
            <a:pPr>
              <a:lnSpc>
                <a:spcPct val="80000"/>
              </a:lnSpc>
            </a:pPr>
            <a:r>
              <a:rPr lang="en-GB" altLang="zh-CN" dirty="0" smtClean="0">
                <a:latin typeface="Arial" pitchFamily="34" charset="0"/>
                <a:ea typeface="ＭＳ Ｐゴシック" pitchFamily="-65" charset="-128"/>
                <a:cs typeface="Arial" pitchFamily="34" charset="0"/>
              </a:rPr>
              <a:t>The short-acting SSRI </a:t>
            </a:r>
            <a:r>
              <a:rPr lang="en-GB" altLang="zh-CN" dirty="0" err="1" smtClean="0">
                <a:latin typeface="Arial" pitchFamily="34" charset="0"/>
                <a:ea typeface="ＭＳ Ｐゴシック" pitchFamily="-65" charset="-128"/>
                <a:cs typeface="Arial" pitchFamily="34" charset="0"/>
              </a:rPr>
              <a:t>Dapoxetine</a:t>
            </a:r>
            <a:r>
              <a:rPr lang="en-GB" altLang="zh-CN" dirty="0" smtClean="0">
                <a:latin typeface="Arial" pitchFamily="34" charset="0"/>
                <a:ea typeface="ＭＳ Ｐゴシック" pitchFamily="-65" charset="-128"/>
                <a:cs typeface="Arial" pitchFamily="34" charset="0"/>
              </a:rPr>
              <a:t> is effective on-demand from the first dose. It has been speculated that rapid absorption of </a:t>
            </a:r>
            <a:r>
              <a:rPr lang="en-GB" altLang="zh-CN" dirty="0" err="1" smtClean="0">
                <a:latin typeface="Arial" pitchFamily="34" charset="0"/>
                <a:ea typeface="ＭＳ Ｐゴシック" pitchFamily="-65" charset="-128"/>
                <a:cs typeface="Arial" pitchFamily="34" charset="0"/>
              </a:rPr>
              <a:t>Dapoxetine</a:t>
            </a:r>
            <a:r>
              <a:rPr lang="en-GB" altLang="zh-CN" dirty="0" smtClean="0">
                <a:latin typeface="Arial" pitchFamily="34" charset="0"/>
                <a:ea typeface="ＭＳ Ｐゴシック" pitchFamily="-65" charset="-128"/>
                <a:cs typeface="Arial" pitchFamily="34" charset="0"/>
              </a:rPr>
              <a:t> overwhelms the 5-HT</a:t>
            </a:r>
            <a:r>
              <a:rPr lang="en-GB" altLang="zh-CN" baseline="-25000" dirty="0" smtClean="0">
                <a:latin typeface="Arial" pitchFamily="34" charset="0"/>
                <a:ea typeface="ＭＳ Ｐゴシック" pitchFamily="-65" charset="-128"/>
                <a:cs typeface="Arial" pitchFamily="34" charset="0"/>
              </a:rPr>
              <a:t>1A</a:t>
            </a:r>
            <a:r>
              <a:rPr lang="en-GB" altLang="zh-CN" dirty="0" smtClean="0">
                <a:latin typeface="Arial" pitchFamily="34" charset="0"/>
                <a:ea typeface="ＭＳ Ｐゴシック" pitchFamily="-65" charset="-128"/>
                <a:cs typeface="Arial" pitchFamily="34" charset="0"/>
              </a:rPr>
              <a:t> </a:t>
            </a:r>
            <a:r>
              <a:rPr lang="en-GB" altLang="zh-CN" dirty="0" err="1" smtClean="0">
                <a:latin typeface="Arial" pitchFamily="34" charset="0"/>
                <a:ea typeface="ＭＳ Ｐゴシック" pitchFamily="-65" charset="-128"/>
                <a:cs typeface="Arial" pitchFamily="34" charset="0"/>
              </a:rPr>
              <a:t>autoreceptors</a:t>
            </a:r>
            <a:r>
              <a:rPr lang="en-GB" altLang="zh-CN" dirty="0" smtClean="0">
                <a:latin typeface="Arial" pitchFamily="34" charset="0"/>
                <a:ea typeface="ＭＳ Ｐゴシック" pitchFamily="-65" charset="-128"/>
                <a:cs typeface="Arial" pitchFamily="34" charset="0"/>
              </a:rPr>
              <a:t>, resulting in an increase in synaptic serotonin levels. Alternatively, the particular properties of </a:t>
            </a:r>
            <a:r>
              <a:rPr lang="en-GB" altLang="zh-CN" dirty="0" err="1" smtClean="0">
                <a:latin typeface="Arial" pitchFamily="34" charset="0"/>
                <a:ea typeface="ＭＳ Ｐゴシック" pitchFamily="-65" charset="-128"/>
                <a:cs typeface="Arial" pitchFamily="34" charset="0"/>
              </a:rPr>
              <a:t>Dapoxetine</a:t>
            </a:r>
            <a:r>
              <a:rPr lang="en-GB" altLang="zh-CN" dirty="0" smtClean="0">
                <a:latin typeface="Arial" pitchFamily="34" charset="0"/>
                <a:ea typeface="ＭＳ Ｐゴシック" pitchFamily="-65" charset="-128"/>
                <a:cs typeface="Arial" pitchFamily="34" charset="0"/>
              </a:rPr>
              <a:t> may not result in 5-HT</a:t>
            </a:r>
            <a:r>
              <a:rPr lang="en-GB" altLang="zh-CN" baseline="-25000" dirty="0" smtClean="0">
                <a:latin typeface="Arial" pitchFamily="34" charset="0"/>
                <a:ea typeface="ＭＳ Ｐゴシック" pitchFamily="-65" charset="-128"/>
                <a:cs typeface="Arial" pitchFamily="34" charset="0"/>
              </a:rPr>
              <a:t>1A</a:t>
            </a:r>
            <a:r>
              <a:rPr lang="en-GB" altLang="zh-CN" dirty="0" smtClean="0">
                <a:latin typeface="Arial" pitchFamily="34" charset="0"/>
                <a:ea typeface="ＭＳ Ｐゴシック" pitchFamily="-65" charset="-128"/>
                <a:cs typeface="Arial" pitchFamily="34" charset="0"/>
              </a:rPr>
              <a:t> </a:t>
            </a:r>
            <a:r>
              <a:rPr lang="en-GB" altLang="zh-CN" dirty="0" err="1" smtClean="0">
                <a:latin typeface="Arial" pitchFamily="34" charset="0"/>
                <a:ea typeface="ＭＳ Ｐゴシック" pitchFamily="-65" charset="-128"/>
                <a:cs typeface="Arial" pitchFamily="34" charset="0"/>
              </a:rPr>
              <a:t>autoreceptors</a:t>
            </a:r>
            <a:r>
              <a:rPr lang="en-GB" altLang="zh-CN" dirty="0" smtClean="0">
                <a:latin typeface="Arial" pitchFamily="34" charset="0"/>
                <a:ea typeface="ＭＳ Ｐゴシック" pitchFamily="-65" charset="-128"/>
                <a:cs typeface="Arial" pitchFamily="34" charset="0"/>
              </a:rPr>
              <a:t> activation. </a:t>
            </a:r>
            <a:endParaRPr lang="tr-TR" altLang="zh-CN" dirty="0" smtClean="0">
              <a:latin typeface="Arial" pitchFamily="34" charset="0"/>
              <a:ea typeface="ＭＳ Ｐゴシック" pitchFamily="-65" charset="-128"/>
              <a:cs typeface="Arial" pitchFamily="34" charset="0"/>
            </a:endParaRPr>
          </a:p>
        </p:txBody>
      </p:sp>
    </p:spTree>
    <p:extLst>
      <p:ext uri="{BB962C8B-B14F-4D97-AF65-F5344CB8AC3E}">
        <p14:creationId xmlns:p14="http://schemas.microsoft.com/office/powerpoint/2010/main" val="968108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92790" y="9492511"/>
            <a:ext cx="2974735" cy="502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965" tIns="47483" rIns="94965" bIns="47483" anchor="b"/>
          <a:lstStyle>
            <a:lvl1pPr defTabSz="915988">
              <a:defRPr sz="2400" b="1">
                <a:solidFill>
                  <a:schemeClr val="tx1"/>
                </a:solidFill>
                <a:latin typeface="Tahoma" charset="0"/>
                <a:ea typeface="ＭＳ Ｐゴシック" charset="0"/>
                <a:cs typeface="ＭＳ Ｐゴシック" charset="0"/>
              </a:defRPr>
            </a:lvl1pPr>
            <a:lvl2pPr marL="37931725" indent="-37474525" defTabSz="915988">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r">
              <a:spcBef>
                <a:spcPct val="0"/>
              </a:spcBef>
              <a:spcAft>
                <a:spcPct val="0"/>
              </a:spcAft>
            </a:pPr>
            <a:fld id="{3F29DF64-08D1-924A-A649-5EF674A0901D}" type="slidenum">
              <a:rPr lang="en-US" sz="800" b="0">
                <a:latin typeface="Arial" charset="0"/>
                <a:ea typeface="MS PGothic" charset="0"/>
                <a:cs typeface="MS PGothic" charset="0"/>
              </a:rPr>
              <a:pPr algn="r">
                <a:spcBef>
                  <a:spcPct val="0"/>
                </a:spcBef>
                <a:spcAft>
                  <a:spcPct val="0"/>
                </a:spcAft>
              </a:pPr>
              <a:t>67</a:t>
            </a:fld>
            <a:endParaRPr lang="en-US" sz="800" b="0">
              <a:latin typeface="Arial" charset="0"/>
              <a:ea typeface="MS PGothic" charset="0"/>
              <a:cs typeface="MS PGothic" charset="0"/>
            </a:endParaRPr>
          </a:p>
        </p:txBody>
      </p:sp>
      <p:sp>
        <p:nvSpPr>
          <p:cNvPr id="98307" name="Rectangle 3"/>
          <p:cNvSpPr>
            <a:spLocks noGrp="1" noChangeArrowheads="1"/>
          </p:cNvSpPr>
          <p:nvPr>
            <p:ph type="body" idx="1"/>
          </p:nvPr>
        </p:nvSpPr>
        <p:spPr>
          <a:xfrm>
            <a:off x="915074" y="4746256"/>
            <a:ext cx="5037377" cy="1586942"/>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4965" tIns="47483" rIns="94965" bIns="47483"/>
          <a:lstStyle/>
          <a:p>
            <a:pPr defTabSz="914400" eaLnBrk="1" hangingPunct="1"/>
            <a:r>
              <a:rPr lang="en-GB">
                <a:latin typeface="Tahoma" charset="0"/>
              </a:rPr>
              <a:t>Dapoxetine significantly increased IELT from first administration to drug naïve individuals. Mean IELT at 12 weeks  was approximately three-times baseline values.</a:t>
            </a:r>
          </a:p>
          <a:p>
            <a:pPr defTabSz="914400" eaLnBrk="1" hangingPunct="1"/>
            <a:endParaRPr lang="en-GB">
              <a:latin typeface="Tahoma" charset="0"/>
            </a:endParaRPr>
          </a:p>
          <a:p>
            <a:pPr defTabSz="914400" eaLnBrk="1" hangingPunct="1"/>
            <a:r>
              <a:rPr lang="en-GB">
                <a:latin typeface="Tahoma" charset="0"/>
              </a:rPr>
              <a:t>The effect of dapoxetine showed no signs of diminution after the first month of on-demand treatment and significant increases in IELT were maintained for up to 24 weeks. </a:t>
            </a:r>
          </a:p>
          <a:p>
            <a:pPr defTabSz="914400" eaLnBrk="1" hangingPunct="1"/>
            <a:r>
              <a:rPr lang="en-GB">
                <a:latin typeface="Tahoma" charset="0"/>
              </a:rPr>
              <a:t>  </a:t>
            </a:r>
          </a:p>
        </p:txBody>
      </p:sp>
      <p:sp>
        <p:nvSpPr>
          <p:cNvPr id="98308" name="Slide Image Placeholder 8"/>
          <p:cNvSpPr>
            <a:spLocks noGrp="1" noRot="1" noChangeAspect="1" noTextEdit="1"/>
          </p:cNvSpPr>
          <p:nvPr>
            <p:ph type="sldImg"/>
          </p:nvPr>
        </p:nvSpPr>
        <p:spPr>
          <a:xfrm>
            <a:off x="900170" y="748626"/>
            <a:ext cx="5068675" cy="3748088"/>
          </a:xfrm>
          <a:ln/>
        </p:spPr>
      </p:sp>
    </p:spTree>
    <p:extLst>
      <p:ext uri="{BB962C8B-B14F-4D97-AF65-F5344CB8AC3E}">
        <p14:creationId xmlns:p14="http://schemas.microsoft.com/office/powerpoint/2010/main" val="1068656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92790" y="9492511"/>
            <a:ext cx="2974735" cy="502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965" tIns="47483" rIns="94965" bIns="47483" anchor="b"/>
          <a:lstStyle>
            <a:lvl1pPr defTabSz="915988">
              <a:defRPr sz="2400" b="1">
                <a:solidFill>
                  <a:schemeClr val="tx1"/>
                </a:solidFill>
                <a:latin typeface="Tahoma" charset="0"/>
                <a:ea typeface="ＭＳ Ｐゴシック" charset="0"/>
                <a:cs typeface="ＭＳ Ｐゴシック" charset="0"/>
              </a:defRPr>
            </a:lvl1pPr>
            <a:lvl2pPr marL="37931725" indent="-37474525" defTabSz="915988">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r">
              <a:spcBef>
                <a:spcPct val="0"/>
              </a:spcBef>
              <a:spcAft>
                <a:spcPct val="0"/>
              </a:spcAft>
            </a:pPr>
            <a:fld id="{1A66EFC3-628B-5B45-A2DA-0533934DC963}" type="slidenum">
              <a:rPr lang="en-US" sz="800" b="0">
                <a:latin typeface="Arial" charset="0"/>
                <a:ea typeface="MS PGothic" charset="0"/>
                <a:cs typeface="MS PGothic" charset="0"/>
              </a:rPr>
              <a:pPr algn="r">
                <a:spcBef>
                  <a:spcPct val="0"/>
                </a:spcBef>
                <a:spcAft>
                  <a:spcPct val="0"/>
                </a:spcAft>
              </a:pPr>
              <a:t>68</a:t>
            </a:fld>
            <a:endParaRPr lang="en-US" sz="800" b="0">
              <a:latin typeface="Arial" charset="0"/>
              <a:ea typeface="MS PGothic" charset="0"/>
              <a:cs typeface="MS PGothic" charset="0"/>
            </a:endParaRPr>
          </a:p>
        </p:txBody>
      </p:sp>
      <p:sp>
        <p:nvSpPr>
          <p:cNvPr id="102403" name="Rectangle 3"/>
          <p:cNvSpPr>
            <a:spLocks noGrp="1" noChangeArrowheads="1"/>
          </p:cNvSpPr>
          <p:nvPr>
            <p:ph type="body" idx="1"/>
          </p:nvPr>
        </p:nvSpPr>
        <p:spPr>
          <a:xfrm>
            <a:off x="915074" y="4746256"/>
            <a:ext cx="5037377" cy="2204804"/>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4965" tIns="47483" rIns="94965" bIns="47483"/>
          <a:lstStyle/>
          <a:p>
            <a:pPr defTabSz="914400" eaLnBrk="1" hangingPunct="1"/>
            <a:r>
              <a:rPr lang="en-GB">
                <a:latin typeface="Tahoma" charset="0"/>
              </a:rPr>
              <a:t>Marked increases in IELT values with dapoxetine were apparent irrespective of the method of reporting data. </a:t>
            </a:r>
          </a:p>
          <a:p>
            <a:pPr defTabSz="914400" eaLnBrk="1" hangingPunct="1"/>
            <a:endParaRPr lang="en-GB">
              <a:latin typeface="Tahoma" charset="0"/>
            </a:endParaRPr>
          </a:p>
          <a:p>
            <a:pPr defTabSz="914400" eaLnBrk="1" hangingPunct="1"/>
            <a:r>
              <a:rPr lang="en-GB">
                <a:latin typeface="Tahoma" charset="0"/>
              </a:rPr>
              <a:t>It has been argued that IELT values are not normally distributed but rather positively skewed and thus should be reported as medians or geometric means rather than arithmetic means (Waldinger, Lancet 2006; 368:1869). </a:t>
            </a:r>
          </a:p>
          <a:p>
            <a:pPr defTabSz="914400" eaLnBrk="1" hangingPunct="1"/>
            <a:endParaRPr lang="en-GB">
              <a:latin typeface="Tahoma" charset="0"/>
            </a:endParaRPr>
          </a:p>
          <a:p>
            <a:pPr defTabSz="914400" eaLnBrk="1" hangingPunct="1"/>
            <a:r>
              <a:rPr lang="en-GB">
                <a:latin typeface="Tahoma" charset="0"/>
              </a:rPr>
              <a:t>These data also show the magnitude of the effect of dapoxetine on IELT, providing a 2.5- and 3-fold increase compared with placebo (30 mg and 60 mg, respectively).</a:t>
            </a:r>
          </a:p>
          <a:p>
            <a:pPr defTabSz="914400" eaLnBrk="1" hangingPunct="1"/>
            <a:r>
              <a:rPr lang="en-GB">
                <a:latin typeface="Tahoma" charset="0"/>
              </a:rPr>
              <a:t>  </a:t>
            </a:r>
          </a:p>
        </p:txBody>
      </p:sp>
      <p:sp>
        <p:nvSpPr>
          <p:cNvPr id="102404" name="Slide Image Placeholder 8"/>
          <p:cNvSpPr>
            <a:spLocks noGrp="1" noRot="1" noChangeAspect="1" noTextEdit="1"/>
          </p:cNvSpPr>
          <p:nvPr>
            <p:ph type="sldImg"/>
          </p:nvPr>
        </p:nvSpPr>
        <p:spPr>
          <a:xfrm>
            <a:off x="900170" y="748626"/>
            <a:ext cx="5068675" cy="3748088"/>
          </a:xfrm>
          <a:ln/>
        </p:spPr>
      </p:sp>
    </p:spTree>
    <p:extLst>
      <p:ext uri="{BB962C8B-B14F-4D97-AF65-F5344CB8AC3E}">
        <p14:creationId xmlns:p14="http://schemas.microsoft.com/office/powerpoint/2010/main" val="4224445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92790" y="9492511"/>
            <a:ext cx="2974735" cy="502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965" tIns="47483" rIns="94965" bIns="47483" anchor="b"/>
          <a:lstStyle>
            <a:lvl1pPr defTabSz="915988">
              <a:defRPr sz="2400" b="1">
                <a:solidFill>
                  <a:schemeClr val="tx1"/>
                </a:solidFill>
                <a:latin typeface="Tahoma" charset="0"/>
                <a:ea typeface="ＭＳ Ｐゴシック" charset="0"/>
                <a:cs typeface="ＭＳ Ｐゴシック" charset="0"/>
              </a:defRPr>
            </a:lvl1pPr>
            <a:lvl2pPr marL="37931725" indent="-37474525" defTabSz="915988">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r">
              <a:spcBef>
                <a:spcPct val="0"/>
              </a:spcBef>
              <a:spcAft>
                <a:spcPct val="0"/>
              </a:spcAft>
            </a:pPr>
            <a:fld id="{B25B8612-BB20-4B4E-8999-94105D451DD5}" type="slidenum">
              <a:rPr lang="en-US" sz="800" b="0">
                <a:latin typeface="Arial" charset="0"/>
                <a:ea typeface="MS PGothic" charset="0"/>
                <a:cs typeface="MS PGothic" charset="0"/>
              </a:rPr>
              <a:pPr algn="r">
                <a:spcBef>
                  <a:spcPct val="0"/>
                </a:spcBef>
                <a:spcAft>
                  <a:spcPct val="0"/>
                </a:spcAft>
              </a:pPr>
              <a:t>71</a:t>
            </a:fld>
            <a:endParaRPr lang="en-US" sz="800" b="0">
              <a:latin typeface="Arial" charset="0"/>
              <a:ea typeface="MS PGothic" charset="0"/>
              <a:cs typeface="MS PGothic" charset="0"/>
            </a:endParaRPr>
          </a:p>
        </p:txBody>
      </p:sp>
      <p:sp>
        <p:nvSpPr>
          <p:cNvPr id="109571" name="Slide Image Placeholder 7"/>
          <p:cNvSpPr>
            <a:spLocks noGrp="1" noRot="1" noChangeAspect="1" noTextEdit="1"/>
          </p:cNvSpPr>
          <p:nvPr>
            <p:ph type="sldImg"/>
          </p:nvPr>
        </p:nvSpPr>
        <p:spPr>
          <a:xfrm>
            <a:off x="935038" y="749300"/>
            <a:ext cx="4999037" cy="3748088"/>
          </a:xfrm>
          <a:ln/>
        </p:spPr>
      </p:sp>
      <p:sp>
        <p:nvSpPr>
          <p:cNvPr id="109572" name="Notes Placeholder 8"/>
          <p:cNvSpPr>
            <a:spLocks noGrp="1"/>
          </p:cNvSpPr>
          <p:nvPr>
            <p:ph type="body" idx="1"/>
          </p:nvPr>
        </p:nvSpPr>
        <p:spPr>
          <a:xfrm>
            <a:off x="915074" y="4746256"/>
            <a:ext cx="5037377" cy="1062184"/>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4965" tIns="47483" rIns="94965" bIns="47483"/>
          <a:lstStyle/>
          <a:p>
            <a:pPr defTabSz="914400" eaLnBrk="1" hangingPunct="1"/>
            <a:r>
              <a:rPr lang="en-US">
                <a:latin typeface="Tahoma" charset="0"/>
              </a:rPr>
              <a:t>The abrupt cessation of administration of marketed SSRIs has been reported to result in an SSRI discontinuation syndrome.  The 3002 study, a safety study in the US and Canada, was designed specifically to evaluate the potential for withdrawal syndrome, incorporated the Discontinuation Emergent Signs and Symptoms (DESS) checklist to evaluate the potential for such a withdrawal syndrome.  </a:t>
            </a:r>
          </a:p>
        </p:txBody>
      </p:sp>
    </p:spTree>
    <p:extLst>
      <p:ext uri="{BB962C8B-B14F-4D97-AF65-F5344CB8AC3E}">
        <p14:creationId xmlns:p14="http://schemas.microsoft.com/office/powerpoint/2010/main" val="292158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cs typeface="ＭＳ Ｐゴシック" charset="0"/>
              </a:defRPr>
            </a:lvl1pPr>
            <a:lvl2pPr marL="39968659" indent="-39486907" eaLnBrk="0" hangingPunct="0">
              <a:defRPr sz="2500">
                <a:solidFill>
                  <a:schemeClr val="tx1"/>
                </a:solidFill>
                <a:latin typeface="Times New Roman" charset="0"/>
                <a:ea typeface="ＭＳ Ｐゴシック" charset="0"/>
              </a:defRPr>
            </a:lvl2pPr>
            <a:lvl3pPr eaLnBrk="0" hangingPunct="0">
              <a:defRPr sz="2500">
                <a:solidFill>
                  <a:schemeClr val="tx1"/>
                </a:solidFill>
                <a:latin typeface="Times New Roman" charset="0"/>
                <a:ea typeface="ＭＳ Ｐゴシック" charset="0"/>
              </a:defRPr>
            </a:lvl3pPr>
            <a:lvl4pPr eaLnBrk="0" hangingPunct="0">
              <a:defRPr sz="2500">
                <a:solidFill>
                  <a:schemeClr val="tx1"/>
                </a:solidFill>
                <a:latin typeface="Times New Roman" charset="0"/>
                <a:ea typeface="ＭＳ Ｐゴシック" charset="0"/>
              </a:defRPr>
            </a:lvl4pPr>
            <a:lvl5pPr eaLnBrk="0" hangingPunct="0">
              <a:defRPr sz="2500">
                <a:solidFill>
                  <a:schemeClr val="tx1"/>
                </a:solidFill>
                <a:latin typeface="Times New Roman" charset="0"/>
                <a:ea typeface="ＭＳ Ｐゴシック" charset="0"/>
              </a:defRPr>
            </a:lvl5pPr>
            <a:lvl6pPr marL="481752" eaLnBrk="0" fontAlgn="base" hangingPunct="0">
              <a:spcBef>
                <a:spcPct val="0"/>
              </a:spcBef>
              <a:spcAft>
                <a:spcPct val="0"/>
              </a:spcAft>
              <a:defRPr sz="2500">
                <a:solidFill>
                  <a:schemeClr val="tx1"/>
                </a:solidFill>
                <a:latin typeface="Times New Roman" charset="0"/>
                <a:ea typeface="ＭＳ Ｐゴシック" charset="0"/>
              </a:defRPr>
            </a:lvl6pPr>
            <a:lvl7pPr marL="963503" eaLnBrk="0" fontAlgn="base" hangingPunct="0">
              <a:spcBef>
                <a:spcPct val="0"/>
              </a:spcBef>
              <a:spcAft>
                <a:spcPct val="0"/>
              </a:spcAft>
              <a:defRPr sz="2500">
                <a:solidFill>
                  <a:schemeClr val="tx1"/>
                </a:solidFill>
                <a:latin typeface="Times New Roman" charset="0"/>
                <a:ea typeface="ＭＳ Ｐゴシック" charset="0"/>
              </a:defRPr>
            </a:lvl7pPr>
            <a:lvl8pPr marL="1445255" eaLnBrk="0" fontAlgn="base" hangingPunct="0">
              <a:spcBef>
                <a:spcPct val="0"/>
              </a:spcBef>
              <a:spcAft>
                <a:spcPct val="0"/>
              </a:spcAft>
              <a:defRPr sz="2500">
                <a:solidFill>
                  <a:schemeClr val="tx1"/>
                </a:solidFill>
                <a:latin typeface="Times New Roman" charset="0"/>
                <a:ea typeface="ＭＳ Ｐゴシック" charset="0"/>
              </a:defRPr>
            </a:lvl8pPr>
            <a:lvl9pPr marL="1927007"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0244673D-82A9-3244-8E04-C6DF242A6D58}" type="slidenum">
              <a:rPr lang="en-US" sz="1300"/>
              <a:pPr eaLnBrk="1" hangingPunct="1"/>
              <a:t>75</a:t>
            </a:fld>
            <a:endParaRPr lang="en-US" sz="130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4" name="Rectangle 3"/>
          <p:cNvSpPr>
            <a:spLocks noGrp="1" noChangeArrowheads="1"/>
          </p:cNvSpPr>
          <p:nvPr>
            <p:ph type="body" idx="1"/>
          </p:nvPr>
        </p:nvSpPr>
        <p:spPr bwMode="auto">
          <a:xfrm>
            <a:off x="686446" y="4519177"/>
            <a:ext cx="5494634" cy="244746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AU">
                <a:latin typeface="Calibri" charset="0"/>
                <a:ea typeface="ＭＳ Ｐゴシック" charset="0"/>
                <a:cs typeface="ＭＳ Ｐゴシック" charset="0"/>
              </a:rPr>
              <a:t>In a study</a:t>
            </a:r>
          </a:p>
          <a:p>
            <a:pPr eaLnBrk="1" hangingPunct="1"/>
            <a:r>
              <a:rPr lang="en-AU">
                <a:latin typeface="Calibri" charset="0"/>
                <a:ea typeface="ＭＳ Ｐゴシック" charset="0"/>
                <a:cs typeface="ＭＳ Ｐゴシック" charset="0"/>
              </a:rPr>
              <a:t>by Wang and colleagues, values as low as 160 ng/dL and as high</a:t>
            </a:r>
          </a:p>
          <a:p>
            <a:pPr eaLnBrk="1" hangingPunct="1"/>
            <a:r>
              <a:rPr lang="en-AU">
                <a:latin typeface="Calibri" charset="0"/>
                <a:ea typeface="ＭＳ Ｐゴシック" charset="0"/>
                <a:cs typeface="ＭＳ Ｐゴシック" charset="0"/>
              </a:rPr>
              <a:t>as 508 ng/dL were reported for the same sample, depending on</a:t>
            </a:r>
          </a:p>
          <a:p>
            <a:pPr eaLnBrk="1" hangingPunct="1"/>
            <a:r>
              <a:rPr lang="en-AU">
                <a:latin typeface="Calibri" charset="0"/>
                <a:ea typeface="ＭＳ Ｐゴシック" charset="0"/>
                <a:cs typeface="ＭＳ Ｐゴシック" charset="0"/>
              </a:rPr>
              <a:t>which assay was used.32</a:t>
            </a:r>
          </a:p>
          <a:p>
            <a:pPr eaLnBrk="1" hangingPunct="1"/>
            <a:r>
              <a:rPr lang="en-AU">
                <a:latin typeface="Calibri" charset="0"/>
                <a:ea typeface="ＭＳ Ｐゴシック" charset="0"/>
                <a:cs typeface="ＭＳ Ｐゴシック" charset="0"/>
              </a:rPr>
              <a:t>Wang C, Catlin DH, Demers LM, Starcevic B, Swerdloff RS.</a:t>
            </a:r>
          </a:p>
          <a:p>
            <a:pPr eaLnBrk="1" hangingPunct="1"/>
            <a:r>
              <a:rPr lang="en-AU">
                <a:latin typeface="Calibri" charset="0"/>
                <a:ea typeface="ＭＳ Ｐゴシック" charset="0"/>
                <a:cs typeface="ＭＳ Ｐゴシック" charset="0"/>
              </a:rPr>
              <a:t>Measurement of total serum testosterone in adult men:</a:t>
            </a:r>
          </a:p>
          <a:p>
            <a:pPr eaLnBrk="1" hangingPunct="1"/>
            <a:r>
              <a:rPr lang="en-AU">
                <a:latin typeface="Calibri" charset="0"/>
                <a:ea typeface="ＭＳ Ｐゴシック" charset="0"/>
                <a:cs typeface="ＭＳ Ｐゴシック" charset="0"/>
              </a:rPr>
              <a:t>comparison of current laboratory methods versus liquid</a:t>
            </a:r>
          </a:p>
          <a:p>
            <a:pPr eaLnBrk="1" hangingPunct="1"/>
            <a:r>
              <a:rPr lang="en-AU">
                <a:latin typeface="Calibri" charset="0"/>
                <a:ea typeface="ＭＳ Ｐゴシック" charset="0"/>
                <a:cs typeface="ＭＳ Ｐゴシック" charset="0"/>
              </a:rPr>
              <a:t>chromatography-tandem mass spectrometry. J Clin Endocrinol</a:t>
            </a:r>
          </a:p>
          <a:p>
            <a:pPr eaLnBrk="1" hangingPunct="1"/>
            <a:r>
              <a:rPr lang="en-AU">
                <a:latin typeface="Calibri" charset="0"/>
                <a:ea typeface="ＭＳ Ｐゴシック" charset="0"/>
                <a:cs typeface="ＭＳ Ｐゴシック" charset="0"/>
              </a:rPr>
              <a:t>Metab. 2004;89(2):534-543.</a:t>
            </a:r>
          </a:p>
          <a:p>
            <a:pPr eaLnBrk="1" hangingPunct="1"/>
            <a:r>
              <a:rPr lang="en-US">
                <a:latin typeface="Calibri" charset="0"/>
                <a:ea typeface="ＭＳ Ｐゴシック" charset="0"/>
                <a:cs typeface="ＭＳ Ｐゴシック" charset="0"/>
              </a:rPr>
              <a:t>Mass spectroscopy gold standard</a:t>
            </a:r>
          </a:p>
          <a:p>
            <a:pPr eaLnBrk="1" hangingPunct="1"/>
            <a:r>
              <a:rPr lang="en-US">
                <a:latin typeface="Calibri" charset="0"/>
                <a:ea typeface="ＭＳ Ｐゴシック" charset="0"/>
                <a:cs typeface="ＭＳ Ｐゴシック" charset="0"/>
              </a:rPr>
              <a:t>160,000 women aged 50 to 79</a:t>
            </a:r>
          </a:p>
        </p:txBody>
      </p:sp>
    </p:spTree>
    <p:extLst>
      <p:ext uri="{BB962C8B-B14F-4D97-AF65-F5344CB8AC3E}">
        <p14:creationId xmlns:p14="http://schemas.microsoft.com/office/powerpoint/2010/main" val="390591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xfrm>
            <a:off x="3890008" y="9493420"/>
            <a:ext cx="2975928" cy="49974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39968659" indent="-39486907" eaLnBrk="0" hangingPunct="0">
              <a:defRPr sz="2500">
                <a:solidFill>
                  <a:schemeClr val="tx1"/>
                </a:solidFill>
                <a:latin typeface="Arial" charset="0"/>
                <a:ea typeface="ＭＳ Ｐゴシック" charset="0"/>
              </a:defRPr>
            </a:lvl2pPr>
            <a:lvl3pPr eaLnBrk="0" hangingPunct="0">
              <a:defRPr sz="2500">
                <a:solidFill>
                  <a:schemeClr val="tx1"/>
                </a:solidFill>
                <a:latin typeface="Arial" charset="0"/>
                <a:ea typeface="ＭＳ Ｐゴシック" charset="0"/>
              </a:defRPr>
            </a:lvl3pPr>
            <a:lvl4pPr eaLnBrk="0" hangingPunct="0">
              <a:defRPr sz="2500">
                <a:solidFill>
                  <a:schemeClr val="tx1"/>
                </a:solidFill>
                <a:latin typeface="Arial" charset="0"/>
                <a:ea typeface="ＭＳ Ｐゴシック" charset="0"/>
              </a:defRPr>
            </a:lvl4pPr>
            <a:lvl5pPr eaLnBrk="0" hangingPunct="0">
              <a:defRPr sz="2500">
                <a:solidFill>
                  <a:schemeClr val="tx1"/>
                </a:solidFill>
                <a:latin typeface="Arial" charset="0"/>
                <a:ea typeface="ＭＳ Ｐゴシック" charset="0"/>
              </a:defRPr>
            </a:lvl5pPr>
            <a:lvl6pPr marL="481752" eaLnBrk="0" fontAlgn="base" hangingPunct="0">
              <a:spcBef>
                <a:spcPct val="0"/>
              </a:spcBef>
              <a:spcAft>
                <a:spcPct val="0"/>
              </a:spcAft>
              <a:defRPr sz="2500">
                <a:solidFill>
                  <a:schemeClr val="tx1"/>
                </a:solidFill>
                <a:latin typeface="Arial" charset="0"/>
                <a:ea typeface="ＭＳ Ｐゴシック" charset="0"/>
              </a:defRPr>
            </a:lvl6pPr>
            <a:lvl7pPr marL="963503" eaLnBrk="0" fontAlgn="base" hangingPunct="0">
              <a:spcBef>
                <a:spcPct val="0"/>
              </a:spcBef>
              <a:spcAft>
                <a:spcPct val="0"/>
              </a:spcAft>
              <a:defRPr sz="2500">
                <a:solidFill>
                  <a:schemeClr val="tx1"/>
                </a:solidFill>
                <a:latin typeface="Arial" charset="0"/>
                <a:ea typeface="ＭＳ Ｐゴシック" charset="0"/>
              </a:defRPr>
            </a:lvl7pPr>
            <a:lvl8pPr marL="1445255" eaLnBrk="0" fontAlgn="base" hangingPunct="0">
              <a:spcBef>
                <a:spcPct val="0"/>
              </a:spcBef>
              <a:spcAft>
                <a:spcPct val="0"/>
              </a:spcAft>
              <a:defRPr sz="2500">
                <a:solidFill>
                  <a:schemeClr val="tx1"/>
                </a:solidFill>
                <a:latin typeface="Arial" charset="0"/>
                <a:ea typeface="ＭＳ Ｐゴシック" charset="0"/>
              </a:defRPr>
            </a:lvl8pPr>
            <a:lvl9pPr marL="1927007"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8562F8D9-D245-384D-A98B-122D4D443750}" type="slidenum">
              <a:rPr lang="en-US" sz="1300">
                <a:cs typeface="Arial" charset="0"/>
              </a:rPr>
              <a:pPr eaLnBrk="1" hangingPunct="1"/>
              <a:t>10</a:t>
            </a:fld>
            <a:endParaRPr lang="en-US" sz="1300">
              <a:cs typeface="Arial" charset="0"/>
            </a:endParaRPr>
          </a:p>
        </p:txBody>
      </p:sp>
      <p:sp>
        <p:nvSpPr>
          <p:cNvPr id="31747" name="Rectangle 2"/>
          <p:cNvSpPr>
            <a:spLocks noGrp="1" noRot="1" noChangeAspect="1" noChangeArrowheads="1" noTextEdit="1"/>
          </p:cNvSpPr>
          <p:nvPr>
            <p:ph type="sldImg"/>
          </p:nvPr>
        </p:nvSpPr>
        <p:spPr bwMode="auto">
          <a:xfrm>
            <a:off x="1146178" y="749617"/>
            <a:ext cx="4578350" cy="3748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8" name="Text Box 3"/>
          <p:cNvSpPr txBox="1">
            <a:spLocks noChangeArrowheads="1"/>
          </p:cNvSpPr>
          <p:nvPr/>
        </p:nvSpPr>
        <p:spPr bwMode="auto">
          <a:xfrm>
            <a:off x="1052385" y="4275120"/>
            <a:ext cx="4746859" cy="2497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347" tIns="48173" rIns="96347" bIns="48173" anchor="ctr">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37931725" indent="-37474525" defTabSz="91281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1300">
                <a:latin typeface="Calibri" charset="0"/>
              </a:rPr>
              <a:t>Before the introduction of oral therapy in the late 1990’s, intracavernosal injections were one of the few effective treatments available for ED.</a:t>
            </a:r>
          </a:p>
          <a:p>
            <a:pPr eaLnBrk="1" hangingPunct="1">
              <a:spcBef>
                <a:spcPct val="50000"/>
              </a:spcBef>
            </a:pPr>
            <a:r>
              <a:rPr lang="en-GB" sz="1300">
                <a:latin typeface="Calibri" charset="0"/>
              </a:rPr>
              <a:t>Perhaps for obvious reasons, oral therapies are preferred over injections both by patients and clinicians.  Nonetheless, Caverject is highly efficacious and is a helpful therapy for men who fail on oral therapy.  Sexual stimulation is not required in order to achieve an erection.</a:t>
            </a:r>
          </a:p>
          <a:p>
            <a:pPr eaLnBrk="1" hangingPunct="1">
              <a:spcBef>
                <a:spcPct val="50000"/>
              </a:spcBef>
            </a:pPr>
            <a:r>
              <a:rPr lang="en-GB" sz="1300">
                <a:latin typeface="Calibri" charset="0"/>
              </a:rPr>
              <a:t>Although a number of pharmacological agents have been given by intracavernosal injection, alprostadil (PGE1) is the most widely used.</a:t>
            </a:r>
          </a:p>
        </p:txBody>
      </p:sp>
    </p:spTree>
    <p:extLst>
      <p:ext uri="{BB962C8B-B14F-4D97-AF65-F5344CB8AC3E}">
        <p14:creationId xmlns:p14="http://schemas.microsoft.com/office/powerpoint/2010/main" val="3758206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46" y="4519177"/>
            <a:ext cx="5494634" cy="8685332"/>
          </a:xfrm>
        </p:spPr>
        <p:txBody>
          <a:bodyPr/>
          <a:lstStyle/>
          <a:p>
            <a:r>
              <a:rPr lang="en-US" smtClean="0"/>
              <a:t>JAMA. 2013 Nov 6;310(17):1829-36. doi: 10.1001/jama.2013.280386.</a:t>
            </a:r>
          </a:p>
          <a:p>
            <a:r>
              <a:rPr lang="en-US" smtClean="0"/>
              <a:t>Association of testosterone therapy with mortality, myocardial infarction, and stroke in men with low testosterone levels.</a:t>
            </a:r>
          </a:p>
          <a:p>
            <a:r>
              <a:rPr lang="en-US" smtClean="0"/>
              <a:t>Vigen R, O'Donnell CI, Barón AE, Grunwald GK, Maddox TM, Bradley SM, Barqawi A, Woning G, Wierman ME, Plomondon ME, Rumsfeld JS, Ho PM.</a:t>
            </a:r>
          </a:p>
          <a:p>
            <a:endParaRPr lang="en-US" smtClean="0"/>
          </a:p>
          <a:p>
            <a:r>
              <a:rPr lang="en-US" smtClean="0"/>
              <a:t>http://www.ncbi.nlm.nih.gov/pubmed/24193080</a:t>
            </a:r>
          </a:p>
          <a:p>
            <a:endParaRPr lang="en-US" smtClean="0"/>
          </a:p>
          <a:p>
            <a:r>
              <a:rPr lang="en-US" smtClean="0"/>
              <a:t>Full-text:  http://jama.jamanetwork.com/article.aspx?articleid=1764051</a:t>
            </a:r>
          </a:p>
          <a:p>
            <a:endParaRPr lang="en-US" smtClean="0"/>
          </a:p>
          <a:p>
            <a:r>
              <a:rPr lang="en-US" smtClean="0"/>
              <a:t>IMPORTANCE:</a:t>
            </a:r>
          </a:p>
          <a:p>
            <a:r>
              <a:rPr lang="en-US" smtClean="0"/>
              <a:t>Rates of testosterone therapy are increasing and the effects of testosterone therapy on cardiovascular outcomes and mortality are unknown. A recent randomized clinical trial of testosterone therapy in men with a high prevalence of cardiovascular diseases was stopped prematurely due to adverse cardiovascular events raising concerns about testosterone therapy safety.</a:t>
            </a:r>
          </a:p>
          <a:p>
            <a:r>
              <a:rPr lang="en-US" smtClean="0"/>
              <a:t>OBJECTIVES:</a:t>
            </a:r>
          </a:p>
          <a:p>
            <a:r>
              <a:rPr lang="en-US" smtClean="0"/>
              <a:t>To assess the association between testosterone therapy and all-cause mortality, myocardial infarction (MI), or stroke among male veterans and to determine whether this association is modified by underlying coronary artery disease.</a:t>
            </a:r>
          </a:p>
          <a:p>
            <a:r>
              <a:rPr lang="en-US" smtClean="0"/>
              <a:t>DESIGN, SETTING, AND PATIENTS:</a:t>
            </a:r>
          </a:p>
          <a:p>
            <a:r>
              <a:rPr lang="en-US" smtClean="0"/>
              <a:t>A retrospective national cohort study of men with low testosterone levels (&lt;300 ng/dL) who underwent coronary angiography in the Veterans Affairs (VA) system between 2005 and 2011.</a:t>
            </a:r>
          </a:p>
          <a:p>
            <a:r>
              <a:rPr lang="en-US" smtClean="0"/>
              <a:t>MAIN OUTCOMES AND MEASURES:</a:t>
            </a:r>
          </a:p>
          <a:p>
            <a:r>
              <a:rPr lang="en-US" smtClean="0"/>
              <a:t>Primary outcome was a composite of all-cause mortality, MI, and ischemic stroke.</a:t>
            </a:r>
          </a:p>
          <a:p>
            <a:r>
              <a:rPr lang="en-US" smtClean="0"/>
              <a:t>RESULTS:</a:t>
            </a:r>
          </a:p>
          <a:p>
            <a:r>
              <a:rPr lang="en-US" smtClean="0"/>
              <a:t>Of the 8709 men with a total testosterone level lower than 300 ng/dL, 1223 patients started testosterone therapy after a median of 531 days following coronary angiography. Of the 1710 outcome events, 748 men died, 443 had MIs, and 519 had strokes. Of 7486 patients not receiving testosterone therapy, 681 died, 420 had MIs, and 486 had strokes. Among 1223 patients receiving testosterone therapy, 67 died, 23 had MIs, and 33 had strokes. At 3 years after coronary angiography, the Kaplan-Meier estimated cumulative percentages with events were 19.9%in the no testosterone therapy group vs 25.7%in the testosterone therapy group,with an absolute risk difference of 5.8%(95%CI, -1.4%to 13.1%) [corrected].The Kaplan-Meier estimated cumulative percentages with events among the no testosterone therapy group vs testosterone therapy group at 1 year after coronary angiography were 10.1% vs 11.3%; at 2 years, 15.4% vs 18.5%; and at 3 years, 19.9% vs 25.7 [corrected].There was no significant difference in the effect size of testosterone therapy among those with and without coronary artery disease (test for interaction, P = .41).</a:t>
            </a:r>
          </a:p>
          <a:p>
            <a:r>
              <a:rPr lang="en-US" smtClean="0"/>
              <a:t>CONCLUSIONS AND RELEVANCE:</a:t>
            </a:r>
          </a:p>
          <a:p>
            <a:r>
              <a:rPr lang="en-US" smtClean="0"/>
              <a:t>Among a cohort of men in the VA health care system who underwent coronary angiography and had a low serum testosterone level, the use of testosterone therapy was associated with increased risk of adverse outcomes. These findings may inform the discussion about the potential risks of testosterone therapy.</a:t>
            </a:r>
            <a:endParaRPr lang="en-US"/>
          </a:p>
        </p:txBody>
      </p:sp>
      <p:sp>
        <p:nvSpPr>
          <p:cNvPr id="4" name="Slide Number Placeholder 3"/>
          <p:cNvSpPr>
            <a:spLocks noGrp="1"/>
          </p:cNvSpPr>
          <p:nvPr>
            <p:ph type="sldNum" sz="quarter" idx="10"/>
          </p:nvPr>
        </p:nvSpPr>
        <p:spPr/>
        <p:txBody>
          <a:bodyPr/>
          <a:lstStyle/>
          <a:p>
            <a:fld id="{51AD4154-48AD-4470-A5D8-AD113F2ABCE3}" type="slidenum">
              <a:rPr lang="en-US" smtClean="0"/>
              <a:t>76</a:t>
            </a:fld>
            <a:endParaRPr lang="en-US"/>
          </a:p>
        </p:txBody>
      </p:sp>
    </p:spTree>
    <p:extLst>
      <p:ext uri="{BB962C8B-B14F-4D97-AF65-F5344CB8AC3E}">
        <p14:creationId xmlns:p14="http://schemas.microsoft.com/office/powerpoint/2010/main" val="1994938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46" y="4519177"/>
            <a:ext cx="5494634" cy="7034876"/>
          </a:xfrm>
        </p:spPr>
        <p:txBody>
          <a:bodyPr/>
          <a:lstStyle/>
          <a:p>
            <a:r>
              <a:rPr lang="en-US" smtClean="0"/>
              <a:t>PLoS One. 2014 Jan 29;9(1):e85805. doi: 10.1371/journal.pone.0085805. eCollection 2014.</a:t>
            </a:r>
          </a:p>
          <a:p>
            <a:r>
              <a:rPr lang="en-US" smtClean="0"/>
              <a:t>Increased risk of non-fatal myocardial infarction following testosterone therapy prescription in men.</a:t>
            </a:r>
          </a:p>
          <a:p>
            <a:r>
              <a:rPr lang="en-US" smtClean="0"/>
              <a:t>Finkle WD, Greenland S, Ridgeway GK, Adams JL, Frasco MA, Cook MB, Fraumeni JF Jr, Hoover RN.</a:t>
            </a:r>
          </a:p>
          <a:p>
            <a:endParaRPr lang="en-US" smtClean="0"/>
          </a:p>
          <a:p>
            <a:r>
              <a:rPr lang="en-US" smtClean="0"/>
              <a:t>http://www.ncbi.nlm.nih.gov/pubmed/24489673 </a:t>
            </a:r>
          </a:p>
          <a:p>
            <a:endParaRPr lang="en-US" smtClean="0"/>
          </a:p>
          <a:p>
            <a:r>
              <a:rPr lang="en-US" smtClean="0"/>
              <a:t>Full-text:  http://journals.plos.org/plosone/article?id=10.1371/journal.pone.0085805</a:t>
            </a:r>
          </a:p>
          <a:p>
            <a:endParaRPr lang="en-US" smtClean="0"/>
          </a:p>
          <a:p>
            <a:r>
              <a:rPr lang="en-US" smtClean="0"/>
              <a:t>BACKGROUND:</a:t>
            </a:r>
          </a:p>
          <a:p>
            <a:r>
              <a:rPr lang="en-US" smtClean="0"/>
              <a:t>An association between testosterone therapy (TT) and cardiovascular disease has been reported and TT use is increasing rapidly.</a:t>
            </a:r>
          </a:p>
          <a:p>
            <a:r>
              <a:rPr lang="en-US" smtClean="0"/>
              <a:t>METHODS:</a:t>
            </a:r>
          </a:p>
          <a:p>
            <a:r>
              <a:rPr lang="en-US" smtClean="0"/>
              <a:t>We conducted a cohort study of the risk of acute non-fatal myocardial infarction (MI) following an initial TT prescription (N = 55,593) in a large health-care database. We compared the incidence rate of MI in the 90 days following the initial prescription (post-prescription interval) with the rate in the one year prior to the initial prescription (pre-prescription interval) (post/pre). We also compared post/pre rates in a cohort of men prescribed phosphodiesterase type 5 inhibitors (PDE5I; sildenafil or tadalafil, N = 167,279), and compared TT prescription post/pre rates with the PDE5I post/pre rates, adjusting for potential confounders using doubly robust estimation.</a:t>
            </a:r>
          </a:p>
          <a:p>
            <a:r>
              <a:rPr lang="en-US" smtClean="0"/>
              <a:t>RESULTS:</a:t>
            </a:r>
          </a:p>
          <a:p>
            <a:r>
              <a:rPr lang="en-US" smtClean="0"/>
              <a:t>In all subjects, the post/pre-prescription rate ratio (RR) for TT prescription was 1.36 (1.03, 1.81). In men aged 65 years and older, the RR was 2.19 (1.27, 3.77) for TT prescription and 1.15 (0.83, 1.59) for PDE5I, and the ratio of the rate ratios (RRR) for TT prescription relative to PDE5I was 1.90 (1.04, 3.49). The RR for TT prescription increased with age from 0.95 (0.54, 1.67) for men under age 55 years to 3.43 (1.54, 7.56) for those aged ≥ 75 years (p trend = 0.03), while no trend was seen for PDE5I (p trend = 0.18). In men under age 65 years, excess risk was confined to those with a prior history of heart disease, with RRs of 2.90 (1.49, 5.62) for TT prescription and 1.40 (0.91, 2.14) for PDE5I, and a RRR of 2.07 (1.05, 4.11).</a:t>
            </a:r>
          </a:p>
          <a:p>
            <a:r>
              <a:rPr lang="en-US" smtClean="0"/>
              <a:t>DISCUSSION:</a:t>
            </a:r>
          </a:p>
          <a:p>
            <a:r>
              <a:rPr lang="en-US" smtClean="0"/>
              <a:t>In older men, and in younger men with pre-existing diagnosed heart disease, the risk of MI following initiation of TT prescription is substantially increased.</a:t>
            </a:r>
          </a:p>
          <a:p>
            <a:endParaRPr lang="en-US"/>
          </a:p>
        </p:txBody>
      </p:sp>
      <p:sp>
        <p:nvSpPr>
          <p:cNvPr id="4" name="Slide Number Placeholder 3"/>
          <p:cNvSpPr>
            <a:spLocks noGrp="1"/>
          </p:cNvSpPr>
          <p:nvPr>
            <p:ph type="sldNum" sz="quarter" idx="10"/>
          </p:nvPr>
        </p:nvSpPr>
        <p:spPr/>
        <p:txBody>
          <a:bodyPr/>
          <a:lstStyle/>
          <a:p>
            <a:fld id="{51AD4154-48AD-4470-A5D8-AD113F2ABCE3}" type="slidenum">
              <a:rPr lang="en-US" smtClean="0"/>
              <a:t>77</a:t>
            </a:fld>
            <a:endParaRPr lang="en-US"/>
          </a:p>
        </p:txBody>
      </p:sp>
    </p:spTree>
    <p:extLst>
      <p:ext uri="{BB962C8B-B14F-4D97-AF65-F5344CB8AC3E}">
        <p14:creationId xmlns:p14="http://schemas.microsoft.com/office/powerpoint/2010/main" val="40074743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46" y="4519177"/>
            <a:ext cx="5494634" cy="30471251"/>
          </a:xfrm>
        </p:spPr>
        <p:txBody>
          <a:bodyPr/>
          <a:lstStyle/>
          <a:p>
            <a:r>
              <a:rPr lang="en-US" smtClean="0"/>
              <a:t>1)</a:t>
            </a:r>
          </a:p>
          <a:p>
            <a:r>
              <a:rPr lang="en-US" smtClean="0"/>
              <a:t>Ann Pharmacother. 2014 Jul 2;48(9):1138-1144. [Epub ahead of print]</a:t>
            </a:r>
          </a:p>
          <a:p>
            <a:r>
              <a:rPr lang="en-US" smtClean="0"/>
              <a:t>Risk of Myocardial Infarction in Older Men Receiving Testosterone Therapy.</a:t>
            </a:r>
          </a:p>
          <a:p>
            <a:r>
              <a:rPr lang="en-US" smtClean="0"/>
              <a:t>Baillargeon J, Urban RJ, Kuo YF, Ottenbacher KJ, Raji MA, Du F, Lin YL, Goodwin JS.</a:t>
            </a:r>
          </a:p>
          <a:p>
            <a:endParaRPr lang="en-US" smtClean="0"/>
          </a:p>
          <a:p>
            <a:r>
              <a:rPr lang="en-US" smtClean="0"/>
              <a:t>http://www.ncbi.nlm.nih.gov/pubmed/24989174</a:t>
            </a:r>
          </a:p>
          <a:p>
            <a:r>
              <a:rPr lang="en-US" smtClean="0"/>
              <a:t>Full-text:  http://www.ncbi.nlm.nih.gov/pmc/articles/PMC4282628/pdf/nihms628700.pdf</a:t>
            </a:r>
          </a:p>
          <a:p>
            <a:endParaRPr lang="en-US" smtClean="0"/>
          </a:p>
          <a:p>
            <a:pPr defTabSz="963503" eaLnBrk="1" fontAlgn="auto" hangingPunct="1">
              <a:lnSpc>
                <a:spcPct val="100000"/>
              </a:lnSpc>
              <a:spcBef>
                <a:spcPts val="0"/>
              </a:spcBef>
              <a:spcAft>
                <a:spcPts val="0"/>
              </a:spcAft>
              <a:defRPr/>
            </a:pPr>
            <a:r>
              <a:rPr lang="en-US" smtClean="0"/>
              <a:t>2)</a:t>
            </a:r>
          </a:p>
          <a:p>
            <a:pPr defTabSz="963503" eaLnBrk="1" fontAlgn="auto" hangingPunct="1">
              <a:lnSpc>
                <a:spcPct val="100000"/>
              </a:lnSpc>
              <a:spcBef>
                <a:spcPts val="0"/>
              </a:spcBef>
              <a:spcAft>
                <a:spcPts val="0"/>
              </a:spcAft>
              <a:defRPr/>
            </a:pPr>
            <a:r>
              <a:rPr lang="en-US" smtClean="0"/>
              <a:t>http://circ.ahajournals.org/content/130/Suppl_2/A13220.abstract</a:t>
            </a:r>
          </a:p>
          <a:p>
            <a:pPr defTabSz="963503" eaLnBrk="1" fontAlgn="auto" hangingPunct="1">
              <a:lnSpc>
                <a:spcPct val="100000"/>
              </a:lnSpc>
              <a:spcBef>
                <a:spcPts val="0"/>
              </a:spcBef>
              <a:spcAft>
                <a:spcPts val="0"/>
              </a:spcAft>
              <a:defRPr/>
            </a:pPr>
            <a:endParaRPr lang="en-US" smtClean="0"/>
          </a:p>
          <a:p>
            <a:pPr defTabSz="963503" eaLnBrk="1" fontAlgn="auto" hangingPunct="1">
              <a:lnSpc>
                <a:spcPct val="100000"/>
              </a:lnSpc>
              <a:spcBef>
                <a:spcPts val="0"/>
              </a:spcBef>
              <a:spcAft>
                <a:spcPts val="0"/>
              </a:spcAft>
              <a:defRPr/>
            </a:pPr>
            <a:r>
              <a:rPr lang="en-US" smtClean="0"/>
              <a:t>Final study publication:</a:t>
            </a:r>
          </a:p>
          <a:p>
            <a:pPr defTabSz="963503" eaLnBrk="1" fontAlgn="auto" hangingPunct="1">
              <a:lnSpc>
                <a:spcPct val="100000"/>
              </a:lnSpc>
              <a:spcBef>
                <a:spcPts val="0"/>
              </a:spcBef>
              <a:spcAft>
                <a:spcPts val="0"/>
              </a:spcAft>
              <a:defRPr/>
            </a:pPr>
            <a:r>
              <a:rPr lang="en-US" smtClean="0"/>
              <a:t>Am J Cardiol. 2016 Mar 1;117(5):794-9</a:t>
            </a:r>
          </a:p>
          <a:p>
            <a:r>
              <a:rPr lang="en-US" smtClean="0"/>
              <a:t>Impact of Testosterone Replacement Therapy on Myocardial Infarction, Stroke, and Death in Men With Low Testosterone Concentrations in an Integrated Health Care System.</a:t>
            </a:r>
          </a:p>
          <a:p>
            <a:r>
              <a:rPr lang="en-US" smtClean="0"/>
              <a:t>Anderson JL, May HT, Lappé DL, Bair T, Le V, Carlquist JF, Muhlestein JB.</a:t>
            </a:r>
          </a:p>
          <a:p>
            <a:endParaRPr lang="en-US" smtClean="0"/>
          </a:p>
          <a:p>
            <a:r>
              <a:rPr lang="en-US" smtClean="0"/>
              <a:t>http://www.ncbi.nlm.nih.gov/pubmed/26772440</a:t>
            </a:r>
          </a:p>
          <a:p>
            <a:endParaRPr lang="en-US" smtClean="0"/>
          </a:p>
          <a:p>
            <a:r>
              <a:rPr lang="en-US" smtClean="0"/>
              <a:t>The aim of this study was to assess the effect of testosterone replacement therapy (TRT) on cardiovascular outcomes. Men (January 1, 1996, to December 31, 2011) with a low initial total testosterone concentration, a subsequent testosterone level, and &gt;3 years of follow-up were studied. Levels were correlated with testosterone supplement use. The primary outcome was major adverse cardiovascular events (MACE), defined as a composite of death, nonfatal myocardial infarction, and stroke at 3 years. Multivariate adjusted hazard ratios (HRs) comparing groups of persistent low (&lt;212 ng/dl, n = 801), normal (212 to 742 ng/dl, n = 2,241), and high (&gt;742 ng/dl, n = 1,694) achieved testosterone were calculated by Cox hazard regression. A total of 4,736 men were studied. Three-year rates of MACE and death were 6.6% and 4.3%, respectively. Subjects supplemented to normal testosterone had reduced 3-year MACE (HR 0.74; 95% confidence interval [CI] 0.56 to 0.98, p = 0.04) compared to persistently low testosterone, driven primarily by death (HR 0.65, 95% CI 0.47 to 0.90). HRs for MI and stroke were 0.73 (95% CI 0.40 to 1.34), p = 0.32, and 1.11 (95% CI 0.54 to 2.28), p = 0.78, respectively. MACE was noninferior but not superior for high achieved testosterone with no benefit on MI and a trend to greater stroke risk. In conclusion, in a large general health care population, TRT to normal levels was associated with reduced MACE and death over 3 years but a stroke signal with high achieved levels suggests a conservative approach to TRT.</a:t>
            </a:r>
          </a:p>
          <a:p>
            <a:endParaRPr lang="en-US" smtClean="0"/>
          </a:p>
          <a:p>
            <a:r>
              <a:rPr lang="en-US" smtClean="0"/>
              <a:t>3)</a:t>
            </a:r>
          </a:p>
          <a:p>
            <a:r>
              <a:rPr lang="en-US" smtClean="0"/>
              <a:t>Int J Impot Res. 2015 Mar-Apr;27(2):46-8. doi: 10.1038/ijir.2014.29. Epub 2014 Jul 31.</a:t>
            </a:r>
          </a:p>
          <a:p>
            <a:r>
              <a:rPr lang="en-US" smtClean="0"/>
              <a:t>Testosterone therapy and mortality risk.</a:t>
            </a:r>
          </a:p>
          <a:p>
            <a:r>
              <a:rPr lang="en-US" smtClean="0"/>
              <a:t>Eisenberg ML, Li S, Herder D, Lamb DJ, Lipshultz LI.</a:t>
            </a:r>
          </a:p>
          <a:p>
            <a:endParaRPr lang="en-US" smtClean="0"/>
          </a:p>
          <a:p>
            <a:r>
              <a:rPr lang="en-US" smtClean="0"/>
              <a:t>http://www.ncbi.nlm.nih.gov/pubmed/25078049</a:t>
            </a:r>
          </a:p>
          <a:p>
            <a:endParaRPr lang="en-US" smtClean="0"/>
          </a:p>
          <a:p>
            <a:r>
              <a:rPr lang="en-US" smtClean="0"/>
              <a:t>Full-text:  http://www.ncbi.nlm.nih.gov/pmc/articles/PMC4312542/pdf/nihms600869.pdf</a:t>
            </a:r>
          </a:p>
          <a:p>
            <a:endParaRPr lang="en-US" smtClean="0"/>
          </a:p>
          <a:p>
            <a:r>
              <a:rPr lang="en-US" smtClean="0"/>
              <a:t>Recent data suggest an increased risk of cardiovascular events and mortality in men on testosterone therapy (TT). To date, there are no long-term, prospective studies to determine safety. In such cases, retrospective observational studies can be helpful. We examined our patient database to determine whether TT altered the risk of all-cause mortality in men. We queried our hormone database for all men with a serum testosterone level and then examined charts to determine testosterone status. In all, 509 men had charts available for review. We linked our patient records to the National Death Index to determine mortality. Of the 509 men who met inclusion criteria, 284 were on TT and 225 did not use testosterone. Age (mean 54 years) and follow-up time (mean 10 years) were similar for both groups. In all, 19 men died--10 (4.4%) men not on TT and 9 (3.2%) men on TT. After adjusting for age and year of evaluation, there was no significant difference in the risk of death based on TT (hazard ratio 0.92, 95% confidence interval 0.36-2.35, P=1.0). There appears to be no change in mortality risk overall for men utilizing long-term testosterone therapy.</a:t>
            </a:r>
          </a:p>
          <a:p>
            <a:endParaRPr lang="en-US" smtClean="0"/>
          </a:p>
          <a:p>
            <a:endParaRPr lang="en-US" smtClean="0"/>
          </a:p>
          <a:p>
            <a:r>
              <a:rPr lang="en-US" smtClean="0"/>
              <a:t>4)</a:t>
            </a:r>
          </a:p>
          <a:p>
            <a:r>
              <a:rPr lang="en-US" smtClean="0"/>
              <a:t>Janmohamed</a:t>
            </a:r>
            <a:r>
              <a:rPr lang="en-US" baseline="0" smtClean="0"/>
              <a:t> S et al.</a:t>
            </a:r>
          </a:p>
          <a:p>
            <a:r>
              <a:rPr lang="en-US" baseline="0" smtClean="0"/>
              <a:t>Abstract:  </a:t>
            </a:r>
            <a:r>
              <a:rPr lang="en-US" smtClean="0"/>
              <a:t>http://press.endocrine.org/doi/abs/10.1210/endo-meetings.2015.RE.15.OR34-4</a:t>
            </a:r>
          </a:p>
          <a:p>
            <a:endParaRPr lang="en-US" smtClean="0"/>
          </a:p>
          <a:p>
            <a:r>
              <a:rPr lang="en-US" smtClean="0"/>
              <a:t>5)</a:t>
            </a:r>
          </a:p>
          <a:p>
            <a:r>
              <a:rPr lang="en-US" smtClean="0"/>
              <a:t>Li H et al.</a:t>
            </a:r>
          </a:p>
          <a:p>
            <a:r>
              <a:rPr lang="en-US" smtClean="0"/>
              <a:t>http://press.endocrine.org/doi/10.1210/endo-meetings.2015.RE.15.OR34-2</a:t>
            </a:r>
          </a:p>
          <a:p>
            <a:endParaRPr lang="en-US" smtClean="0"/>
          </a:p>
          <a:p>
            <a:r>
              <a:rPr lang="en-US" smtClean="0"/>
              <a:t>Abstract:</a:t>
            </a:r>
          </a:p>
          <a:p>
            <a:r>
              <a:rPr lang="en-US" smtClean="0"/>
              <a:t>Background: To date, no studies have assessed whether an association exists between testosterone replacement therapy (TRT) and venous thrombotic events (VTE).</a:t>
            </a:r>
          </a:p>
          <a:p>
            <a:r>
              <a:rPr lang="en-US" smtClean="0"/>
              <a:t>Purpose: Investigate whether an association exists between TRT use and VTE in hypogonadal men via retrospective cohort and nested-case-control analyses.</a:t>
            </a:r>
          </a:p>
          <a:p>
            <a:r>
              <a:rPr lang="en-US" smtClean="0"/>
              <a:t>Methods: Truven Databases were reviewed to obtain data from men with a hypogonadal condition (either treated with an approved TRT product or untreated but with a hypogonadal diagnosis meeting prespecified International Classification of Diseases [ICD-9] criteria) who were ≥18 years old, continuously enrolled (≥12 months) in a healthcare plan, and did not have a VTE diagnosis during baseline. Propensity-score (PS) 1:1 matching was used in the cohort analysis to ensure comparability between TRT-treated and untreated patients (pts) at baseline. In nested-case-control analyses, TRT-treated pts were matched to untreated pts in a 1:4 ratio based on age and calendar year. Among TRT-treated pts, index date was defined as the first TRT prescription date; among untreated pts, index date was assigned at random according to the distribution observed for treated pts. The outcome was defined as incident VTE, primarily Idiopathic VTE; exposure was assessed as primarily any TRT use and by different TRT administration routes. Cox regression and conditional logistic regression models were used in cohort and nested-case-control analyses, respectively, to assess hazard ratios (HRs) and odds ratios (ORs) for TRT/VTE associations. Sensitivity analyses were also performed using different TRT exposure and VTE parameters.  </a:t>
            </a:r>
          </a:p>
          <a:p>
            <a:r>
              <a:rPr lang="en-US" smtClean="0"/>
              <a:t>Results: 533,223 hypogonadal men met study inclusion criteria. After PS 1:1 matching, 102,650 TRT-treated pts and 102,650 untreated pts with Idiopathic VTE were included in the analysis.</a:t>
            </a:r>
          </a:p>
          <a:p>
            <a:r>
              <a:rPr lang="en-US" smtClean="0"/>
              <a:t>Retrospective cohort analysis revealed an HR for Idiopathic VTE that was 1.08 for all TRT-treated pts (95% CI: 0.91, 1.27; p=0.378), 1.07 for topical/gel TRT-treated pts (95% CI: 0.88, 1.29; p=0.496), and 1.32 for injectable TRT-treated pts (95% CI: 0.89, 1.96; p=0.164). Stratification of pts by age (≤65 vs &gt;65 years old) revealed similar, statistically non-significant results.</a:t>
            </a:r>
          </a:p>
          <a:p>
            <a:r>
              <a:rPr lang="en-US" smtClean="0"/>
              <a:t>Nested-case-control analyses of 2,785 TRT-treated cases and 11,119 untreated controls revealed similar, non-significant findings. The OR for current TRT was 1.02 (95% CI: 0.92, 1.13; p=0.702), while the OR for past TRT was 0.92 (95% CI: 0.82, 1.03; p=0.145). Similar, non-significant findings were observed with age and TRT administration-route stratification.</a:t>
            </a:r>
          </a:p>
          <a:p>
            <a:r>
              <a:rPr lang="en-US" smtClean="0"/>
              <a:t>Results from most sensitivity analyses supported those observed from the cohort and nested-case-control analyses.  </a:t>
            </a:r>
          </a:p>
          <a:p>
            <a:r>
              <a:rPr lang="en-US" smtClean="0"/>
              <a:t>Conclusion: The results from this study do not support an association between exogenous testosterone replacement therapy in hypogonadal men and an increased risk of venous thrombotic events.</a:t>
            </a:r>
          </a:p>
          <a:p>
            <a:endParaRPr lang="en-US" smtClean="0"/>
          </a:p>
          <a:p>
            <a:endParaRPr lang="en-US" smtClean="0"/>
          </a:p>
          <a:p>
            <a:r>
              <a:rPr lang="en-US" smtClean="0"/>
              <a:t>6)</a:t>
            </a:r>
          </a:p>
          <a:p>
            <a:r>
              <a:rPr lang="en-US" smtClean="0"/>
              <a:t>Saad</a:t>
            </a:r>
            <a:r>
              <a:rPr lang="en-US" baseline="0" smtClean="0"/>
              <a:t> F et al.</a:t>
            </a:r>
          </a:p>
          <a:p>
            <a:r>
              <a:rPr lang="en-US" smtClean="0"/>
              <a:t>http://press.endocrine.org/doi/10.1210/endo-meetings.2015.RE.11.SAT-135</a:t>
            </a:r>
          </a:p>
          <a:p>
            <a:endParaRPr lang="en-US" smtClean="0"/>
          </a:p>
          <a:p>
            <a:r>
              <a:rPr lang="en-US" smtClean="0"/>
              <a:t>Abstract:</a:t>
            </a:r>
          </a:p>
          <a:p>
            <a:r>
              <a:rPr lang="en-US" smtClean="0"/>
              <a:t>Introduction and Objectives:</a:t>
            </a:r>
          </a:p>
          <a:p>
            <a:r>
              <a:rPr lang="en-US" smtClean="0"/>
              <a:t>Hypogonadism is associated with cardiometabolic risk. Studies suggest that hypogonadism increases the risk of all-cause and cardiovascular mortality. While some short-term studies have been performed in men with CVD, there are no data on long-term effects of testosterone (T) therapy in men with CVD.</a:t>
            </a:r>
          </a:p>
          <a:p>
            <a:r>
              <a:rPr lang="en-US" smtClean="0"/>
              <a:t>Methods:</a:t>
            </a:r>
          </a:p>
          <a:p>
            <a:r>
              <a:rPr lang="en-US" smtClean="0"/>
              <a:t>In a prospective, cumulative, observational registry study from a single urologist’s office, 340 men with T ≤12.1 nmol/L received TU injections for up to 87 months. In this subgroup analysis, 68 men with a previous diagnosis of coronary artery disease (CAD; n=40) and/or a history of myocardial infarction (MI; n=40) and/or stroke (n=6) were analyzed. These patients are considered high-risk patients by any definition.</a:t>
            </a:r>
          </a:p>
          <a:p>
            <a:r>
              <a:rPr lang="en-US" smtClean="0"/>
              <a:t>Results:</a:t>
            </a:r>
          </a:p>
          <a:p>
            <a:r>
              <a:rPr lang="en-US" smtClean="0"/>
              <a:t>Mean age was 60.76±4.94 years. The mean observation time was 72 months. All men except four were obese. 68 men were included for 3 years, 59 for 4 years, 54 for 5 years, 44 for 6 years, and 28 for 7 years. Declining numbers reflect the nature of the registry but not drop-out rates.</a:t>
            </a:r>
          </a:p>
          <a:p>
            <a:r>
              <a:rPr lang="en-US" smtClean="0"/>
              <a:t>Weight (kg) decreased from 115.07±13.71 to 90.79±8.92. Waist circumference (cm) decreased from 112.07±7.97 to 99.14±6.53. BMI decreased from 37.27±4.45 to 29.58±3 (p&lt;0.0001 for all). Mean weight loss was 18.75±0.71%.</a:t>
            </a:r>
          </a:p>
          <a:p>
            <a:r>
              <a:rPr lang="en-US" smtClean="0"/>
              <a:t>Fasting glucose decreased from 108.74±17.08 to 96.14±2.01 mg/dl, HbA1c from 7.81±1.16 to 5.86±0.49% (p&lt;0.0001 for both).</a:t>
            </a:r>
          </a:p>
          <a:p>
            <a:r>
              <a:rPr lang="en-US" smtClean="0"/>
              <a:t>Total cholesterol decreased from 304.66±34.09 to 187.75±7.6, LDL from 184.28±37.51 to 120.64±29.29, triglycerides from 308.38±56.3 to 187.04±7.65 mg/dl. HDL increased slightly from 63.79±17.79 to 67.14±16.71 (p&lt;0.0001 for all). The total cholesterol:HDL ratio declined from 5.16±1.55 to 2.97±0.77 (p&lt;0.0001).</a:t>
            </a:r>
          </a:p>
          <a:p>
            <a:r>
              <a:rPr lang="en-US" smtClean="0"/>
              <a:t>Liver enzymes: aspartate transaminase (AST) decreased from 42.16±14.13 to 19.71±2.17, alanine transaminase (ALT) from 42.56±15.55 to 19.39±3.25 U/L (p&lt;0.0001 for both).</a:t>
            </a:r>
          </a:p>
          <a:p>
            <a:r>
              <a:rPr lang="en-US" smtClean="0"/>
              <a:t>Systolic BP decreased from 167.82±11.01 to 142.39±9.54, diastolic BP from 102.28±8.23 to 80.07±7.13 mmHg (p&lt;0.0001 for both). Pulse pressure declined from 65.54±5.24 to 62.32±5.15 (p&lt;0.0001).</a:t>
            </a:r>
          </a:p>
          <a:p>
            <a:r>
              <a:rPr lang="en-US" smtClean="0"/>
              <a:t>C-reactive protein (CRP) decreased from 3.97±4.73 to 0.32±0.44 mg/dl.</a:t>
            </a:r>
          </a:p>
          <a:p>
            <a:r>
              <a:rPr lang="en-US" smtClean="0"/>
              <a:t>Haemoglobin increased from 14.45±0.68 to 15.03±0.45 g/dl, haematocrit from 43.51±2.86 to 48.86±1.41%.</a:t>
            </a:r>
          </a:p>
          <a:p>
            <a:r>
              <a:rPr lang="en-US" smtClean="0"/>
              <a:t>In no patient testosterone was discontinued or interrupted. There were no major cardiovascular events during the observation time.</a:t>
            </a:r>
          </a:p>
          <a:p>
            <a:r>
              <a:rPr lang="en-US" smtClean="0"/>
              <a:t>Conclusion:</a:t>
            </a:r>
          </a:p>
          <a:p>
            <a:r>
              <a:rPr lang="en-US" smtClean="0"/>
              <a:t>T treatment in hypogonadal men with CVD was well tolerated and resulted in significant and sustained improvements of cardiometabolic risk factors. Medication adherence was excellent.</a:t>
            </a:r>
          </a:p>
          <a:p>
            <a:endParaRPr lang="en-US"/>
          </a:p>
        </p:txBody>
      </p:sp>
      <p:sp>
        <p:nvSpPr>
          <p:cNvPr id="4" name="Slide Number Placeholder 3"/>
          <p:cNvSpPr>
            <a:spLocks noGrp="1"/>
          </p:cNvSpPr>
          <p:nvPr>
            <p:ph type="sldNum" sz="quarter" idx="10"/>
          </p:nvPr>
        </p:nvSpPr>
        <p:spPr/>
        <p:txBody>
          <a:bodyPr/>
          <a:lstStyle/>
          <a:p>
            <a:fld id="{51AD4154-48AD-4470-A5D8-AD113F2ABCE3}" type="slidenum">
              <a:rPr lang="en-US" smtClean="0"/>
              <a:t>78</a:t>
            </a:fld>
            <a:endParaRPr lang="en-US"/>
          </a:p>
        </p:txBody>
      </p:sp>
    </p:spTree>
    <p:extLst>
      <p:ext uri="{BB962C8B-B14F-4D97-AF65-F5344CB8AC3E}">
        <p14:creationId xmlns:p14="http://schemas.microsoft.com/office/powerpoint/2010/main" val="2188452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46" y="4519177"/>
            <a:ext cx="5494634" cy="5892255"/>
          </a:xfrm>
        </p:spPr>
        <p:txBody>
          <a:bodyPr/>
          <a:lstStyle/>
          <a:p>
            <a:r>
              <a:rPr lang="en-US" smtClean="0"/>
              <a:t>Mayo Clin Proc. 2015 Feb;90(2):224-51.</a:t>
            </a:r>
          </a:p>
          <a:p>
            <a:r>
              <a:rPr lang="en-US" smtClean="0"/>
              <a:t>Testosterone therapy and cardiovascular risk: advances and controversies.</a:t>
            </a:r>
          </a:p>
          <a:p>
            <a:r>
              <a:rPr lang="en-US" smtClean="0"/>
              <a:t>Morgentaler A, Miner MM, Caliber M, Guay AT, Khera M, Traish AM.</a:t>
            </a:r>
          </a:p>
          <a:p>
            <a:endParaRPr lang="en-US" smtClean="0"/>
          </a:p>
          <a:p>
            <a:r>
              <a:rPr lang="en-US" smtClean="0"/>
              <a:t>http://www.ncbi.nlm.nih.gov/pubmed/25636998 </a:t>
            </a:r>
          </a:p>
          <a:p>
            <a:endParaRPr lang="en-US" smtClean="0"/>
          </a:p>
          <a:p>
            <a:r>
              <a:rPr lang="en-US" smtClean="0"/>
              <a:t>Full-text:  http://www.mayoclinicproceedings.org/article/S0025-6196(14)00925-2/pdf</a:t>
            </a:r>
          </a:p>
          <a:p>
            <a:endParaRPr lang="en-US" smtClean="0"/>
          </a:p>
          <a:p>
            <a:r>
              <a:rPr lang="en-US" smtClean="0"/>
              <a:t>Abstract:</a:t>
            </a:r>
          </a:p>
          <a:p>
            <a:r>
              <a:rPr lang="en-US" smtClean="0"/>
              <a:t>Two recent studies raised new concerns regarding cardiovascular (CV) risks with testosterone (T) therapy. This article reviews those studies as well as the extensive literature on T and CV risks. A MEDLINE search was performed for the years 1940 to August 2014 using the following key words: testosterone, androgens, human, male, cardiovascular, stroke, cerebrovascular accident, myocardial infarction, heart attack, death, and mortality. The weight and direction of evidence was evaluated and level of evidence (LOE) assigned. Only 4 articles were identified that suggested increased CV risks with T prescriptions: 2 retrospective analyses with serious methodological limitations, 1 placebo-controlled trial with few major adverse cardiac events, and 1 meta-analysis that included questionable studies and events. </a:t>
            </a:r>
          </a:p>
          <a:p>
            <a:r>
              <a:rPr lang="en-US" smtClean="0"/>
              <a:t>In contrast, several dozen studies have reported a beneficial effect of normal T levels on CV risks and mortality. Mortality and incident coronary artery disease are inversely associated with serum T concentrations (LOE IIa), as is severity of coronary artery disease (LOE IIa). Testosterone therapy is associated with reduced obesity, fat mass, and waist circumference (LOE Ib) and also improves glycemic control (LOE IIa). Mortality was reduced with T therapy in 2 retrospective studies. Several RCTs in men with coronary artery disease or heart failure reported improved function in men who received T compared with placebo. </a:t>
            </a:r>
          </a:p>
          <a:p>
            <a:r>
              <a:rPr lang="en-US" smtClean="0"/>
              <a:t>The largest meta-analysis to date revealed no increase in CV risks in men who received T and reduced CV risk among those with metabolic disease. In summary, there is no convincing evidence of increased CV risks with T therapy. On the contrary, there appears to be a strong beneficial relationship between normal T and CV health that has not yet been widely appreciated.</a:t>
            </a:r>
            <a:endParaRPr lang="en-US"/>
          </a:p>
        </p:txBody>
      </p:sp>
      <p:sp>
        <p:nvSpPr>
          <p:cNvPr id="4" name="Slide Number Placeholder 3"/>
          <p:cNvSpPr>
            <a:spLocks noGrp="1"/>
          </p:cNvSpPr>
          <p:nvPr>
            <p:ph type="sldNum" sz="quarter" idx="10"/>
          </p:nvPr>
        </p:nvSpPr>
        <p:spPr/>
        <p:txBody>
          <a:bodyPr/>
          <a:lstStyle/>
          <a:p>
            <a:fld id="{51AD4154-48AD-4470-A5D8-AD113F2ABCE3}" type="slidenum">
              <a:rPr lang="en-US" smtClean="0"/>
              <a:t>79</a:t>
            </a:fld>
            <a:endParaRPr lang="en-US"/>
          </a:p>
        </p:txBody>
      </p:sp>
    </p:spTree>
    <p:extLst>
      <p:ext uri="{BB962C8B-B14F-4D97-AF65-F5344CB8AC3E}">
        <p14:creationId xmlns:p14="http://schemas.microsoft.com/office/powerpoint/2010/main" val="30062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376238"/>
            <a:ext cx="5786437" cy="4340225"/>
          </a:xfrm>
        </p:spPr>
      </p:sp>
      <p:sp>
        <p:nvSpPr>
          <p:cNvPr id="3" name="Notes Placeholder 2"/>
          <p:cNvSpPr>
            <a:spLocks noGrp="1"/>
          </p:cNvSpPr>
          <p:nvPr>
            <p:ph type="body" idx="1"/>
          </p:nvPr>
        </p:nvSpPr>
        <p:spPr>
          <a:xfrm>
            <a:off x="686446" y="4519177"/>
            <a:ext cx="5494634" cy="4827349"/>
          </a:xfrm>
        </p:spPr>
        <p:txBody>
          <a:bodyPr/>
          <a:lstStyle/>
          <a:p>
            <a:pPr eaLnBrk="1" hangingPunct="1"/>
            <a:r>
              <a:rPr lang="en-GB" sz="1300" dirty="0" err="1"/>
              <a:t>Phosphodiesterase</a:t>
            </a:r>
            <a:r>
              <a:rPr lang="en-GB" sz="1300" dirty="0"/>
              <a:t> type 5 (PDE5) is an enzyme that </a:t>
            </a:r>
            <a:r>
              <a:rPr lang="en-GB" sz="1300" dirty="0" err="1"/>
              <a:t>hydrolyzes</a:t>
            </a:r>
            <a:r>
              <a:rPr lang="en-GB" sz="1300" dirty="0"/>
              <a:t> cyclic </a:t>
            </a:r>
            <a:r>
              <a:rPr lang="en-GB" sz="1300" dirty="0" err="1"/>
              <a:t>guanosine</a:t>
            </a:r>
            <a:r>
              <a:rPr lang="en-GB" sz="1300" dirty="0"/>
              <a:t> monophosphate in the penile </a:t>
            </a:r>
            <a:r>
              <a:rPr lang="en-GB" sz="1300" dirty="0" err="1"/>
              <a:t>cavernosum</a:t>
            </a:r>
            <a:r>
              <a:rPr lang="en-GB" sz="1300" dirty="0"/>
              <a:t> tissue. Inhibition of PDE5 results in increased arterial blood flow leading to smooth muscle relaxation, vasodilatation and erection. (</a:t>
            </a:r>
            <a:r>
              <a:rPr lang="en-GB" sz="1300" dirty="0" err="1"/>
              <a:t>Wespes</a:t>
            </a:r>
            <a:r>
              <a:rPr lang="en-GB" sz="1300" dirty="0"/>
              <a:t>/p810/col2/para5/lines 1-6)</a:t>
            </a:r>
          </a:p>
          <a:p>
            <a:pPr eaLnBrk="1" hangingPunct="1"/>
            <a:endParaRPr lang="en-GB" sz="1300" dirty="0"/>
          </a:p>
          <a:p>
            <a:pPr eaLnBrk="1" hangingPunct="1"/>
            <a:r>
              <a:rPr lang="en-GB" sz="1300" dirty="0"/>
              <a:t>PDE5 inhibitors are recommended as first-line oral treatment for ED. (Wright/p968/col1/para6/lines1-2)</a:t>
            </a:r>
          </a:p>
          <a:p>
            <a:pPr defTabSz="481752" eaLnBrk="1" fontAlgn="auto" hangingPunct="1">
              <a:lnSpc>
                <a:spcPct val="100000"/>
              </a:lnSpc>
              <a:spcBef>
                <a:spcPts val="0"/>
              </a:spcBef>
              <a:spcAft>
                <a:spcPts val="0"/>
              </a:spcAft>
              <a:defRPr/>
            </a:pPr>
            <a:endParaRPr lang="en-GB" sz="1300" dirty="0"/>
          </a:p>
          <a:p>
            <a:pPr defTabSz="481752" eaLnBrk="1" fontAlgn="auto" hangingPunct="1">
              <a:lnSpc>
                <a:spcPct val="100000"/>
              </a:lnSpc>
              <a:spcBef>
                <a:spcPts val="0"/>
              </a:spcBef>
              <a:spcAft>
                <a:spcPts val="0"/>
              </a:spcAft>
              <a:defRPr/>
            </a:pPr>
            <a:r>
              <a:rPr lang="en-GB" sz="1300" dirty="0"/>
              <a:t>Efficacy is defined by rigidity sufficient for vaginal penetration. (</a:t>
            </a:r>
            <a:r>
              <a:rPr lang="en-GB" sz="1300" dirty="0" err="1"/>
              <a:t>Mulhall</a:t>
            </a:r>
            <a:r>
              <a:rPr lang="en-GB" sz="1300" dirty="0"/>
              <a:t>/p459/col2/para3/lines1-2)</a:t>
            </a:r>
            <a:endParaRPr lang="en-GB" sz="1300" baseline="30000" dirty="0"/>
          </a:p>
          <a:p>
            <a:pPr eaLnBrk="1" hangingPunct="1"/>
            <a:endParaRPr lang="en-GB" sz="1300" dirty="0"/>
          </a:p>
          <a:p>
            <a:pPr eaLnBrk="1" hangingPunct="1"/>
            <a:r>
              <a:rPr lang="en-GB" sz="1300" dirty="0"/>
              <a:t>Sildenafil citrate was the first licensed oral medication for ED, receiving marketing authorization in 1998. (</a:t>
            </a:r>
            <a:r>
              <a:rPr lang="en-GB" sz="1300" dirty="0" err="1"/>
              <a:t>Wespes</a:t>
            </a:r>
            <a:r>
              <a:rPr lang="en-GB" sz="1300" dirty="0"/>
              <a:t>/p810/col2/para5/lines 1-4)</a:t>
            </a:r>
          </a:p>
          <a:p>
            <a:pPr eaLnBrk="1" hangingPunct="1"/>
            <a:endParaRPr lang="en-GB" sz="1300" dirty="0"/>
          </a:p>
          <a:p>
            <a:pPr eaLnBrk="1" hangingPunct="1"/>
            <a:r>
              <a:rPr lang="en-GB" sz="1300" dirty="0" err="1"/>
              <a:t>Vardenafil</a:t>
            </a:r>
            <a:r>
              <a:rPr lang="en-GB" sz="1300" dirty="0"/>
              <a:t> and </a:t>
            </a:r>
            <a:r>
              <a:rPr lang="en-GB" sz="1300" dirty="0" err="1"/>
              <a:t>tadalafil</a:t>
            </a:r>
            <a:r>
              <a:rPr lang="en-GB" sz="1300" dirty="0"/>
              <a:t> received marketing authorization in 2003. [cannot confirm ref source]</a:t>
            </a:r>
          </a:p>
          <a:p>
            <a:pPr defTabSz="481752" eaLnBrk="1" fontAlgn="auto" hangingPunct="1">
              <a:lnSpc>
                <a:spcPct val="100000"/>
              </a:lnSpc>
              <a:spcBef>
                <a:spcPts val="0"/>
              </a:spcBef>
              <a:spcAft>
                <a:spcPts val="0"/>
              </a:spcAft>
              <a:defRPr/>
            </a:pPr>
            <a:endParaRPr lang="en-US" sz="1300" dirty="0">
              <a:latin typeface="Times New Roman"/>
              <a:cs typeface="Times New Roman"/>
            </a:endParaRPr>
          </a:p>
          <a:p>
            <a:pPr defTabSz="481752" eaLnBrk="1" fontAlgn="auto" hangingPunct="1">
              <a:lnSpc>
                <a:spcPct val="100000"/>
              </a:lnSpc>
              <a:spcBef>
                <a:spcPts val="0"/>
              </a:spcBef>
              <a:spcAft>
                <a:spcPts val="0"/>
              </a:spcAft>
              <a:defRPr/>
            </a:pPr>
            <a:r>
              <a:rPr lang="en-US" dirty="0" err="1">
                <a:latin typeface="Times New Roman"/>
                <a:cs typeface="Times New Roman"/>
              </a:rPr>
              <a:t>Wespes</a:t>
            </a:r>
            <a:r>
              <a:rPr lang="en-US" dirty="0">
                <a:latin typeface="Times New Roman"/>
                <a:cs typeface="Times New Roman"/>
              </a:rPr>
              <a:t> E et al. EAU guidelines on erectile dysfunction: An update. </a:t>
            </a:r>
            <a:r>
              <a:rPr lang="en-US" i="1" dirty="0" err="1">
                <a:latin typeface="Times New Roman"/>
                <a:cs typeface="Times New Roman"/>
              </a:rPr>
              <a:t>Eur</a:t>
            </a:r>
            <a:r>
              <a:rPr lang="en-US" i="1" dirty="0">
                <a:latin typeface="Times New Roman"/>
                <a:cs typeface="Times New Roman"/>
              </a:rPr>
              <a:t> Urol</a:t>
            </a:r>
            <a:r>
              <a:rPr lang="en-US" dirty="0">
                <a:latin typeface="Times New Roman"/>
                <a:cs typeface="Times New Roman"/>
              </a:rPr>
              <a:t>. 2006;49:806-815. Wright PJ. Comparison of </a:t>
            </a:r>
            <a:r>
              <a:rPr lang="en-US" dirty="0" err="1">
                <a:latin typeface="Times New Roman"/>
                <a:cs typeface="Times New Roman"/>
              </a:rPr>
              <a:t>phosphodiesterase</a:t>
            </a:r>
            <a:r>
              <a:rPr lang="en-US" dirty="0">
                <a:latin typeface="Times New Roman"/>
                <a:cs typeface="Times New Roman"/>
              </a:rPr>
              <a:t> type 5 (PDE5) inhibitors. </a:t>
            </a:r>
            <a:r>
              <a:rPr lang="en-US" i="1" dirty="0" err="1">
                <a:latin typeface="Times New Roman"/>
                <a:cs typeface="Times New Roman"/>
              </a:rPr>
              <a:t>Int</a:t>
            </a:r>
            <a:r>
              <a:rPr lang="en-US" i="1" dirty="0">
                <a:latin typeface="Times New Roman"/>
                <a:cs typeface="Times New Roman"/>
              </a:rPr>
              <a:t> J </a:t>
            </a:r>
            <a:r>
              <a:rPr lang="en-US" i="1" dirty="0" err="1">
                <a:latin typeface="Times New Roman"/>
                <a:cs typeface="Times New Roman"/>
              </a:rPr>
              <a:t>Clin</a:t>
            </a:r>
            <a:r>
              <a:rPr lang="en-US" i="1" dirty="0">
                <a:latin typeface="Times New Roman"/>
                <a:cs typeface="Times New Roman"/>
              </a:rPr>
              <a:t> </a:t>
            </a:r>
            <a:r>
              <a:rPr lang="en-US" i="1" dirty="0" err="1">
                <a:latin typeface="Times New Roman"/>
                <a:cs typeface="Times New Roman"/>
              </a:rPr>
              <a:t>Pract</a:t>
            </a:r>
            <a:r>
              <a:rPr lang="en-US" dirty="0">
                <a:latin typeface="Times New Roman"/>
                <a:cs typeface="Times New Roman"/>
              </a:rPr>
              <a:t>. 2006;60:967-975. </a:t>
            </a:r>
            <a:r>
              <a:rPr lang="en-US" dirty="0" err="1">
                <a:latin typeface="Times New Roman"/>
                <a:cs typeface="Times New Roman"/>
              </a:rPr>
              <a:t>Mulhall</a:t>
            </a:r>
            <a:r>
              <a:rPr lang="en-US" dirty="0">
                <a:latin typeface="Times New Roman"/>
                <a:cs typeface="Times New Roman"/>
              </a:rPr>
              <a:t> J et al. Erectile dysfunction: Monitoring response to treatment in clinical practice – Recommendations of an international study panel. </a:t>
            </a:r>
            <a:r>
              <a:rPr lang="en-US" i="1" dirty="0">
                <a:latin typeface="Times New Roman"/>
                <a:cs typeface="Times New Roman"/>
              </a:rPr>
              <a:t>J Sex Med.</a:t>
            </a:r>
            <a:r>
              <a:rPr lang="en-US" dirty="0">
                <a:latin typeface="Times New Roman"/>
                <a:cs typeface="Times New Roman"/>
              </a:rPr>
              <a:t> 2007;4:448-464.</a:t>
            </a:r>
            <a:endParaRPr lang="en-GB" dirty="0">
              <a:latin typeface="Times New Roman"/>
              <a:cs typeface="Times New Roman"/>
            </a:endParaRPr>
          </a:p>
          <a:p>
            <a:pPr defTabSz="481752" eaLnBrk="1" fontAlgn="auto" hangingPunct="1">
              <a:lnSpc>
                <a:spcPct val="100000"/>
              </a:lnSpc>
              <a:spcBef>
                <a:spcPts val="0"/>
              </a:spcBef>
              <a:spcAft>
                <a:spcPts val="0"/>
              </a:spcAft>
              <a:defRPr/>
            </a:pPr>
            <a:endParaRPr lang="en-US" dirty="0" smtClean="0"/>
          </a:p>
          <a:p>
            <a:endParaRPr lang="en-US" dirty="0"/>
          </a:p>
        </p:txBody>
      </p:sp>
      <p:sp>
        <p:nvSpPr>
          <p:cNvPr id="4" name="Slide Number Placeholder 3"/>
          <p:cNvSpPr>
            <a:spLocks noGrp="1"/>
          </p:cNvSpPr>
          <p:nvPr>
            <p:ph type="sldNum" sz="quarter" idx="10"/>
          </p:nvPr>
        </p:nvSpPr>
        <p:spPr>
          <a:xfrm>
            <a:off x="3890008" y="9493420"/>
            <a:ext cx="2975928" cy="499745"/>
          </a:xfrm>
          <a:prstGeom prst="rect">
            <a:avLst/>
          </a:prstGeom>
        </p:spPr>
        <p:txBody>
          <a:bodyPr/>
          <a:lstStyle/>
          <a:p>
            <a:fld id="{61BFDF3D-5DCB-40CF-8630-7EFF564FC9DC}"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124709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14325"/>
            <a:ext cx="5943600" cy="4459288"/>
          </a:xfrm>
        </p:spPr>
      </p:sp>
      <p:sp>
        <p:nvSpPr>
          <p:cNvPr id="3" name="Notes Placeholder 2"/>
          <p:cNvSpPr>
            <a:spLocks noGrp="1"/>
          </p:cNvSpPr>
          <p:nvPr>
            <p:ph type="body" idx="1"/>
          </p:nvPr>
        </p:nvSpPr>
        <p:spPr>
          <a:xfrm>
            <a:off x="686446" y="4519177"/>
            <a:ext cx="5494634" cy="3189975"/>
          </a:xfrm>
        </p:spPr>
        <p:txBody>
          <a:bodyPr/>
          <a:lstStyle/>
          <a:p>
            <a:r>
              <a:rPr lang="en-US" dirty="0" smtClean="0">
                <a:latin typeface="Times New Roman"/>
                <a:cs typeface="Times New Roman"/>
              </a:rPr>
              <a:t>Structurally, the PDE5 inhibitor group bears some resemblance to the cyclic </a:t>
            </a:r>
            <a:r>
              <a:rPr lang="en-US" dirty="0" err="1" smtClean="0">
                <a:latin typeface="Times New Roman"/>
                <a:cs typeface="Times New Roman"/>
              </a:rPr>
              <a:t>guanosine</a:t>
            </a:r>
            <a:r>
              <a:rPr lang="en-US" dirty="0" smtClean="0">
                <a:latin typeface="Times New Roman"/>
                <a:cs typeface="Times New Roman"/>
              </a:rPr>
              <a:t> monophosphate (</a:t>
            </a:r>
            <a:r>
              <a:rPr lang="en-US" dirty="0" err="1" smtClean="0">
                <a:latin typeface="Times New Roman"/>
                <a:cs typeface="Times New Roman"/>
              </a:rPr>
              <a:t>cGMP</a:t>
            </a:r>
            <a:r>
              <a:rPr lang="en-US" dirty="0" smtClean="0">
                <a:latin typeface="Times New Roman"/>
                <a:cs typeface="Times New Roman"/>
              </a:rPr>
              <a:t>) molecules that these inhibitors competitively displace from the PDE5 site.</a:t>
            </a:r>
          </a:p>
          <a:p>
            <a:endParaRPr lang="en-US" baseline="30000" dirty="0" smtClean="0">
              <a:latin typeface="Times New Roman"/>
              <a:cs typeface="Times New Roman"/>
            </a:endParaRPr>
          </a:p>
          <a:p>
            <a:r>
              <a:rPr lang="en-US" dirty="0" smtClean="0">
                <a:latin typeface="Times New Roman"/>
                <a:cs typeface="Times New Roman"/>
              </a:rPr>
              <a:t>PDE5 inhibitors enhance erectile function during sexual stimulation by maintaining sufficient cellular levels of </a:t>
            </a:r>
            <a:r>
              <a:rPr lang="en-US" dirty="0" err="1" smtClean="0">
                <a:latin typeface="Times New Roman"/>
                <a:cs typeface="Times New Roman"/>
              </a:rPr>
              <a:t>cGMP</a:t>
            </a:r>
            <a:r>
              <a:rPr lang="en-US" dirty="0" smtClean="0">
                <a:latin typeface="Times New Roman"/>
                <a:cs typeface="Times New Roman"/>
              </a:rPr>
              <a:t> in both the corpus </a:t>
            </a:r>
            <a:r>
              <a:rPr lang="en-US" dirty="0" err="1" smtClean="0">
                <a:latin typeface="Times New Roman"/>
                <a:cs typeface="Times New Roman"/>
              </a:rPr>
              <a:t>cavernosum</a:t>
            </a:r>
            <a:r>
              <a:rPr lang="en-US" dirty="0" smtClean="0">
                <a:latin typeface="Times New Roman"/>
                <a:cs typeface="Times New Roman"/>
              </a:rPr>
              <a:t> and the vessels supplying it, resulting in increased blood flow, which allows an erection to occur.</a:t>
            </a:r>
          </a:p>
          <a:p>
            <a:endParaRPr lang="en-US" dirty="0" smtClean="0">
              <a:latin typeface="Times New Roman"/>
              <a:cs typeface="Times New Roman"/>
            </a:endParaRPr>
          </a:p>
          <a:p>
            <a:endParaRPr lang="en-US" dirty="0" smtClean="0">
              <a:latin typeface="Times New Roman"/>
              <a:cs typeface="Times New Roman"/>
            </a:endParaRPr>
          </a:p>
          <a:p>
            <a:pPr defTabSz="481752" eaLnBrk="1" fontAlgn="auto" hangingPunct="1">
              <a:lnSpc>
                <a:spcPct val="100000"/>
              </a:lnSpc>
              <a:spcBef>
                <a:spcPts val="0"/>
              </a:spcBef>
              <a:spcAft>
                <a:spcPts val="632"/>
              </a:spcAft>
              <a:defRPr/>
            </a:pPr>
            <a:r>
              <a:rPr lang="en-US" dirty="0">
                <a:latin typeface="Times New Roman"/>
                <a:cs typeface="Times New Roman"/>
              </a:rPr>
              <a:t>Corbin JD et al. Pharmacology of phosphodiesterase-5 inhibitors. </a:t>
            </a:r>
            <a:r>
              <a:rPr lang="en-US" i="1" dirty="0" err="1">
                <a:latin typeface="Times New Roman"/>
                <a:cs typeface="Times New Roman"/>
              </a:rPr>
              <a:t>Int</a:t>
            </a:r>
            <a:r>
              <a:rPr lang="en-US" i="1" dirty="0">
                <a:latin typeface="Times New Roman"/>
                <a:cs typeface="Times New Roman"/>
              </a:rPr>
              <a:t> J </a:t>
            </a:r>
            <a:r>
              <a:rPr lang="en-US" i="1" dirty="0" err="1">
                <a:latin typeface="Times New Roman"/>
                <a:cs typeface="Times New Roman"/>
              </a:rPr>
              <a:t>Clin</a:t>
            </a:r>
            <a:r>
              <a:rPr lang="en-US" i="1" dirty="0">
                <a:latin typeface="Times New Roman"/>
                <a:cs typeface="Times New Roman"/>
              </a:rPr>
              <a:t> </a:t>
            </a:r>
            <a:r>
              <a:rPr lang="en-US" i="1" dirty="0" err="1">
                <a:latin typeface="Times New Roman"/>
                <a:cs typeface="Times New Roman"/>
              </a:rPr>
              <a:t>Pract</a:t>
            </a:r>
            <a:r>
              <a:rPr lang="en-US" dirty="0">
                <a:latin typeface="Times New Roman"/>
                <a:cs typeface="Times New Roman"/>
              </a:rPr>
              <a:t>. 2002;56:453-459.</a:t>
            </a:r>
          </a:p>
          <a:p>
            <a:pPr defTabSz="481752" eaLnBrk="1" fontAlgn="auto" hangingPunct="1">
              <a:lnSpc>
                <a:spcPct val="100000"/>
              </a:lnSpc>
              <a:spcBef>
                <a:spcPts val="0"/>
              </a:spcBef>
              <a:spcAft>
                <a:spcPts val="632"/>
              </a:spcAft>
              <a:defRPr/>
            </a:pPr>
            <a:r>
              <a:rPr lang="en-US" dirty="0" smtClean="0"/>
              <a:t>Corbin et al. </a:t>
            </a:r>
            <a:r>
              <a:rPr lang="en-US" i="1" dirty="0" smtClean="0"/>
              <a:t>J </a:t>
            </a:r>
            <a:r>
              <a:rPr lang="en-US" i="1" dirty="0" err="1" smtClean="0"/>
              <a:t>Biol</a:t>
            </a:r>
            <a:r>
              <a:rPr lang="en-US" i="1" dirty="0" smtClean="0"/>
              <a:t> Chem.</a:t>
            </a:r>
            <a:r>
              <a:rPr lang="en-US" dirty="0" smtClean="0"/>
              <a:t> 1999;274:13729–13732</a:t>
            </a:r>
            <a:r>
              <a:rPr lang="en-US" dirty="0">
                <a:latin typeface="Times New Roman"/>
                <a:cs typeface="Times New Roman"/>
              </a:rPr>
              <a:t>  - </a:t>
            </a:r>
            <a:r>
              <a:rPr lang="en-US" dirty="0" err="1">
                <a:latin typeface="Times New Roman"/>
                <a:cs typeface="Times New Roman"/>
              </a:rPr>
              <a:t>Pg</a:t>
            </a:r>
            <a:r>
              <a:rPr lang="en-US" dirty="0">
                <a:latin typeface="Times New Roman"/>
                <a:cs typeface="Times New Roman"/>
              </a:rPr>
              <a:t>(13731B)</a:t>
            </a:r>
          </a:p>
          <a:p>
            <a:pPr defTabSz="481752" eaLnBrk="1" fontAlgn="auto" hangingPunct="1">
              <a:lnSpc>
                <a:spcPct val="100000"/>
              </a:lnSpc>
              <a:spcBef>
                <a:spcPts val="0"/>
              </a:spcBef>
              <a:spcAft>
                <a:spcPts val="632"/>
              </a:spcAft>
              <a:defRPr/>
            </a:pPr>
            <a:r>
              <a:rPr lang="en-US" dirty="0">
                <a:latin typeface="Times New Roman"/>
                <a:cs typeface="Times New Roman"/>
              </a:rPr>
              <a:t>Stacey P e al. Male erectile dysfunction: The biochemistry of Viagra</a:t>
            </a:r>
            <a:r>
              <a:rPr lang="en-US" baseline="30000" dirty="0">
                <a:latin typeface="Times New Roman"/>
                <a:cs typeface="Times New Roman"/>
              </a:rPr>
              <a:t>TM</a:t>
            </a:r>
            <a:r>
              <a:rPr lang="en-US" dirty="0">
                <a:latin typeface="Times New Roman"/>
                <a:cs typeface="Times New Roman"/>
              </a:rPr>
              <a:t> </a:t>
            </a:r>
            <a:r>
              <a:rPr lang="en-US" i="1" dirty="0">
                <a:latin typeface="Times New Roman"/>
                <a:cs typeface="Times New Roman"/>
              </a:rPr>
              <a:t>The Biochemist. </a:t>
            </a:r>
            <a:r>
              <a:rPr lang="en-US" dirty="0">
                <a:latin typeface="Times New Roman"/>
                <a:cs typeface="Times New Roman"/>
              </a:rPr>
              <a:t>2002;24(2):16-18.</a:t>
            </a:r>
          </a:p>
          <a:p>
            <a:endParaRPr lang="en-US" dirty="0" smtClean="0"/>
          </a:p>
          <a:p>
            <a:endParaRPr lang="en-US" dirty="0"/>
          </a:p>
        </p:txBody>
      </p:sp>
      <p:sp>
        <p:nvSpPr>
          <p:cNvPr id="4" name="Slide Number Placeholder 3"/>
          <p:cNvSpPr>
            <a:spLocks noGrp="1"/>
          </p:cNvSpPr>
          <p:nvPr>
            <p:ph type="sldNum" sz="quarter" idx="10"/>
          </p:nvPr>
        </p:nvSpPr>
        <p:spPr>
          <a:xfrm>
            <a:off x="3890008" y="9493420"/>
            <a:ext cx="2975928" cy="499745"/>
          </a:xfrm>
          <a:prstGeom prst="rect">
            <a:avLst/>
          </a:prstGeom>
        </p:spPr>
        <p:txBody>
          <a:bodyPr/>
          <a:lstStyle/>
          <a:p>
            <a:fld id="{61BFDF3D-5DCB-40CF-8630-7EFF564FC9DC}"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175433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5938" y="357188"/>
            <a:ext cx="5735637" cy="4302125"/>
          </a:xfrm>
        </p:spPr>
      </p:sp>
      <p:sp>
        <p:nvSpPr>
          <p:cNvPr id="3" name="Notes Placeholder 2"/>
          <p:cNvSpPr>
            <a:spLocks noGrp="1"/>
          </p:cNvSpPr>
          <p:nvPr>
            <p:ph type="body" idx="1"/>
          </p:nvPr>
        </p:nvSpPr>
        <p:spPr>
          <a:xfrm>
            <a:off x="686446" y="4519177"/>
            <a:ext cx="5494634" cy="3912738"/>
          </a:xfrm>
        </p:spPr>
        <p:txBody>
          <a:bodyPr/>
          <a:lstStyle/>
          <a:p>
            <a:pPr eaLnBrk="1" hangingPunct="1">
              <a:lnSpc>
                <a:spcPct val="80000"/>
              </a:lnSpc>
              <a:defRPr/>
            </a:pPr>
            <a:r>
              <a:rPr lang="en-GB" sz="1300" dirty="0">
                <a:latin typeface="Times New Roman"/>
                <a:cs typeface="Times New Roman"/>
              </a:rPr>
              <a:t>Numerous clinical trials have shown that sildenafil is effective and well tolerated in the treatment of ED. (</a:t>
            </a:r>
            <a:r>
              <a:rPr lang="en-GB" sz="1300" dirty="0" err="1">
                <a:latin typeface="Times New Roman"/>
                <a:cs typeface="Times New Roman"/>
              </a:rPr>
              <a:t>Buvat</a:t>
            </a:r>
            <a:r>
              <a:rPr lang="en-GB" sz="1300" dirty="0">
                <a:latin typeface="Times New Roman"/>
                <a:cs typeface="Times New Roman"/>
              </a:rPr>
              <a:t>/p1649/col1/A; col2/B;</a:t>
            </a:r>
            <a:r>
              <a:rPr lang="en-US" sz="1300" b="1" dirty="0">
                <a:latin typeface="Times New Roman"/>
                <a:cs typeface="Times New Roman"/>
              </a:rPr>
              <a:t> </a:t>
            </a:r>
            <a:r>
              <a:rPr lang="en-US" sz="1300" dirty="0">
                <a:latin typeface="Times New Roman"/>
                <a:cs typeface="Times New Roman"/>
              </a:rPr>
              <a:t>Viagra US PI/p9/Fig 4</a:t>
            </a:r>
            <a:r>
              <a:rPr lang="en-GB" sz="1300" dirty="0">
                <a:latin typeface="Times New Roman"/>
                <a:cs typeface="Times New Roman"/>
              </a:rPr>
              <a:t>)</a:t>
            </a:r>
            <a:endParaRPr lang="en-GB" sz="1300" baseline="30000" dirty="0">
              <a:latin typeface="Times New Roman"/>
              <a:cs typeface="Times New Roman"/>
            </a:endParaRPr>
          </a:p>
          <a:p>
            <a:pPr eaLnBrk="1" hangingPunct="1">
              <a:lnSpc>
                <a:spcPct val="80000"/>
              </a:lnSpc>
              <a:defRPr/>
            </a:pPr>
            <a:endParaRPr lang="en-GB" sz="1300" dirty="0">
              <a:latin typeface="Times New Roman"/>
              <a:cs typeface="Times New Roman"/>
            </a:endParaRPr>
          </a:p>
          <a:p>
            <a:pPr eaLnBrk="1" hangingPunct="1">
              <a:lnSpc>
                <a:spcPct val="80000"/>
              </a:lnSpc>
              <a:defRPr/>
            </a:pPr>
            <a:r>
              <a:rPr lang="en-GB" sz="1300" dirty="0">
                <a:latin typeface="Times New Roman"/>
                <a:cs typeface="Times New Roman"/>
              </a:rPr>
              <a:t>Efficacy is dose-related:</a:t>
            </a:r>
          </a:p>
          <a:p>
            <a:pPr lvl="1" eaLnBrk="1" hangingPunct="1">
              <a:lnSpc>
                <a:spcPct val="80000"/>
              </a:lnSpc>
              <a:defRPr/>
            </a:pPr>
            <a:r>
              <a:rPr lang="en-US" sz="1300" dirty="0">
                <a:latin typeface="Times New Roman"/>
                <a:cs typeface="Times New Roman"/>
              </a:rPr>
              <a:t>63% of patients who received the 25 mg dose reported improvements in their erections, whereas the 50 mg and 100 mg doses were associated with improvements in 74% and 82% of men, respectively. (Viagra US PI/p9/fig 1)</a:t>
            </a:r>
          </a:p>
          <a:p>
            <a:pPr lvl="1" eaLnBrk="1" hangingPunct="1">
              <a:lnSpc>
                <a:spcPct val="80000"/>
              </a:lnSpc>
              <a:defRPr/>
            </a:pPr>
            <a:endParaRPr lang="en-GB" sz="1300" baseline="30000" dirty="0">
              <a:latin typeface="Times New Roman"/>
              <a:cs typeface="Times New Roman"/>
            </a:endParaRPr>
          </a:p>
          <a:p>
            <a:pPr lvl="1" eaLnBrk="1" hangingPunct="1">
              <a:lnSpc>
                <a:spcPct val="80000"/>
              </a:lnSpc>
              <a:spcAft>
                <a:spcPts val="632"/>
              </a:spcAft>
              <a:defRPr/>
            </a:pPr>
            <a:endParaRPr lang="en-GB" sz="1300" baseline="30000" dirty="0">
              <a:latin typeface="Times New Roman"/>
              <a:cs typeface="Times New Roman"/>
            </a:endParaRPr>
          </a:p>
          <a:p>
            <a:pPr marL="0" lvl="1" indent="0" defTabSz="481752" eaLnBrk="1" fontAlgn="auto" hangingPunct="1">
              <a:lnSpc>
                <a:spcPct val="80000"/>
              </a:lnSpc>
              <a:spcBef>
                <a:spcPts val="0"/>
              </a:spcBef>
              <a:spcAft>
                <a:spcPts val="0"/>
              </a:spcAft>
              <a:buNone/>
              <a:defRPr/>
            </a:pPr>
            <a:r>
              <a:rPr lang="en-GB" sz="1300" dirty="0">
                <a:latin typeface="Times New Roman"/>
                <a:cs typeface="Times New Roman"/>
              </a:rPr>
              <a:t>Efficacy is demonstrated across different aetiologies and co-morbidities, and efficacy was maintained during prolonged use.</a:t>
            </a:r>
            <a:r>
              <a:rPr lang="en-US" sz="1300" b="1" dirty="0">
                <a:latin typeface="Times New Roman"/>
                <a:cs typeface="Times New Roman"/>
              </a:rPr>
              <a:t> </a:t>
            </a:r>
            <a:r>
              <a:rPr lang="en-US" sz="1300" dirty="0">
                <a:latin typeface="Times New Roman"/>
                <a:cs typeface="Times New Roman"/>
              </a:rPr>
              <a:t>(Viagra </a:t>
            </a:r>
            <a:r>
              <a:rPr lang="en-US" sz="1300" dirty="0" err="1">
                <a:latin typeface="Times New Roman"/>
                <a:cs typeface="Times New Roman"/>
              </a:rPr>
              <a:t>SmPC</a:t>
            </a:r>
            <a:r>
              <a:rPr lang="en-US" sz="1300" dirty="0">
                <a:latin typeface="Times New Roman"/>
                <a:cs typeface="Times New Roman"/>
              </a:rPr>
              <a:t>/p9/para7-8)</a:t>
            </a:r>
          </a:p>
          <a:p>
            <a:pPr eaLnBrk="1" hangingPunct="1">
              <a:lnSpc>
                <a:spcPct val="80000"/>
              </a:lnSpc>
              <a:defRPr/>
            </a:pPr>
            <a:endParaRPr lang="en-GB" sz="1300" dirty="0">
              <a:latin typeface="Times New Roman"/>
              <a:cs typeface="Times New Roman"/>
            </a:endParaRPr>
          </a:p>
          <a:p>
            <a:pPr eaLnBrk="1" hangingPunct="1">
              <a:lnSpc>
                <a:spcPct val="80000"/>
              </a:lnSpc>
              <a:defRPr/>
            </a:pPr>
            <a:endParaRPr lang="en-GB" sz="1300" dirty="0">
              <a:cs typeface="+mn-cs"/>
            </a:endParaRPr>
          </a:p>
          <a:p>
            <a:pPr eaLnBrk="1" hangingPunct="1">
              <a:lnSpc>
                <a:spcPct val="80000"/>
              </a:lnSpc>
              <a:defRPr/>
            </a:pPr>
            <a:endParaRPr lang="en-GB" sz="1300" dirty="0">
              <a:cs typeface="+mn-cs"/>
            </a:endParaRPr>
          </a:p>
          <a:p>
            <a:r>
              <a:rPr lang="en-GB" dirty="0" err="1">
                <a:latin typeface="Times New Roman"/>
                <a:cs typeface="Times New Roman"/>
              </a:rPr>
              <a:t>Buvat</a:t>
            </a:r>
            <a:r>
              <a:rPr lang="en-GB" dirty="0">
                <a:latin typeface="Times New Roman"/>
                <a:cs typeface="Times New Roman"/>
              </a:rPr>
              <a:t> J. Efficacy, tolerability and satisfaction with sildenafil citrate 100-mg titration compared with continued 50-mg dose treatment in men with erectile dysfunction. </a:t>
            </a:r>
            <a:r>
              <a:rPr lang="en-GB" i="1" dirty="0">
                <a:latin typeface="Times New Roman"/>
                <a:cs typeface="Times New Roman"/>
              </a:rPr>
              <a:t>Brit J </a:t>
            </a:r>
            <a:r>
              <a:rPr lang="en-GB" i="1" dirty="0" err="1">
                <a:latin typeface="Times New Roman"/>
                <a:cs typeface="Times New Roman"/>
              </a:rPr>
              <a:t>Urol</a:t>
            </a:r>
            <a:r>
              <a:rPr lang="en-GB" i="1" dirty="0">
                <a:latin typeface="Times New Roman"/>
                <a:cs typeface="Times New Roman"/>
              </a:rPr>
              <a:t> Int</a:t>
            </a:r>
            <a:r>
              <a:rPr lang="en-GB" dirty="0">
                <a:latin typeface="Times New Roman"/>
                <a:cs typeface="Times New Roman"/>
              </a:rPr>
              <a:t>. 2008; 102:1645–1650. </a:t>
            </a:r>
            <a:r>
              <a:rPr lang="en-GB" dirty="0">
                <a:latin typeface="Times New Roman"/>
                <a:ea typeface="ＭＳ Ｐゴシック" pitchFamily="-84" charset="-128"/>
                <a:cs typeface="Times New Roman"/>
              </a:rPr>
              <a:t>VIAGRA Summary of Product Characteristics. 2008. </a:t>
            </a:r>
            <a:r>
              <a:rPr lang="en-US" dirty="0">
                <a:latin typeface="Times New Roman"/>
                <a:cs typeface="Times New Roman"/>
              </a:rPr>
              <a:t>VIAGRA [package insert]. New York, NY: Pfizer </a:t>
            </a:r>
            <a:r>
              <a:rPr lang="en-US" dirty="0" err="1">
                <a:latin typeface="Times New Roman"/>
                <a:cs typeface="Times New Roman"/>
              </a:rPr>
              <a:t>Inc</a:t>
            </a:r>
            <a:r>
              <a:rPr lang="en-US" dirty="0">
                <a:latin typeface="Times New Roman"/>
                <a:cs typeface="Times New Roman"/>
              </a:rPr>
              <a:t>; 2011. </a:t>
            </a:r>
          </a:p>
          <a:p>
            <a:pPr eaLnBrk="1" hangingPunct="1">
              <a:lnSpc>
                <a:spcPct val="80000"/>
              </a:lnSpc>
              <a:defRPr/>
            </a:pPr>
            <a:endParaRPr lang="en-GB" sz="1300" dirty="0">
              <a:cs typeface="+mn-cs"/>
            </a:endParaRPr>
          </a:p>
          <a:p>
            <a:endParaRPr lang="en-US" dirty="0"/>
          </a:p>
        </p:txBody>
      </p:sp>
      <p:sp>
        <p:nvSpPr>
          <p:cNvPr id="4" name="Slide Number Placeholder 3"/>
          <p:cNvSpPr>
            <a:spLocks noGrp="1"/>
          </p:cNvSpPr>
          <p:nvPr>
            <p:ph type="sldNum" sz="quarter" idx="10"/>
          </p:nvPr>
        </p:nvSpPr>
        <p:spPr>
          <a:xfrm>
            <a:off x="3890008" y="9493420"/>
            <a:ext cx="2975928" cy="499745"/>
          </a:xfrm>
          <a:prstGeom prst="rect">
            <a:avLst/>
          </a:prstGeom>
        </p:spPr>
        <p:txBody>
          <a:bodyPr/>
          <a:lstStyle/>
          <a:p>
            <a:fld id="{61BFDF3D-5DCB-40CF-8630-7EFF564FC9DC}"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88531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77825"/>
            <a:ext cx="5753100" cy="4316413"/>
          </a:xfrm>
        </p:spPr>
      </p:sp>
      <p:sp>
        <p:nvSpPr>
          <p:cNvPr id="3" name="Notes Placeholder 2"/>
          <p:cNvSpPr>
            <a:spLocks noGrp="1"/>
          </p:cNvSpPr>
          <p:nvPr>
            <p:ph type="body" idx="1"/>
          </p:nvPr>
        </p:nvSpPr>
        <p:spPr>
          <a:xfrm>
            <a:off x="686446" y="4519177"/>
            <a:ext cx="5494634" cy="3937360"/>
          </a:xfrm>
        </p:spPr>
        <p:txBody>
          <a:bodyPr/>
          <a:lstStyle/>
          <a:p>
            <a:pPr defTabSz="481752" eaLnBrk="1" fontAlgn="auto" hangingPunct="1">
              <a:lnSpc>
                <a:spcPct val="100000"/>
              </a:lnSpc>
              <a:spcBef>
                <a:spcPts val="0"/>
              </a:spcBef>
              <a:spcAft>
                <a:spcPts val="0"/>
              </a:spcAft>
              <a:defRPr/>
            </a:pPr>
            <a:r>
              <a:rPr lang="en-US" sz="1300" dirty="0">
                <a:cs typeface="Times New Roman"/>
              </a:rPr>
              <a:t>Results from the 24-week double-blind, fixed-dose study are reported here.  </a:t>
            </a:r>
          </a:p>
          <a:p>
            <a:pPr defTabSz="481752" eaLnBrk="1" fontAlgn="auto" hangingPunct="1">
              <a:lnSpc>
                <a:spcPct val="100000"/>
              </a:lnSpc>
              <a:spcBef>
                <a:spcPts val="0"/>
              </a:spcBef>
              <a:spcAft>
                <a:spcPts val="0"/>
              </a:spcAft>
              <a:defRPr/>
            </a:pPr>
            <a:endParaRPr lang="en-US" sz="1300" dirty="0">
              <a:cs typeface="Times New Roman"/>
            </a:endParaRPr>
          </a:p>
          <a:p>
            <a:pPr defTabSz="481752" eaLnBrk="1" fontAlgn="auto" hangingPunct="1">
              <a:lnSpc>
                <a:spcPct val="100000"/>
              </a:lnSpc>
              <a:spcBef>
                <a:spcPts val="0"/>
              </a:spcBef>
              <a:spcAft>
                <a:spcPts val="0"/>
              </a:spcAft>
              <a:defRPr/>
            </a:pPr>
            <a:r>
              <a:rPr lang="en-US" sz="1300" dirty="0">
                <a:cs typeface="Times New Roman"/>
              </a:rPr>
              <a:t>Patient responses to IIEF Question 3 </a:t>
            </a:r>
            <a:r>
              <a:rPr lang="en-US" sz="1300" dirty="0"/>
              <a:t>(“When you attempted sexual intercourse, how often were you able to penetrate your partner?”) </a:t>
            </a:r>
            <a:r>
              <a:rPr lang="en-US" sz="1300" dirty="0">
                <a:cs typeface="Times New Roman"/>
              </a:rPr>
              <a:t>show that the percent improvement in ability to achieve an erection was significantly higher in patients taking the sildenafil compared to placebo. (Goldstein/p1400/ Table 2)</a:t>
            </a:r>
          </a:p>
          <a:p>
            <a:endParaRPr lang="en-US" sz="1300" dirty="0">
              <a:cs typeface="Times New Roman"/>
            </a:endParaRPr>
          </a:p>
          <a:p>
            <a:r>
              <a:rPr lang="en-US" sz="1300" dirty="0">
                <a:cs typeface="Times New Roman"/>
              </a:rPr>
              <a:t>Patients were also asked to respond to IIEF Question 4 (“During sexual intercourse, how often were you able to maintain your erection after you had penetrated your partner?”). Results reported on the next slide.</a:t>
            </a:r>
          </a:p>
          <a:p>
            <a:endParaRPr lang="en-US" dirty="0" smtClean="0">
              <a:cs typeface="Times New Roman"/>
            </a:endParaRPr>
          </a:p>
          <a:p>
            <a:endParaRPr lang="en-US" dirty="0" smtClean="0">
              <a:cs typeface="Times New Roman"/>
            </a:endParaRPr>
          </a:p>
          <a:p>
            <a:pPr>
              <a:defRPr/>
            </a:pPr>
            <a:r>
              <a:rPr lang="en-US" dirty="0"/>
              <a:t>Goldstein I et al. Oral sildenafil in the treatment of erectile dysfunction. </a:t>
            </a:r>
            <a:r>
              <a:rPr lang="en-US" i="1" dirty="0"/>
              <a:t>N </a:t>
            </a:r>
            <a:r>
              <a:rPr lang="en-US" i="1" dirty="0" err="1"/>
              <a:t>Engl</a:t>
            </a:r>
            <a:r>
              <a:rPr lang="en-US" i="1" dirty="0"/>
              <a:t> J Med</a:t>
            </a:r>
            <a:r>
              <a:rPr lang="en-US" dirty="0"/>
              <a:t>. 1998; 338: 1397-1404.</a:t>
            </a:r>
          </a:p>
          <a:p>
            <a:endParaRPr lang="en-US" dirty="0" smtClean="0"/>
          </a:p>
          <a:p>
            <a:endParaRPr lang="en-US" sz="1300" dirty="0">
              <a:cs typeface="Times New Roman"/>
            </a:endParaRPr>
          </a:p>
          <a:p>
            <a:endParaRPr lang="en-US" sz="1300" dirty="0">
              <a:cs typeface="Times New Roman"/>
            </a:endParaRPr>
          </a:p>
        </p:txBody>
      </p:sp>
      <p:sp>
        <p:nvSpPr>
          <p:cNvPr id="4" name="Slide Number Placeholder 3"/>
          <p:cNvSpPr>
            <a:spLocks noGrp="1"/>
          </p:cNvSpPr>
          <p:nvPr>
            <p:ph type="sldNum" sz="quarter" idx="10"/>
          </p:nvPr>
        </p:nvSpPr>
        <p:spPr>
          <a:xfrm>
            <a:off x="3890008" y="9493420"/>
            <a:ext cx="2975928" cy="499745"/>
          </a:xfrm>
          <a:prstGeom prst="rect">
            <a:avLst/>
          </a:prstGeom>
        </p:spPr>
        <p:txBody>
          <a:bodyPr/>
          <a:lstStyle/>
          <a:p>
            <a:fld id="{61BFDF3D-5DCB-40CF-8630-7EFF564FC9DC}"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35377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77825"/>
            <a:ext cx="5753100" cy="4316413"/>
          </a:xfrm>
        </p:spPr>
      </p:sp>
      <p:sp>
        <p:nvSpPr>
          <p:cNvPr id="3" name="Notes Placeholder 2"/>
          <p:cNvSpPr>
            <a:spLocks noGrp="1"/>
          </p:cNvSpPr>
          <p:nvPr>
            <p:ph type="body" idx="1"/>
          </p:nvPr>
        </p:nvSpPr>
        <p:spPr>
          <a:xfrm>
            <a:off x="686446" y="4519177"/>
            <a:ext cx="5494634" cy="3640868"/>
          </a:xfrm>
        </p:spPr>
        <p:txBody>
          <a:bodyPr/>
          <a:lstStyle/>
          <a:p>
            <a:r>
              <a:rPr lang="en-US" sz="1300" dirty="0">
                <a:latin typeface="+mn-lt"/>
                <a:cs typeface="+mn-cs"/>
              </a:rPr>
              <a:t>Sildenafil treatment was associated with significantly higher mean scores based on patient responses to IIEF question 3 (assessing the ability to achieve erections). </a:t>
            </a:r>
            <a:r>
              <a:rPr lang="en-US" baseline="0" dirty="0" smtClean="0">
                <a:cs typeface="Times New Roman"/>
              </a:rPr>
              <a:t>(Carson/p15/Fig1B)</a:t>
            </a:r>
          </a:p>
          <a:p>
            <a:endParaRPr lang="en-US" sz="1300" dirty="0">
              <a:latin typeface="+mn-lt"/>
              <a:cs typeface="+mn-cs"/>
            </a:endParaRPr>
          </a:p>
          <a:p>
            <a:r>
              <a:rPr lang="en-US" baseline="0" dirty="0" smtClean="0">
                <a:cs typeface="Times New Roman"/>
              </a:rPr>
              <a:t>Similar results were seen in response to IIEF question 4 as noted on the next slide.</a:t>
            </a:r>
          </a:p>
          <a:p>
            <a:endParaRPr lang="en-US" sz="1300" dirty="0">
              <a:cs typeface="Times New Roman"/>
            </a:endParaRPr>
          </a:p>
          <a:p>
            <a:r>
              <a:rPr lang="en-US" dirty="0" smtClean="0">
                <a:cs typeface="Times New Roman"/>
              </a:rPr>
              <a:t>Study conclusions</a:t>
            </a:r>
            <a:r>
              <a:rPr lang="en-US" baseline="0" dirty="0" smtClean="0">
                <a:cs typeface="Times New Roman"/>
              </a:rPr>
              <a:t> are shown on the next slide.</a:t>
            </a:r>
            <a:endParaRPr lang="en-US" dirty="0" smtClean="0">
              <a:cs typeface="Times New Roman"/>
            </a:endParaRPr>
          </a:p>
          <a:p>
            <a:endParaRPr lang="en-US" dirty="0" smtClean="0">
              <a:cs typeface="Times New Roman"/>
            </a:endParaRPr>
          </a:p>
          <a:p>
            <a:endParaRPr lang="en-US" dirty="0" smtClean="0">
              <a:cs typeface="Times New Roman"/>
            </a:endParaRPr>
          </a:p>
          <a:p>
            <a:endParaRPr lang="en-US" dirty="0" smtClean="0">
              <a:cs typeface="Times New Roman"/>
            </a:endParaRPr>
          </a:p>
          <a:p>
            <a:r>
              <a:rPr lang="en-US" dirty="0"/>
              <a:t>Carson CC et al. The efficacy of sildenafil citrate (Viagra</a:t>
            </a:r>
            <a:r>
              <a:rPr lang="en-US" baseline="30000" dirty="0"/>
              <a:t>®</a:t>
            </a:r>
            <a:r>
              <a:rPr lang="en-US" dirty="0"/>
              <a:t>) in clinical populations: An update. </a:t>
            </a:r>
            <a:r>
              <a:rPr lang="en-US" i="1" dirty="0"/>
              <a:t>Urology</a:t>
            </a:r>
            <a:r>
              <a:rPr lang="en-US" dirty="0"/>
              <a:t>. 2002; 60(</a:t>
            </a:r>
            <a:r>
              <a:rPr lang="en-US" dirty="0" err="1"/>
              <a:t>suppl</a:t>
            </a:r>
            <a:r>
              <a:rPr lang="en-US" dirty="0"/>
              <a:t> 2B):12-27.</a:t>
            </a:r>
          </a:p>
          <a:p>
            <a:endParaRPr lang="en-US" dirty="0"/>
          </a:p>
          <a:p>
            <a:endParaRPr lang="en-US" sz="1300" dirty="0">
              <a:cs typeface="Times New Roman"/>
            </a:endParaRPr>
          </a:p>
          <a:p>
            <a:endParaRPr lang="en-US" sz="1300" dirty="0">
              <a:cs typeface="Times New Roman"/>
            </a:endParaRPr>
          </a:p>
          <a:p>
            <a:endParaRPr lang="en-US" dirty="0"/>
          </a:p>
        </p:txBody>
      </p:sp>
      <p:sp>
        <p:nvSpPr>
          <p:cNvPr id="4" name="Slide Number Placeholder 3"/>
          <p:cNvSpPr>
            <a:spLocks noGrp="1"/>
          </p:cNvSpPr>
          <p:nvPr>
            <p:ph type="sldNum" sz="quarter" idx="10"/>
          </p:nvPr>
        </p:nvSpPr>
        <p:spPr>
          <a:xfrm>
            <a:off x="3890008" y="9493420"/>
            <a:ext cx="2975928" cy="499745"/>
          </a:xfrm>
          <a:prstGeom prst="rect">
            <a:avLst/>
          </a:prstGeom>
        </p:spPr>
        <p:txBody>
          <a:bodyPr/>
          <a:lstStyle/>
          <a:p>
            <a:fld id="{61BFDF3D-5DCB-40CF-8630-7EFF564FC9DC}"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382161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9994" name="Picture 15" descr="base_in"/>
          <p:cNvPicPr>
            <a:picLocks noChangeAspect="1" noChangeArrowheads="1"/>
          </p:cNvPicPr>
          <p:nvPr userDrawn="1"/>
        </p:nvPicPr>
        <p:blipFill>
          <a:blip r:embed="rId2"/>
          <a:srcRect/>
          <a:stretch>
            <a:fillRect/>
          </a:stretch>
        </p:blipFill>
        <p:spPr bwMode="auto">
          <a:xfrm>
            <a:off x="0" y="0"/>
            <a:ext cx="9144000" cy="6859588"/>
          </a:xfrm>
          <a:prstGeom prst="rect">
            <a:avLst/>
          </a:prstGeom>
          <a:noFill/>
          <a:ln w="9525">
            <a:noFill/>
            <a:miter lim="800000"/>
            <a:headEnd/>
            <a:tailEnd/>
          </a:ln>
        </p:spPr>
      </p:pic>
      <p:pic>
        <p:nvPicPr>
          <p:cNvPr id="170001" name="Picture 17" descr="logo menarini HR"/>
          <p:cNvPicPr>
            <a:picLocks noChangeAspect="1" noChangeArrowheads="1"/>
          </p:cNvPicPr>
          <p:nvPr userDrawn="1"/>
        </p:nvPicPr>
        <p:blipFill>
          <a:blip r:embed="rId3" cstate="print"/>
          <a:srcRect/>
          <a:stretch>
            <a:fillRect/>
          </a:stretch>
        </p:blipFill>
        <p:spPr bwMode="auto">
          <a:xfrm>
            <a:off x="6461125" y="5919788"/>
            <a:ext cx="1727200" cy="477837"/>
          </a:xfrm>
          <a:prstGeom prst="rect">
            <a:avLst/>
          </a:prstGeom>
          <a:noFill/>
        </p:spPr>
      </p:pic>
      <p:sp>
        <p:nvSpPr>
          <p:cNvPr id="170000" name="Rectangle 3"/>
          <p:cNvSpPr>
            <a:spLocks noGrp="1" noChangeArrowheads="1"/>
          </p:cNvSpPr>
          <p:nvPr>
            <p:ph type="subTitle" idx="1"/>
          </p:nvPr>
        </p:nvSpPr>
        <p:spPr>
          <a:xfrm>
            <a:off x="5486400" y="4432300"/>
            <a:ext cx="3352800" cy="985838"/>
          </a:xfrm>
          <a:ln algn="ctr"/>
        </p:spPr>
        <p:txBody>
          <a:bodyPr/>
          <a:lstStyle>
            <a:lvl1pPr algn="ctr">
              <a:lnSpc>
                <a:spcPct val="90000"/>
              </a:lnSpc>
              <a:spcBef>
                <a:spcPct val="0"/>
              </a:spcBef>
              <a:defRPr sz="2400" b="0" smtClean="0"/>
            </a:lvl1pPr>
          </a:lstStyle>
          <a:p>
            <a:r>
              <a:rPr lang="en-US" smtClean="0"/>
              <a:t>Fare clic per modificare lo stile del sottotitolo dello schema</a:t>
            </a:r>
          </a:p>
        </p:txBody>
      </p:sp>
      <p:sp>
        <p:nvSpPr>
          <p:cNvPr id="11" name="Line 12"/>
          <p:cNvSpPr>
            <a:spLocks noChangeShapeType="1"/>
          </p:cNvSpPr>
          <p:nvPr userDrawn="1"/>
        </p:nvSpPr>
        <p:spPr bwMode="auto">
          <a:xfrm>
            <a:off x="5494338" y="3338513"/>
            <a:ext cx="3352800" cy="0"/>
          </a:xfrm>
          <a:prstGeom prst="line">
            <a:avLst/>
          </a:prstGeom>
          <a:noFill/>
          <a:ln w="34925">
            <a:solidFill>
              <a:srgbClr val="EF3125"/>
            </a:solidFill>
            <a:round/>
            <a:headEnd/>
            <a:tailEnd/>
          </a:ln>
          <a:effectLst/>
        </p:spPr>
        <p:txBody>
          <a:bodyPr/>
          <a:lstStyle/>
          <a:p>
            <a:pPr algn="l">
              <a:defRPr/>
            </a:pPr>
            <a:endParaRPr lang="en-GB">
              <a:latin typeface="Arial" charset="0"/>
              <a:cs typeface="Arial" charset="0"/>
            </a:endParaRPr>
          </a:p>
        </p:txBody>
      </p:sp>
      <p:sp>
        <p:nvSpPr>
          <p:cNvPr id="12" name="Line 13"/>
          <p:cNvSpPr>
            <a:spLocks noChangeShapeType="1"/>
          </p:cNvSpPr>
          <p:nvPr userDrawn="1"/>
        </p:nvSpPr>
        <p:spPr bwMode="auto">
          <a:xfrm>
            <a:off x="5494338" y="4189413"/>
            <a:ext cx="3352800" cy="0"/>
          </a:xfrm>
          <a:prstGeom prst="line">
            <a:avLst/>
          </a:prstGeom>
          <a:noFill/>
          <a:ln w="34925">
            <a:solidFill>
              <a:srgbClr val="1C3F93"/>
            </a:solidFill>
            <a:round/>
            <a:headEnd/>
            <a:tailEnd/>
          </a:ln>
          <a:effectLst/>
        </p:spPr>
        <p:txBody>
          <a:bodyPr/>
          <a:lstStyle/>
          <a:p>
            <a:pPr algn="l">
              <a:defRPr/>
            </a:pPr>
            <a:endParaRPr lang="en-GB">
              <a:latin typeface="Arial" charset="0"/>
              <a:cs typeface="Arial" charset="0"/>
            </a:endParaRPr>
          </a:p>
        </p:txBody>
      </p:sp>
      <p:pic>
        <p:nvPicPr>
          <p:cNvPr id="169998" name="Picture 25" descr="Logo-definitivo_NEW"/>
          <p:cNvPicPr>
            <a:picLocks noChangeAspect="1" noChangeArrowheads="1"/>
          </p:cNvPicPr>
          <p:nvPr userDrawn="1"/>
        </p:nvPicPr>
        <p:blipFill>
          <a:blip r:embed="rId4"/>
          <a:srcRect/>
          <a:stretch>
            <a:fillRect/>
          </a:stretch>
        </p:blipFill>
        <p:spPr bwMode="auto">
          <a:xfrm>
            <a:off x="665163" y="1662113"/>
            <a:ext cx="4097337" cy="2563812"/>
          </a:xfrm>
          <a:prstGeom prst="rect">
            <a:avLst/>
          </a:prstGeom>
          <a:noFill/>
          <a:ln w="9525">
            <a:noFill/>
            <a:miter lim="800000"/>
            <a:headEnd/>
            <a:tailEnd/>
          </a:ln>
        </p:spPr>
      </p:pic>
      <p:sp>
        <p:nvSpPr>
          <p:cNvPr id="169999" name="Rectangle 2"/>
          <p:cNvSpPr>
            <a:spLocks noGrp="1" noChangeArrowheads="1"/>
          </p:cNvSpPr>
          <p:nvPr>
            <p:ph type="ctrTitle"/>
          </p:nvPr>
        </p:nvSpPr>
        <p:spPr>
          <a:xfrm>
            <a:off x="5486400" y="1638300"/>
            <a:ext cx="3352800" cy="4264025"/>
          </a:xfrm>
          <a:ln algn="ctr"/>
        </p:spPr>
        <p:txBody>
          <a:bodyPr anchor="ctr"/>
          <a:lstStyle>
            <a:lvl1pPr algn="ctr">
              <a:defRPr sz="4800" b="0" smtClean="0">
                <a:solidFill>
                  <a:srgbClr val="1C3F93"/>
                </a:solidFill>
              </a:defRPr>
            </a:lvl1pPr>
          </a:lstStyle>
          <a:p>
            <a:r>
              <a:rPr lang="en-US" smtClean="0"/>
              <a:t>FARE CLIC PER MODIFICARE LO STILE DEL TITOLO</a:t>
            </a:r>
          </a:p>
        </p:txBody>
      </p:sp>
      <p:sp>
        <p:nvSpPr>
          <p:cNvPr id="170002" name="Rectangle 18"/>
          <p:cNvSpPr>
            <a:spLocks noChangeArrowheads="1"/>
          </p:cNvSpPr>
          <p:nvPr userDrawn="1"/>
        </p:nvSpPr>
        <p:spPr bwMode="auto">
          <a:xfrm>
            <a:off x="323850" y="6584950"/>
            <a:ext cx="2552700" cy="106363"/>
          </a:xfrm>
          <a:prstGeom prst="rect">
            <a:avLst/>
          </a:prstGeom>
          <a:noFill/>
          <a:ln w="9525" algn="ctr">
            <a:noFill/>
            <a:miter lim="800000"/>
            <a:headEnd/>
            <a:tailEnd/>
          </a:ln>
          <a:effectLst/>
        </p:spPr>
        <p:txBody>
          <a:bodyPr wrap="none" lIns="0" tIns="0" rIns="0" bIns="0" anchor="ctr">
            <a:spAutoFit/>
          </a:bodyPr>
          <a:lstStyle/>
          <a:p>
            <a:pPr algn="l"/>
            <a:r>
              <a:rPr lang="en-US" sz="700">
                <a:solidFill>
                  <a:schemeClr val="bg1"/>
                </a:solidFill>
              </a:rPr>
              <a:t>Condidential. For internal use only. Not to be used for promotion.</a:t>
            </a:r>
            <a:endParaRPr lang="it-IT" sz="70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314325" y="1562100"/>
            <a:ext cx="4176713"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4" name="Segnaposto contenuto 3"/>
          <p:cNvSpPr>
            <a:spLocks noGrp="1"/>
          </p:cNvSpPr>
          <p:nvPr>
            <p:ph sz="half" idx="2"/>
          </p:nvPr>
        </p:nvSpPr>
        <p:spPr>
          <a:xfrm>
            <a:off x="4643438" y="1562100"/>
            <a:ext cx="4176712"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E272A2-55D9-473C-A7EA-1A766DCD6CE1}" type="datetime1">
              <a:rPr lang="en-US"/>
              <a:pPr/>
              <a:t>7/23/2017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838A724-16BD-4BA2-9818-BCF5075763D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uto inf">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577" y="6183022"/>
            <a:ext cx="1069467" cy="317373"/>
          </a:xfrm>
          <a:prstGeom prst="rect">
            <a:avLst/>
          </a:prstGeom>
        </p:spPr>
      </p:pic>
      <p:pic>
        <p:nvPicPr>
          <p:cNvPr id="12" name="Immagin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53911"/>
          </a:xfrm>
          <a:prstGeom prst="rect">
            <a:avLst/>
          </a:prstGeom>
        </p:spPr>
      </p:pic>
      <p:sp>
        <p:nvSpPr>
          <p:cNvPr id="13" name="Titolo 11"/>
          <p:cNvSpPr>
            <a:spLocks noGrp="1"/>
          </p:cNvSpPr>
          <p:nvPr>
            <p:ph type="title"/>
          </p:nvPr>
        </p:nvSpPr>
        <p:spPr>
          <a:xfrm>
            <a:off x="371475" y="542925"/>
            <a:ext cx="8401050" cy="847887"/>
          </a:xfrm>
        </p:spPr>
        <p:txBody>
          <a:bodyPr anchor="ctr" anchorCtr="0"/>
          <a:lstStyle>
            <a:lvl1pPr>
              <a:defRPr>
                <a:solidFill>
                  <a:srgbClr val="FF5000"/>
                </a:solidFill>
              </a:defRPr>
            </a:lvl1pPr>
          </a:lstStyle>
          <a:p>
            <a:r>
              <a:rPr lang="it-IT" dirty="0" smtClean="0"/>
              <a:t>Fare clic per modificare lo stile del titolo</a:t>
            </a:r>
            <a:endParaRPr lang="it-IT" dirty="0"/>
          </a:p>
        </p:txBody>
      </p:sp>
      <p:sp>
        <p:nvSpPr>
          <p:cNvPr id="14" name="Text Placeholder 2"/>
          <p:cNvSpPr>
            <a:spLocks noGrp="1"/>
          </p:cNvSpPr>
          <p:nvPr>
            <p:ph type="body" idx="1"/>
          </p:nvPr>
        </p:nvSpPr>
        <p:spPr>
          <a:xfrm>
            <a:off x="371475" y="1433481"/>
            <a:ext cx="8401050" cy="4180341"/>
          </a:xfrm>
        </p:spPr>
        <p:txBody>
          <a:bodyPr>
            <a:noAutofit/>
          </a:bodyPr>
          <a:lstStyle>
            <a:lvl1pPr marL="0" indent="0">
              <a:lnSpc>
                <a:spcPts val="1800"/>
              </a:lnSpc>
              <a:buNone/>
              <a:defRPr sz="1800" baseline="0">
                <a:solidFill>
                  <a:srgbClr val="5050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smtClean="0"/>
              <a:t>Fare clic per modificare stili del testo dello schema</a:t>
            </a:r>
          </a:p>
        </p:txBody>
      </p:sp>
      <p:sp>
        <p:nvSpPr>
          <p:cNvPr id="2" name="Segnaposto data 1"/>
          <p:cNvSpPr>
            <a:spLocks noGrp="1"/>
          </p:cNvSpPr>
          <p:nvPr>
            <p:ph type="dt" sz="half" idx="10"/>
          </p:nvPr>
        </p:nvSpPr>
        <p:spPr>
          <a:xfrm>
            <a:off x="3562350" y="6546851"/>
            <a:ext cx="2057400" cy="365125"/>
          </a:xfrm>
          <a:prstGeom prst="rect">
            <a:avLst/>
          </a:prstGeom>
        </p:spPr>
        <p:txBody>
          <a:bodyPr/>
          <a:lstStyle/>
          <a:p>
            <a:fld id="{8971FAD2-ACB3-42AF-AB98-D8F9A5AFC401}" type="datetime1">
              <a:rPr lang="it-IT" smtClean="0">
                <a:solidFill>
                  <a:srgbClr val="FFFFFF"/>
                </a:solidFill>
              </a:rPr>
              <a:pPr/>
              <a:t>23/07/2017</a:t>
            </a:fld>
            <a:endParaRPr lang="it-IT" dirty="0">
              <a:solidFill>
                <a:srgbClr val="FFFFFF"/>
              </a:solidFill>
            </a:endParaRPr>
          </a:p>
        </p:txBody>
      </p:sp>
      <p:sp>
        <p:nvSpPr>
          <p:cNvPr id="3" name="Segnaposto piè di pagina 2"/>
          <p:cNvSpPr>
            <a:spLocks noGrp="1"/>
          </p:cNvSpPr>
          <p:nvPr>
            <p:ph type="ftr" sz="quarter" idx="11"/>
          </p:nvPr>
        </p:nvSpPr>
        <p:spPr>
          <a:xfrm>
            <a:off x="371475" y="6546851"/>
            <a:ext cx="2085976" cy="365125"/>
          </a:xfrm>
          <a:prstGeom prst="rect">
            <a:avLst/>
          </a:prstGeom>
        </p:spPr>
        <p:txBody>
          <a:bodyPr/>
          <a:lstStyle/>
          <a:p>
            <a:r>
              <a:rPr lang="it-IT" dirty="0" smtClean="0">
                <a:solidFill>
                  <a:srgbClr val="FFFFFF"/>
                </a:solidFill>
              </a:rPr>
              <a:t>Spedra | Company </a:t>
            </a:r>
            <a:r>
              <a:rPr lang="it-IT" dirty="0" err="1" smtClean="0">
                <a:solidFill>
                  <a:srgbClr val="FFFFFF"/>
                </a:solidFill>
              </a:rPr>
              <a:t>Confidential</a:t>
            </a:r>
            <a:r>
              <a:rPr lang="it-IT" dirty="0" smtClean="0">
                <a:solidFill>
                  <a:srgbClr val="FFFFFF"/>
                </a:solidFill>
              </a:rPr>
              <a:t> © 2016</a:t>
            </a:r>
            <a:endParaRPr lang="it-IT" dirty="0">
              <a:solidFill>
                <a:srgbClr val="FFFFFF"/>
              </a:solidFill>
            </a:endParaRPr>
          </a:p>
        </p:txBody>
      </p:sp>
      <p:sp>
        <p:nvSpPr>
          <p:cNvPr id="4" name="Segnaposto numero diapositiva 3"/>
          <p:cNvSpPr>
            <a:spLocks noGrp="1"/>
          </p:cNvSpPr>
          <p:nvPr>
            <p:ph type="sldNum" sz="quarter" idx="12"/>
          </p:nvPr>
        </p:nvSpPr>
        <p:spPr>
          <a:xfrm>
            <a:off x="6725192" y="6286340"/>
            <a:ext cx="2057400" cy="260511"/>
          </a:xfrm>
          <a:prstGeom prst="rect">
            <a:avLst/>
          </a:prstGeom>
        </p:spPr>
        <p:txBody>
          <a:bodyPr/>
          <a:lstStyle>
            <a:lvl1pPr>
              <a:defRPr sz="1000" i="1">
                <a:latin typeface="Calibri" panose="020F0502020204030204" pitchFamily="34" charset="0"/>
              </a:defRPr>
            </a:lvl1pPr>
          </a:lstStyle>
          <a:p>
            <a:fld id="{DA88A30F-768D-4E41-86C8-2E49E12A56CD}" type="slidenum">
              <a:rPr lang="it-IT" smtClean="0">
                <a:solidFill>
                  <a:srgbClr val="FFFFFF"/>
                </a:solidFill>
              </a:rPr>
              <a:pPr/>
              <a:t>‹#›</a:t>
            </a:fld>
            <a:endParaRPr lang="it-IT" dirty="0">
              <a:solidFill>
                <a:srgbClr val="FFFFFF"/>
              </a:solidFill>
            </a:endParaRPr>
          </a:p>
        </p:txBody>
      </p:sp>
      <p:sp>
        <p:nvSpPr>
          <p:cNvPr id="10" name="Segnaposto numero diapositiva 3"/>
          <p:cNvSpPr txBox="1">
            <a:spLocks/>
          </p:cNvSpPr>
          <p:nvPr userDrawn="1"/>
        </p:nvSpPr>
        <p:spPr>
          <a:xfrm>
            <a:off x="0" y="6492875"/>
            <a:ext cx="2057400" cy="365125"/>
          </a:xfrm>
          <a:prstGeom prst="rect">
            <a:avLst/>
          </a:prstGeom>
        </p:spPr>
        <p:txBody>
          <a:bodyPr vert="horz" lIns="91440" tIns="45720" rIns="91440" bIns="45720" rtlCol="0" anchor="ctr"/>
          <a:lstStyle>
            <a:defPPr>
              <a:defRPr lang="it-IT"/>
            </a:defPPr>
            <a:lvl1pPr marL="0" algn="l" defTabSz="914400" rtl="0" eaLnBrk="1" latinLnBrk="0" hangingPunct="1">
              <a:defRPr sz="2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88A30F-768D-4E41-86C8-2E49E12A56CD}" type="slidenum">
              <a:rPr lang="it-IT" sz="1200" smtClean="0">
                <a:solidFill>
                  <a:srgbClr val="505050"/>
                </a:solidFill>
                <a:latin typeface="Calibri" panose="020F0502020204030204" pitchFamily="34" charset="0"/>
              </a:rPr>
              <a:pPr/>
              <a:t>‹#›</a:t>
            </a:fld>
            <a:endParaRPr lang="it-IT" sz="1200" dirty="0">
              <a:solidFill>
                <a:srgbClr val="505050"/>
              </a:solidFill>
              <a:latin typeface="Calibri" panose="020F0502020204030204" pitchFamily="34" charset="0"/>
            </a:endParaRPr>
          </a:p>
        </p:txBody>
      </p:sp>
    </p:spTree>
    <p:extLst>
      <p:ext uri="{BB962C8B-B14F-4D97-AF65-F5344CB8AC3E}">
        <p14:creationId xmlns:p14="http://schemas.microsoft.com/office/powerpoint/2010/main" val="23955739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4740276" y="6262688"/>
            <a:ext cx="41402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altLang="en-US" sz="1200">
                <a:solidFill>
                  <a:srgbClr val="FFCC00"/>
                </a:solidFill>
                <a:latin typeface="Arial Narrow" pitchFamily="34" charset="0"/>
              </a:rPr>
              <a:t>Egerdie et al. </a:t>
            </a:r>
            <a:r>
              <a:rPr lang="en-US" altLang="en-US" sz="1200" i="1">
                <a:solidFill>
                  <a:srgbClr val="FFCC00"/>
                </a:solidFill>
                <a:latin typeface="Arial Narrow" pitchFamily="34" charset="0"/>
              </a:rPr>
              <a:t>J Sex Med </a:t>
            </a:r>
            <a:r>
              <a:rPr lang="en-US" altLang="en-US" sz="1200">
                <a:solidFill>
                  <a:srgbClr val="FFCC00"/>
                </a:solidFill>
                <a:latin typeface="Arial Narrow" pitchFamily="34" charset="0"/>
              </a:rPr>
              <a:t>2011;doi: 10.1111/j.1743-6109.2011.02504.x.</a:t>
            </a:r>
          </a:p>
        </p:txBody>
      </p:sp>
      <p:sp>
        <p:nvSpPr>
          <p:cNvPr id="4" name="Title 1"/>
          <p:cNvSpPr>
            <a:spLocks noGrp="1"/>
          </p:cNvSpPr>
          <p:nvPr>
            <p:ph type="title"/>
          </p:nvPr>
        </p:nvSpPr>
        <p:spPr>
          <a:xfrm>
            <a:off x="474664" y="0"/>
            <a:ext cx="8189912" cy="1295400"/>
          </a:xfrm>
        </p:spPr>
        <p:txBody>
          <a:bodyPr/>
          <a:lstStyle>
            <a:lvl1pPr>
              <a:lnSpc>
                <a:spcPct val="95000"/>
              </a:lnSpc>
              <a:defRPr/>
            </a:lvl1pPr>
          </a:lstStyle>
          <a:p>
            <a:r>
              <a:rPr lang="en-US" dirty="0" smtClean="0"/>
              <a:t>Click to edit Master title style</a:t>
            </a:r>
            <a:endParaRPr lang="en-US" dirty="0"/>
          </a:p>
        </p:txBody>
      </p:sp>
      <p:sp>
        <p:nvSpPr>
          <p:cNvPr id="7" name="Text Placeholder 5"/>
          <p:cNvSpPr>
            <a:spLocks noGrp="1"/>
          </p:cNvSpPr>
          <p:nvPr>
            <p:ph type="body" sz="quarter" idx="11"/>
          </p:nvPr>
        </p:nvSpPr>
        <p:spPr>
          <a:xfrm>
            <a:off x="504000" y="5991227"/>
            <a:ext cx="8182800" cy="309265"/>
          </a:xfrm>
        </p:spPr>
        <p:txBody>
          <a:bodyPr lIns="90000" rIns="90000" anchor="b">
            <a:noAutofit/>
          </a:bodyPr>
          <a:lstStyle>
            <a:lvl1pPr marL="285750" indent="-285750">
              <a:lnSpc>
                <a:spcPct val="95000"/>
              </a:lnSpc>
              <a:spcAft>
                <a:spcPts val="0"/>
              </a:spcAft>
              <a:buFont typeface="Arial" pitchFamily="34" charset="0"/>
              <a:buChar char="•"/>
              <a:defRPr sz="1400"/>
            </a:lvl1pPr>
            <a:lvl2pPr>
              <a:defRPr sz="1400"/>
            </a:lvl2pPr>
          </a:lstStyle>
          <a:p>
            <a:pPr lvl="0"/>
            <a:r>
              <a:rPr lang="en-US" smtClean="0"/>
              <a:t>Click to edit Master text styles</a:t>
            </a:r>
          </a:p>
        </p:txBody>
      </p:sp>
      <p:sp>
        <p:nvSpPr>
          <p:cNvPr id="8" name="Text Placeholder 7"/>
          <p:cNvSpPr>
            <a:spLocks noGrp="1"/>
          </p:cNvSpPr>
          <p:nvPr>
            <p:ph type="body" sz="quarter" idx="12"/>
          </p:nvPr>
        </p:nvSpPr>
        <p:spPr>
          <a:xfrm>
            <a:off x="504000" y="6264000"/>
            <a:ext cx="3610800" cy="457200"/>
          </a:xfrm>
        </p:spPr>
        <p:txBody>
          <a:bodyPr/>
          <a:lstStyle>
            <a:lvl1pPr marL="266700" indent="-266700">
              <a:lnSpc>
                <a:spcPct val="95000"/>
              </a:lnSpc>
              <a:spcAft>
                <a:spcPts val="0"/>
              </a:spcAft>
              <a:buFont typeface="+mj-lt"/>
              <a:buAutoNum type="arabicPeriod"/>
              <a:defRPr sz="1200">
                <a:solidFill>
                  <a:srgbClr val="FFCC00"/>
                </a:solidFill>
                <a:latin typeface="Arial Narrow" pitchFamily="34" charset="0"/>
              </a:defRPr>
            </a:lvl1pPr>
          </a:lstStyle>
          <a:p>
            <a:pPr lvl="0"/>
            <a:r>
              <a:rPr lang="en-US" smtClean="0"/>
              <a:t>Click to edit Master text styles</a:t>
            </a:r>
          </a:p>
        </p:txBody>
      </p:sp>
    </p:spTree>
    <p:extLst>
      <p:ext uri="{BB962C8B-B14F-4D97-AF65-F5344CB8AC3E}">
        <p14:creationId xmlns:p14="http://schemas.microsoft.com/office/powerpoint/2010/main" val="397205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35842" name="Picture 15" descr="base_in"/>
          <p:cNvPicPr>
            <a:picLocks noChangeAspect="1" noChangeArrowheads="1"/>
          </p:cNvPicPr>
          <p:nvPr userDrawn="1"/>
        </p:nvPicPr>
        <p:blipFill>
          <a:blip r:embed="rId12"/>
          <a:srcRect/>
          <a:stretch>
            <a:fillRect/>
          </a:stretch>
        </p:blipFill>
        <p:spPr bwMode="auto">
          <a:xfrm>
            <a:off x="0" y="-1588"/>
            <a:ext cx="9144000" cy="6859588"/>
          </a:xfrm>
          <a:prstGeom prst="rect">
            <a:avLst/>
          </a:prstGeom>
          <a:noFill/>
          <a:ln w="9525">
            <a:noFill/>
            <a:miter lim="800000"/>
            <a:headEnd/>
            <a:tailEnd/>
          </a:ln>
        </p:spPr>
      </p:pic>
      <p:sp>
        <p:nvSpPr>
          <p:cNvPr id="35843" name="Rectangle 2"/>
          <p:cNvSpPr>
            <a:spLocks noGrp="1" noChangeArrowheads="1"/>
          </p:cNvSpPr>
          <p:nvPr>
            <p:ph type="title"/>
          </p:nvPr>
        </p:nvSpPr>
        <p:spPr bwMode="auto">
          <a:xfrm>
            <a:off x="314325" y="485775"/>
            <a:ext cx="8505825" cy="439738"/>
          </a:xfrm>
          <a:prstGeom prst="rect">
            <a:avLst/>
          </a:prstGeom>
          <a:noFill/>
          <a:ln w="9525">
            <a:noFill/>
            <a:miter lim="800000"/>
            <a:headEnd/>
            <a:tailEnd/>
          </a:ln>
        </p:spPr>
        <p:txBody>
          <a:bodyPr vert="horz" wrap="square" lIns="0" tIns="45720" rIns="0" bIns="45720" numCol="1" anchor="t" anchorCtr="0" compatLnSpc="1">
            <a:prstTxWarp prst="textNoShape">
              <a:avLst/>
            </a:prstTxWarp>
            <a:spAutoFit/>
          </a:bodyPr>
          <a:lstStyle/>
          <a:p>
            <a:pPr lvl="0"/>
            <a:r>
              <a:rPr lang="it-IT" smtClean="0"/>
              <a:t>Fare clic per modificare lo stile del titolo</a:t>
            </a:r>
          </a:p>
        </p:txBody>
      </p:sp>
      <p:sp>
        <p:nvSpPr>
          <p:cNvPr id="35844" name="Rectangle 3"/>
          <p:cNvSpPr>
            <a:spLocks noGrp="1" noChangeArrowheads="1"/>
          </p:cNvSpPr>
          <p:nvPr>
            <p:ph type="body" idx="1"/>
          </p:nvPr>
        </p:nvSpPr>
        <p:spPr bwMode="auto">
          <a:xfrm>
            <a:off x="314325" y="1562100"/>
            <a:ext cx="8505825" cy="12620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p:txBody>
      </p:sp>
      <p:sp>
        <p:nvSpPr>
          <p:cNvPr id="1041" name="Line 17"/>
          <p:cNvSpPr>
            <a:spLocks noChangeShapeType="1"/>
          </p:cNvSpPr>
          <p:nvPr userDrawn="1"/>
        </p:nvSpPr>
        <p:spPr bwMode="auto">
          <a:xfrm>
            <a:off x="323850" y="1400175"/>
            <a:ext cx="8496300" cy="0"/>
          </a:xfrm>
          <a:prstGeom prst="line">
            <a:avLst/>
          </a:prstGeom>
          <a:noFill/>
          <a:ln w="34925">
            <a:solidFill>
              <a:srgbClr val="EF3125"/>
            </a:solidFill>
            <a:round/>
            <a:headEnd/>
            <a:tailEnd/>
          </a:ln>
          <a:effectLst/>
        </p:spPr>
        <p:txBody>
          <a:bodyPr/>
          <a:lstStyle/>
          <a:p>
            <a:pPr algn="l">
              <a:defRPr/>
            </a:pPr>
            <a:endParaRPr lang="en-GB">
              <a:latin typeface="Arial" charset="0"/>
              <a:cs typeface="Arial" charset="0"/>
            </a:endParaRPr>
          </a:p>
        </p:txBody>
      </p:sp>
      <p:sp>
        <p:nvSpPr>
          <p:cNvPr id="35849" name="Rectangle 9"/>
          <p:cNvSpPr>
            <a:spLocks noChangeArrowheads="1"/>
          </p:cNvSpPr>
          <p:nvPr userDrawn="1"/>
        </p:nvSpPr>
        <p:spPr bwMode="auto">
          <a:xfrm>
            <a:off x="323850" y="6584950"/>
            <a:ext cx="2552700" cy="106363"/>
          </a:xfrm>
          <a:prstGeom prst="rect">
            <a:avLst/>
          </a:prstGeom>
          <a:noFill/>
          <a:ln w="9525" algn="ctr">
            <a:noFill/>
            <a:miter lim="800000"/>
            <a:headEnd/>
            <a:tailEnd/>
          </a:ln>
          <a:effectLst/>
        </p:spPr>
        <p:txBody>
          <a:bodyPr wrap="none" lIns="0" tIns="0" rIns="0" bIns="0" anchor="ctr">
            <a:spAutoFit/>
          </a:bodyPr>
          <a:lstStyle/>
          <a:p>
            <a:pPr algn="l"/>
            <a:r>
              <a:rPr lang="en-US" sz="700">
                <a:solidFill>
                  <a:schemeClr val="bg1"/>
                </a:solidFill>
              </a:rPr>
              <a:t>Condidential. For internal use only. Not to be used for promotion.</a:t>
            </a:r>
            <a:endParaRPr lang="it-IT" sz="700">
              <a:solidFill>
                <a:schemeClr val="bg1"/>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83" r:id="rId2"/>
    <p:sldLayoutId id="2147483682" r:id="rId3"/>
    <p:sldLayoutId id="2147483681" r:id="rId4"/>
    <p:sldLayoutId id="2147483680" r:id="rId5"/>
    <p:sldLayoutId id="2147483679" r:id="rId6"/>
    <p:sldLayoutId id="2147483684" r:id="rId7"/>
    <p:sldLayoutId id="2147483686" r:id="rId8"/>
    <p:sldLayoutId id="2147483688" r:id="rId9"/>
  </p:sldLayoutIdLst>
  <p:txStyles>
    <p:titleStyle>
      <a:lvl1pPr algn="l" rtl="0" eaLnBrk="0" fontAlgn="base" hangingPunct="0">
        <a:lnSpc>
          <a:spcPct val="95000"/>
        </a:lnSpc>
        <a:spcBef>
          <a:spcPct val="0"/>
        </a:spcBef>
        <a:spcAft>
          <a:spcPct val="0"/>
        </a:spcAft>
        <a:defRPr sz="2400" b="1">
          <a:solidFill>
            <a:srgbClr val="EF3125"/>
          </a:solidFill>
          <a:latin typeface="+mj-lt"/>
          <a:ea typeface="+mj-ea"/>
          <a:cs typeface="+mj-cs"/>
        </a:defRPr>
      </a:lvl1pPr>
      <a:lvl2pPr algn="l" rtl="0" eaLnBrk="0" fontAlgn="base" hangingPunct="0">
        <a:lnSpc>
          <a:spcPct val="95000"/>
        </a:lnSpc>
        <a:spcBef>
          <a:spcPct val="0"/>
        </a:spcBef>
        <a:spcAft>
          <a:spcPct val="0"/>
        </a:spcAft>
        <a:defRPr sz="2400" b="1">
          <a:solidFill>
            <a:srgbClr val="EF3125"/>
          </a:solidFill>
          <a:latin typeface="Arial" charset="0"/>
          <a:cs typeface="Arial" charset="0"/>
        </a:defRPr>
      </a:lvl2pPr>
      <a:lvl3pPr algn="l" rtl="0" eaLnBrk="0" fontAlgn="base" hangingPunct="0">
        <a:lnSpc>
          <a:spcPct val="95000"/>
        </a:lnSpc>
        <a:spcBef>
          <a:spcPct val="0"/>
        </a:spcBef>
        <a:spcAft>
          <a:spcPct val="0"/>
        </a:spcAft>
        <a:defRPr sz="2400" b="1">
          <a:solidFill>
            <a:srgbClr val="EF3125"/>
          </a:solidFill>
          <a:latin typeface="Arial" charset="0"/>
          <a:cs typeface="Arial" charset="0"/>
        </a:defRPr>
      </a:lvl3pPr>
      <a:lvl4pPr algn="l" rtl="0" eaLnBrk="0" fontAlgn="base" hangingPunct="0">
        <a:lnSpc>
          <a:spcPct val="95000"/>
        </a:lnSpc>
        <a:spcBef>
          <a:spcPct val="0"/>
        </a:spcBef>
        <a:spcAft>
          <a:spcPct val="0"/>
        </a:spcAft>
        <a:defRPr sz="2400" b="1">
          <a:solidFill>
            <a:srgbClr val="EF3125"/>
          </a:solidFill>
          <a:latin typeface="Arial" charset="0"/>
          <a:cs typeface="Arial" charset="0"/>
        </a:defRPr>
      </a:lvl4pPr>
      <a:lvl5pPr algn="l" rtl="0" eaLnBrk="0" fontAlgn="base" hangingPunct="0">
        <a:lnSpc>
          <a:spcPct val="95000"/>
        </a:lnSpc>
        <a:spcBef>
          <a:spcPct val="0"/>
        </a:spcBef>
        <a:spcAft>
          <a:spcPct val="0"/>
        </a:spcAft>
        <a:defRPr sz="2400" b="1">
          <a:solidFill>
            <a:srgbClr val="EF3125"/>
          </a:solidFill>
          <a:latin typeface="Arial" charset="0"/>
          <a:cs typeface="Arial" charset="0"/>
        </a:defRPr>
      </a:lvl5pPr>
      <a:lvl6pPr marL="457200" algn="l" rtl="0" fontAlgn="base">
        <a:lnSpc>
          <a:spcPct val="95000"/>
        </a:lnSpc>
        <a:spcBef>
          <a:spcPct val="0"/>
        </a:spcBef>
        <a:spcAft>
          <a:spcPct val="0"/>
        </a:spcAft>
        <a:defRPr sz="2400" b="1">
          <a:solidFill>
            <a:srgbClr val="EF3125"/>
          </a:solidFill>
          <a:latin typeface="Arial" charset="0"/>
          <a:cs typeface="Arial" charset="0"/>
        </a:defRPr>
      </a:lvl6pPr>
      <a:lvl7pPr marL="914400" algn="l" rtl="0" fontAlgn="base">
        <a:lnSpc>
          <a:spcPct val="95000"/>
        </a:lnSpc>
        <a:spcBef>
          <a:spcPct val="0"/>
        </a:spcBef>
        <a:spcAft>
          <a:spcPct val="0"/>
        </a:spcAft>
        <a:defRPr sz="2400" b="1">
          <a:solidFill>
            <a:srgbClr val="EF3125"/>
          </a:solidFill>
          <a:latin typeface="Arial" charset="0"/>
          <a:cs typeface="Arial" charset="0"/>
        </a:defRPr>
      </a:lvl7pPr>
      <a:lvl8pPr marL="1371600" algn="l" rtl="0" fontAlgn="base">
        <a:lnSpc>
          <a:spcPct val="95000"/>
        </a:lnSpc>
        <a:spcBef>
          <a:spcPct val="0"/>
        </a:spcBef>
        <a:spcAft>
          <a:spcPct val="0"/>
        </a:spcAft>
        <a:defRPr sz="2400" b="1">
          <a:solidFill>
            <a:srgbClr val="EF3125"/>
          </a:solidFill>
          <a:latin typeface="Arial" charset="0"/>
          <a:cs typeface="Arial" charset="0"/>
        </a:defRPr>
      </a:lvl8pPr>
      <a:lvl9pPr marL="1828800" algn="l" rtl="0" fontAlgn="base">
        <a:lnSpc>
          <a:spcPct val="95000"/>
        </a:lnSpc>
        <a:spcBef>
          <a:spcPct val="0"/>
        </a:spcBef>
        <a:spcAft>
          <a:spcPct val="0"/>
        </a:spcAft>
        <a:defRPr sz="2400" b="1">
          <a:solidFill>
            <a:srgbClr val="EF3125"/>
          </a:solidFill>
          <a:latin typeface="Arial" charset="0"/>
          <a:cs typeface="Arial" charset="0"/>
        </a:defRPr>
      </a:lvl9pPr>
    </p:titleStyle>
    <p:bodyStyle>
      <a:lvl1pPr algn="l" rtl="0" eaLnBrk="0" fontAlgn="base" hangingPunct="0">
        <a:spcBef>
          <a:spcPct val="100000"/>
        </a:spcBef>
        <a:spcAft>
          <a:spcPct val="0"/>
        </a:spcAft>
        <a:defRPr sz="2000" b="1">
          <a:solidFill>
            <a:srgbClr val="1C3F93"/>
          </a:solidFill>
          <a:latin typeface="+mn-lt"/>
          <a:ea typeface="+mn-ea"/>
          <a:cs typeface="+mn-cs"/>
        </a:defRPr>
      </a:lvl1pPr>
      <a:lvl2pPr marL="180975" indent="-179388" algn="l" rtl="0" eaLnBrk="0" fontAlgn="base" hangingPunct="0">
        <a:spcBef>
          <a:spcPct val="60000"/>
        </a:spcBef>
        <a:spcAft>
          <a:spcPct val="0"/>
        </a:spcAft>
        <a:buClr>
          <a:srgbClr val="EF3125"/>
        </a:buClr>
        <a:buChar char="•"/>
        <a:defRPr>
          <a:solidFill>
            <a:schemeClr val="tx1"/>
          </a:solidFill>
          <a:latin typeface="+mn-lt"/>
          <a:cs typeface="+mn-cs"/>
        </a:defRPr>
      </a:lvl2pPr>
      <a:lvl3pPr marL="457200" indent="-179388" algn="l" rtl="0" eaLnBrk="0" fontAlgn="base" hangingPunct="0">
        <a:spcBef>
          <a:spcPct val="30000"/>
        </a:spcBef>
        <a:spcAft>
          <a:spcPct val="0"/>
        </a:spcAft>
        <a:buClr>
          <a:srgbClr val="EF3125"/>
        </a:buClr>
        <a:buFont typeface="Arial" pitchFamily="34" charset="0"/>
        <a:buChar char="‒"/>
        <a:defRPr sz="1400">
          <a:solidFill>
            <a:schemeClr val="tx1"/>
          </a:solidFill>
          <a:latin typeface="+mn-lt"/>
          <a:cs typeface="+mn-cs"/>
        </a:defRPr>
      </a:lvl3pPr>
      <a:lvl4pPr marL="682625" indent="-168275" algn="l" rtl="0" eaLnBrk="0" fontAlgn="base" hangingPunct="0">
        <a:spcBef>
          <a:spcPct val="25000"/>
        </a:spcBef>
        <a:spcAft>
          <a:spcPct val="0"/>
        </a:spcAft>
        <a:buClr>
          <a:srgbClr val="EF3125"/>
        </a:buClr>
        <a:buFont typeface="Arial" pitchFamily="34" charset="0"/>
        <a:buChar char="‒"/>
        <a:defRPr sz="1200">
          <a:solidFill>
            <a:schemeClr val="tx1"/>
          </a:solidFill>
          <a:latin typeface="+mn-lt"/>
          <a:cs typeface="+mn-cs"/>
        </a:defRPr>
      </a:lvl4pPr>
      <a:lvl5pPr marL="1433513" algn="l" rtl="0" eaLnBrk="0" fontAlgn="base" hangingPunct="0">
        <a:spcBef>
          <a:spcPct val="20000"/>
        </a:spcBef>
        <a:spcAft>
          <a:spcPct val="0"/>
        </a:spcAft>
        <a:buChar char="»"/>
        <a:defRPr sz="2000">
          <a:solidFill>
            <a:schemeClr val="tx1"/>
          </a:solidFill>
          <a:latin typeface="+mn-lt"/>
          <a:cs typeface="+mn-cs"/>
        </a:defRPr>
      </a:lvl5pPr>
      <a:lvl6pPr marL="1890713" algn="l" rtl="0" fontAlgn="base">
        <a:spcBef>
          <a:spcPct val="20000"/>
        </a:spcBef>
        <a:spcAft>
          <a:spcPct val="0"/>
        </a:spcAft>
        <a:buChar char="»"/>
        <a:defRPr sz="2000">
          <a:solidFill>
            <a:schemeClr val="tx1"/>
          </a:solidFill>
          <a:latin typeface="+mn-lt"/>
          <a:cs typeface="+mn-cs"/>
        </a:defRPr>
      </a:lvl6pPr>
      <a:lvl7pPr marL="2347913" algn="l" rtl="0" fontAlgn="base">
        <a:spcBef>
          <a:spcPct val="20000"/>
        </a:spcBef>
        <a:spcAft>
          <a:spcPct val="0"/>
        </a:spcAft>
        <a:buChar char="»"/>
        <a:defRPr sz="2000">
          <a:solidFill>
            <a:schemeClr val="tx1"/>
          </a:solidFill>
          <a:latin typeface="+mn-lt"/>
          <a:cs typeface="+mn-cs"/>
        </a:defRPr>
      </a:lvl7pPr>
      <a:lvl8pPr marL="2805113" algn="l" rtl="0" fontAlgn="base">
        <a:spcBef>
          <a:spcPct val="20000"/>
        </a:spcBef>
        <a:spcAft>
          <a:spcPct val="0"/>
        </a:spcAft>
        <a:buChar char="»"/>
        <a:defRPr sz="2000">
          <a:solidFill>
            <a:schemeClr val="tx1"/>
          </a:solidFill>
          <a:latin typeface="+mn-lt"/>
          <a:cs typeface="+mn-cs"/>
        </a:defRPr>
      </a:lvl8pPr>
      <a:lvl9pPr marL="3262313"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28.png"/><Relationship Id="rId4" Type="http://schemas.openxmlformats.org/officeDocument/2006/relationships/oleObject" Target="../embeddings/Microsoft_Excel_97-2003_Worksheet1.xls"/></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4.png"/><Relationship Id="rId4" Type="http://schemas.openxmlformats.org/officeDocument/2006/relationships/oleObject" Target="../embeddings/Microsoft_Excel_97-2003_Worksheet2.xls"/></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6.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Microsoft_Excel_97-2003_Worksheet4.xls"/><Relationship Id="rId5" Type="http://schemas.openxmlformats.org/officeDocument/2006/relationships/image" Target="../media/image45.emf"/><Relationship Id="rId4" Type="http://schemas.openxmlformats.org/officeDocument/2006/relationships/oleObject" Target="../embeddings/Microsoft_Excel_97-2003_Worksheet3.xls"/></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7.emf"/><Relationship Id="rId4" Type="http://schemas.openxmlformats.org/officeDocument/2006/relationships/oleObject" Target="../embeddings/Microsoft_Excel_97-2003_Worksheet5.xls"/></Relationships>
</file>

<file path=ppt/slides/_rels/slide4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54.emf"/><Relationship Id="rId4" Type="http://schemas.openxmlformats.org/officeDocument/2006/relationships/oleObject" Target="../embeddings/Microsoft_Excel_97-2003_Worksheet6.xls"/></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59.emf"/><Relationship Id="rId4" Type="http://schemas.openxmlformats.org/officeDocument/2006/relationships/oleObject" Target="../embeddings/Microsoft_Excel_97-2003_Worksheet7.xls"/></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60.emf"/><Relationship Id="rId4" Type="http://schemas.openxmlformats.org/officeDocument/2006/relationships/oleObject" Target="../embeddings/Microsoft_Excel_97-2003_Worksheet8.xls"/></Relationships>
</file>

<file path=ppt/slides/_rels/slide69.xml.rels><?xml version="1.0" encoding="UTF-8" standalone="yes"?>
<Relationships xmlns="http://schemas.openxmlformats.org/package/2006/relationships"><Relationship Id="rId3" Type="http://schemas.openxmlformats.org/officeDocument/2006/relationships/oleObject" Target="../embeddings/Microsoft_Excel_97-2003_Worksheet9.xls"/><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61.emf"/></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Microsoft_Excel_97-2003_Worksheet10.xls"/><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62.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 Id="rId4" Type="http://schemas.openxmlformats.org/officeDocument/2006/relationships/image" Target="../media/image67.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15900" y="1193800"/>
            <a:ext cx="7391400"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7010400" y="1270000"/>
            <a:ext cx="1930400"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nvGrpSpPr>
          <p:cNvPr id="10" name="Group 7"/>
          <p:cNvGrpSpPr>
            <a:grpSpLocks/>
          </p:cNvGrpSpPr>
          <p:nvPr/>
        </p:nvGrpSpPr>
        <p:grpSpPr bwMode="auto">
          <a:xfrm>
            <a:off x="431800" y="1638300"/>
            <a:ext cx="5143500" cy="1765300"/>
            <a:chOff x="1494" y="1118"/>
            <a:chExt cx="2112" cy="937"/>
          </a:xfrm>
        </p:grpSpPr>
        <p:sp>
          <p:nvSpPr>
            <p:cNvPr id="11" name="Line 12"/>
            <p:cNvSpPr>
              <a:spLocks noChangeShapeType="1"/>
            </p:cNvSpPr>
            <p:nvPr/>
          </p:nvSpPr>
          <p:spPr bwMode="auto">
            <a:xfrm>
              <a:off x="1494" y="1118"/>
              <a:ext cx="2112" cy="0"/>
            </a:xfrm>
            <a:prstGeom prst="line">
              <a:avLst/>
            </a:prstGeom>
            <a:noFill/>
            <a:ln w="41275">
              <a:solidFill>
                <a:srgbClr val="EF3125"/>
              </a:solidFill>
              <a:round/>
              <a:headEnd/>
              <a:tailEnd/>
            </a:ln>
          </p:spPr>
          <p:txBody>
            <a:bodyPr/>
            <a:lstStyle/>
            <a:p>
              <a:endParaRPr lang="en-US"/>
            </a:p>
          </p:txBody>
        </p:sp>
        <p:sp>
          <p:nvSpPr>
            <p:cNvPr id="12" name="Line 13"/>
            <p:cNvSpPr>
              <a:spLocks noChangeShapeType="1"/>
            </p:cNvSpPr>
            <p:nvPr/>
          </p:nvSpPr>
          <p:spPr bwMode="auto">
            <a:xfrm>
              <a:off x="1494" y="2055"/>
              <a:ext cx="2112" cy="0"/>
            </a:xfrm>
            <a:prstGeom prst="line">
              <a:avLst/>
            </a:prstGeom>
            <a:noFill/>
            <a:ln w="41275">
              <a:solidFill>
                <a:srgbClr val="1C3F93"/>
              </a:solidFill>
              <a:round/>
              <a:headEnd/>
              <a:tailEnd/>
            </a:ln>
          </p:spPr>
          <p:txBody>
            <a:bodyPr/>
            <a:lstStyle/>
            <a:p>
              <a:endParaRPr lang="en-US"/>
            </a:p>
          </p:txBody>
        </p:sp>
      </p:grpSp>
      <p:sp>
        <p:nvSpPr>
          <p:cNvPr id="13" name="Rectangle 5"/>
          <p:cNvSpPr>
            <a:spLocks noChangeArrowheads="1"/>
          </p:cNvSpPr>
          <p:nvPr/>
        </p:nvSpPr>
        <p:spPr bwMode="auto">
          <a:xfrm>
            <a:off x="393700" y="1739900"/>
            <a:ext cx="5283200" cy="1588127"/>
          </a:xfrm>
          <a:prstGeom prst="rect">
            <a:avLst/>
          </a:prstGeom>
          <a:noFill/>
          <a:ln w="9525">
            <a:noFill/>
            <a:miter lim="800000"/>
            <a:headEnd/>
            <a:tailEnd/>
          </a:ln>
        </p:spPr>
        <p:txBody>
          <a:bodyPr wrap="square">
            <a:spAutoFit/>
          </a:bodyPr>
          <a:lstStyle/>
          <a:p>
            <a:pPr algn="l">
              <a:lnSpc>
                <a:spcPct val="90000"/>
              </a:lnSpc>
              <a:spcBef>
                <a:spcPct val="0"/>
              </a:spcBef>
            </a:pPr>
            <a:r>
              <a:rPr lang="en-US" sz="3600" b="1" dirty="0" smtClean="0">
                <a:solidFill>
                  <a:srgbClr val="000099"/>
                </a:solidFill>
              </a:rPr>
              <a:t>Putting </a:t>
            </a:r>
            <a:r>
              <a:rPr lang="en-US" sz="3600" b="1" dirty="0" err="1" smtClean="0">
                <a:solidFill>
                  <a:srgbClr val="000099"/>
                </a:solidFill>
              </a:rPr>
              <a:t>Dr</a:t>
            </a:r>
            <a:r>
              <a:rPr lang="en-US" sz="3600" b="1" dirty="0" smtClean="0">
                <a:solidFill>
                  <a:srgbClr val="000099"/>
                </a:solidFill>
              </a:rPr>
              <a:t> G on the </a:t>
            </a:r>
            <a:r>
              <a:rPr lang="en-US" sz="3600" b="1" smtClean="0">
                <a:solidFill>
                  <a:srgbClr val="000099"/>
                </a:solidFill>
              </a:rPr>
              <a:t>spot in</a:t>
            </a:r>
            <a:r>
              <a:rPr lang="en-US" sz="3600" b="1" smtClean="0">
                <a:solidFill>
                  <a:srgbClr val="000099"/>
                </a:solidFill>
              </a:rPr>
              <a:t> </a:t>
            </a:r>
            <a:r>
              <a:rPr lang="en-US" sz="3600" b="1" dirty="0" smtClean="0">
                <a:solidFill>
                  <a:srgbClr val="000099"/>
                </a:solidFill>
              </a:rPr>
              <a:t>sexual dysfunction </a:t>
            </a:r>
            <a:endParaRPr lang="en-US" sz="3600" b="1" dirty="0">
              <a:solidFill>
                <a:srgbClr val="000099"/>
              </a:solidFill>
            </a:endParaRPr>
          </a:p>
        </p:txBody>
      </p:sp>
      <p:sp>
        <p:nvSpPr>
          <p:cNvPr id="14" name="Rectangle 5"/>
          <p:cNvSpPr>
            <a:spLocks noChangeArrowheads="1"/>
          </p:cNvSpPr>
          <p:nvPr/>
        </p:nvSpPr>
        <p:spPr bwMode="auto">
          <a:xfrm>
            <a:off x="444500" y="3700463"/>
            <a:ext cx="5016500" cy="1643463"/>
          </a:xfrm>
          <a:prstGeom prst="rect">
            <a:avLst/>
          </a:prstGeom>
          <a:noFill/>
          <a:ln w="9525">
            <a:noFill/>
            <a:miter lim="800000"/>
            <a:headEnd/>
            <a:tailEnd/>
          </a:ln>
        </p:spPr>
        <p:txBody>
          <a:bodyPr wrap="square">
            <a:spAutoFit/>
          </a:bodyPr>
          <a:lstStyle/>
          <a:p>
            <a:pPr algn="l" eaLnBrk="1" hangingPunct="1">
              <a:lnSpc>
                <a:spcPct val="60000"/>
              </a:lnSpc>
              <a:buFont typeface="Arial" pitchFamily="34" charset="0"/>
              <a:buNone/>
            </a:pPr>
            <a:r>
              <a:rPr lang="en-US" sz="2000" dirty="0" smtClean="0">
                <a:ea typeface="ＭＳ Ｐゴシック" pitchFamily="-65" charset="-128"/>
              </a:rPr>
              <a:t>George Lee</a:t>
            </a:r>
          </a:p>
          <a:p>
            <a:pPr algn="l" eaLnBrk="1" hangingPunct="1">
              <a:lnSpc>
                <a:spcPct val="60000"/>
              </a:lnSpc>
              <a:buFont typeface="Arial" pitchFamily="34" charset="0"/>
              <a:buNone/>
            </a:pPr>
            <a:r>
              <a:rPr lang="en-US" sz="2000" dirty="0" smtClean="0">
                <a:ea typeface="ＭＳ Ｐゴシック" pitchFamily="-65" charset="-128"/>
              </a:rPr>
              <a:t>Clinical Associate Professor</a:t>
            </a:r>
          </a:p>
          <a:p>
            <a:pPr algn="l" eaLnBrk="1" hangingPunct="1">
              <a:lnSpc>
                <a:spcPct val="60000"/>
              </a:lnSpc>
              <a:buFont typeface="Arial" pitchFamily="34" charset="0"/>
              <a:buNone/>
            </a:pPr>
            <a:r>
              <a:rPr lang="en-US" sz="2000" dirty="0" err="1" smtClean="0">
                <a:ea typeface="ＭＳ Ｐゴシック" pitchFamily="-65" charset="-128"/>
              </a:rPr>
              <a:t>Monash</a:t>
            </a:r>
            <a:r>
              <a:rPr lang="en-US" sz="2000" dirty="0" smtClean="0">
                <a:ea typeface="ＭＳ Ｐゴシック" pitchFamily="-65" charset="-128"/>
              </a:rPr>
              <a:t> University </a:t>
            </a:r>
          </a:p>
          <a:p>
            <a:pPr algn="l" eaLnBrk="1" hangingPunct="1">
              <a:lnSpc>
                <a:spcPct val="60000"/>
              </a:lnSpc>
              <a:buFont typeface="Arial" pitchFamily="34" charset="0"/>
              <a:buNone/>
            </a:pPr>
            <a:r>
              <a:rPr lang="en-US" sz="2000" dirty="0" smtClean="0">
                <a:ea typeface="ＭＳ Ｐゴシック" pitchFamily="-65" charset="-128"/>
              </a:rPr>
              <a:t>Consultant Urologist</a:t>
            </a:r>
          </a:p>
          <a:p>
            <a:pPr algn="l" eaLnBrk="1" hangingPunct="1">
              <a:lnSpc>
                <a:spcPct val="60000"/>
              </a:lnSpc>
              <a:buFont typeface="Arial" pitchFamily="34" charset="0"/>
              <a:buNone/>
            </a:pPr>
            <a:r>
              <a:rPr lang="en-US" sz="2000" dirty="0" smtClean="0">
                <a:ea typeface="ＭＳ Ｐゴシック" pitchFamily="-65" charset="-128"/>
              </a:rPr>
              <a:t>Gleneagles KL</a:t>
            </a:r>
            <a:endParaRPr lang="en-US" sz="1900" b="1" dirty="0">
              <a:solidFill>
                <a:srgbClr val="1C3F93"/>
              </a:solidFill>
            </a:endParaRPr>
          </a:p>
        </p:txBody>
      </p:sp>
      <p:pic>
        <p:nvPicPr>
          <p:cNvPr id="15" name="Content Placeholder 11" descr="david.jpg"/>
          <p:cNvPicPr>
            <a:picLocks noChangeAspect="1"/>
          </p:cNvPicPr>
          <p:nvPr/>
        </p:nvPicPr>
        <p:blipFill>
          <a:blip r:embed="rId2"/>
          <a:srcRect/>
          <a:stretch>
            <a:fillRect/>
          </a:stretch>
        </p:blipFill>
        <p:spPr bwMode="auto">
          <a:xfrm>
            <a:off x="5829300" y="1358311"/>
            <a:ext cx="2832100" cy="39042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spect="1" noChangeArrowheads="1"/>
          </p:cNvSpPr>
          <p:nvPr/>
        </p:nvSpPr>
        <p:spPr bwMode="auto">
          <a:xfrm>
            <a:off x="4702175" y="1752600"/>
            <a:ext cx="4060825" cy="300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tabLst>
                <a:tab pos="292100" algn="l"/>
                <a:tab pos="482600" algn="l"/>
              </a:tabLst>
            </a:pPr>
            <a:endParaRPr lang="en-GB" sz="2000">
              <a:solidFill>
                <a:schemeClr val="bg1"/>
              </a:solidFill>
            </a:endParaRPr>
          </a:p>
        </p:txBody>
      </p:sp>
      <p:pic>
        <p:nvPicPr>
          <p:cNvPr id="30723" name="Picture 3" descr="Abb._Intracavernosal Inject.tif                                000AEED2Sibel Karan                    985CFB00:"/>
          <p:cNvPicPr>
            <a:picLocks noChangeAspect="1" noChangeArrowheads="1"/>
          </p:cNvPicPr>
          <p:nvPr/>
        </p:nvPicPr>
        <p:blipFill>
          <a:blip r:embed="rId3">
            <a:clrChange>
              <a:clrFrom>
                <a:srgbClr val="A5B4C6"/>
              </a:clrFrom>
              <a:clrTo>
                <a:srgbClr val="A5B4C6">
                  <a:alpha val="0"/>
                </a:srgbClr>
              </a:clrTo>
            </a:clrChange>
            <a:extLst>
              <a:ext uri="{28A0092B-C50C-407E-A947-70E740481C1C}">
                <a14:useLocalDpi xmlns:a14="http://schemas.microsoft.com/office/drawing/2010/main" val="0"/>
              </a:ext>
            </a:extLst>
          </a:blip>
          <a:srcRect/>
          <a:stretch>
            <a:fillRect/>
          </a:stretch>
        </p:blipFill>
        <p:spPr bwMode="auto">
          <a:xfrm>
            <a:off x="3733800" y="1681163"/>
            <a:ext cx="5410200" cy="487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4" name="Text Box 4"/>
          <p:cNvSpPr txBox="1">
            <a:spLocks noChangeArrowheads="1"/>
          </p:cNvSpPr>
          <p:nvPr/>
        </p:nvSpPr>
        <p:spPr bwMode="auto">
          <a:xfrm>
            <a:off x="1731963" y="2971443"/>
            <a:ext cx="28416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1600" b="1" dirty="0">
                <a:latin typeface="Arial" pitchFamily="34" charset="0"/>
                <a:cs typeface="Arial" pitchFamily="34" charset="0"/>
              </a:rPr>
              <a:t>Drug </a:t>
            </a:r>
            <a:br>
              <a:rPr lang="de-DE" sz="1600" b="1" dirty="0">
                <a:latin typeface="Arial" pitchFamily="34" charset="0"/>
                <a:cs typeface="Arial" pitchFamily="34" charset="0"/>
              </a:rPr>
            </a:br>
            <a:r>
              <a:rPr lang="de-DE" sz="1600" b="1" dirty="0">
                <a:latin typeface="Arial" pitchFamily="34" charset="0"/>
                <a:cs typeface="Arial" pitchFamily="34" charset="0"/>
              </a:rPr>
              <a:t>injected directly </a:t>
            </a:r>
            <a:br>
              <a:rPr lang="de-DE" sz="1600" b="1" dirty="0">
                <a:latin typeface="Arial" pitchFamily="34" charset="0"/>
                <a:cs typeface="Arial" pitchFamily="34" charset="0"/>
              </a:rPr>
            </a:br>
            <a:r>
              <a:rPr lang="de-DE" sz="1600" b="1" dirty="0">
                <a:latin typeface="Arial" pitchFamily="34" charset="0"/>
                <a:cs typeface="Arial" pitchFamily="34" charset="0"/>
              </a:rPr>
              <a:t>into the corpus </a:t>
            </a:r>
            <a:br>
              <a:rPr lang="de-DE" sz="1600" b="1" dirty="0">
                <a:latin typeface="Arial" pitchFamily="34" charset="0"/>
                <a:cs typeface="Arial" pitchFamily="34" charset="0"/>
              </a:rPr>
            </a:br>
            <a:r>
              <a:rPr lang="de-DE" sz="1600" b="1" dirty="0">
                <a:latin typeface="Arial" pitchFamily="34" charset="0"/>
                <a:cs typeface="Arial" pitchFamily="34" charset="0"/>
              </a:rPr>
              <a:t>away from midline</a:t>
            </a:r>
          </a:p>
        </p:txBody>
      </p:sp>
      <p:sp>
        <p:nvSpPr>
          <p:cNvPr id="30725" name="Text Box 5"/>
          <p:cNvSpPr txBox="1">
            <a:spLocks noChangeArrowheads="1"/>
          </p:cNvSpPr>
          <p:nvPr/>
        </p:nvSpPr>
        <p:spPr bwMode="auto">
          <a:xfrm>
            <a:off x="1436287" y="5817980"/>
            <a:ext cx="24160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b="1" dirty="0">
                <a:latin typeface="Arial" pitchFamily="34" charset="0"/>
                <a:cs typeface="Arial" pitchFamily="34" charset="0"/>
              </a:rPr>
              <a:t>Corpus cavernosum</a:t>
            </a:r>
          </a:p>
        </p:txBody>
      </p:sp>
      <p:sp>
        <p:nvSpPr>
          <p:cNvPr id="30726" name="Line 6"/>
          <p:cNvSpPr>
            <a:spLocks noChangeShapeType="1"/>
          </p:cNvSpPr>
          <p:nvPr/>
        </p:nvSpPr>
        <p:spPr bwMode="auto">
          <a:xfrm flipV="1">
            <a:off x="3733800" y="4267200"/>
            <a:ext cx="2819399" cy="167640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US" sz="1600"/>
          </a:p>
        </p:txBody>
      </p:sp>
      <p:sp>
        <p:nvSpPr>
          <p:cNvPr id="30727" name="Text Box 7"/>
          <p:cNvSpPr txBox="1">
            <a:spLocks noChangeArrowheads="1"/>
          </p:cNvSpPr>
          <p:nvPr/>
        </p:nvSpPr>
        <p:spPr bwMode="auto">
          <a:xfrm>
            <a:off x="6988792" y="2532425"/>
            <a:ext cx="8002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400" b="1" dirty="0">
                <a:latin typeface="Arial" pitchFamily="34" charset="0"/>
                <a:cs typeface="Arial" pitchFamily="34" charset="0"/>
              </a:rPr>
              <a:t>Midline</a:t>
            </a:r>
          </a:p>
        </p:txBody>
      </p:sp>
      <p:sp>
        <p:nvSpPr>
          <p:cNvPr id="30728" name="Text Box 8"/>
          <p:cNvSpPr txBox="1">
            <a:spLocks noChangeArrowheads="1"/>
          </p:cNvSpPr>
          <p:nvPr/>
        </p:nvSpPr>
        <p:spPr bwMode="auto">
          <a:xfrm>
            <a:off x="4489450" y="1385679"/>
            <a:ext cx="392767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600" b="1">
                <a:latin typeface="Arial" pitchFamily="34" charset="0"/>
                <a:cs typeface="Arial" pitchFamily="34" charset="0"/>
              </a:rPr>
              <a:t>Cross-section of the shaft of the penis</a:t>
            </a:r>
          </a:p>
        </p:txBody>
      </p:sp>
      <p:sp>
        <p:nvSpPr>
          <p:cNvPr id="30730" name="Text Box 10"/>
          <p:cNvSpPr txBox="1">
            <a:spLocks noChangeArrowheads="1"/>
          </p:cNvSpPr>
          <p:nvPr/>
        </p:nvSpPr>
        <p:spPr bwMode="auto">
          <a:xfrm>
            <a:off x="785212" y="1770107"/>
            <a:ext cx="3124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GB" sz="1800" b="1" dirty="0">
                <a:latin typeface="Arial" pitchFamily="34" charset="0"/>
                <a:cs typeface="Arial" pitchFamily="34" charset="0"/>
              </a:rPr>
              <a:t>e.g. </a:t>
            </a:r>
            <a:r>
              <a:rPr lang="en-GB" sz="1800" b="1" dirty="0" err="1">
                <a:latin typeface="Arial" pitchFamily="34" charset="0"/>
                <a:cs typeface="Arial" pitchFamily="34" charset="0"/>
              </a:rPr>
              <a:t>alprostadil</a:t>
            </a:r>
            <a:endParaRPr lang="en-GB" sz="1800" b="1" dirty="0">
              <a:latin typeface="Arial" pitchFamily="34" charset="0"/>
              <a:cs typeface="Arial" pitchFamily="34" charset="0"/>
            </a:endParaRPr>
          </a:p>
        </p:txBody>
      </p:sp>
      <p:sp>
        <p:nvSpPr>
          <p:cNvPr id="11" name="Title 10"/>
          <p:cNvSpPr>
            <a:spLocks noGrp="1"/>
          </p:cNvSpPr>
          <p:nvPr>
            <p:ph type="title"/>
          </p:nvPr>
        </p:nvSpPr>
        <p:spPr/>
        <p:txBody>
          <a:bodyPr/>
          <a:lstStyle/>
          <a:p>
            <a:r>
              <a:rPr lang="en-GB" dirty="0" err="1" smtClean="0"/>
              <a:t>Intracavernosal</a:t>
            </a:r>
            <a:r>
              <a:rPr lang="en-GB" dirty="0" smtClean="0"/>
              <a:t> Injection</a:t>
            </a:r>
            <a:endParaRPr lang="en-US" dirty="0"/>
          </a:p>
        </p:txBody>
      </p:sp>
    </p:spTree>
    <p:extLst>
      <p:ext uri="{BB962C8B-B14F-4D97-AF65-F5344CB8AC3E}">
        <p14:creationId xmlns:p14="http://schemas.microsoft.com/office/powerpoint/2010/main" val="154522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1990s</a:t>
            </a:r>
            <a:endParaRPr lang="en-US" dirty="0"/>
          </a:p>
        </p:txBody>
      </p:sp>
      <p:sp>
        <p:nvSpPr>
          <p:cNvPr id="3" name="Content Placeholder 2"/>
          <p:cNvSpPr>
            <a:spLocks noGrp="1"/>
          </p:cNvSpPr>
          <p:nvPr>
            <p:ph sz="half" idx="1"/>
          </p:nvPr>
        </p:nvSpPr>
        <p:spPr>
          <a:xfrm>
            <a:off x="457200" y="1763976"/>
            <a:ext cx="4038600" cy="4525963"/>
          </a:xfrm>
        </p:spPr>
        <p:txBody>
          <a:bodyPr>
            <a:normAutofit/>
          </a:bodyPr>
          <a:lstStyle/>
          <a:p>
            <a:r>
              <a:rPr lang="en-US" sz="1800" dirty="0" smtClean="0"/>
              <a:t>Sildenafil (compound UK-92,480) was synthesized by a group of pharmaceutical chemists working at Pfizer</a:t>
            </a:r>
          </a:p>
          <a:p>
            <a:r>
              <a:rPr lang="en-US" sz="1800" dirty="0" smtClean="0"/>
              <a:t>On March 27, 1998, it became the first oral treatment approved to treat erectile dysfunction (ED) in the United States</a:t>
            </a:r>
          </a:p>
          <a:p>
            <a:r>
              <a:rPr lang="en-US" sz="1800" dirty="0" smtClean="0"/>
              <a:t>1998: The House voted to impeach Bill Clinton over the Lewinsky Scandal </a:t>
            </a:r>
          </a:p>
          <a:p>
            <a:endParaRPr lang="en-US" sz="1800" dirty="0"/>
          </a:p>
        </p:txBody>
      </p:sp>
      <p:pic>
        <p:nvPicPr>
          <p:cNvPr id="5" name="Picture 3" descr="bill_clinton_bon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3588" y="1763975"/>
            <a:ext cx="4227270" cy="3244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46473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effectLst>
                  <a:outerShdw blurRad="38100" dist="38100" dir="2700000" algn="tl">
                    <a:srgbClr val="000000">
                      <a:alpha val="43137"/>
                    </a:srgbClr>
                  </a:outerShdw>
                </a:effectLst>
              </a:rPr>
              <a:t>Phosphodiesterase</a:t>
            </a:r>
            <a:r>
              <a:rPr lang="en-GB" dirty="0">
                <a:effectLst>
                  <a:outerShdw blurRad="38100" dist="38100" dir="2700000" algn="tl">
                    <a:srgbClr val="000000">
                      <a:alpha val="43137"/>
                    </a:srgbClr>
                  </a:outerShdw>
                </a:effectLst>
              </a:rPr>
              <a:t> 5 (PDE5) inhibitors: Mechanism of action </a:t>
            </a:r>
            <a:endParaRPr lang="en-US" dirty="0"/>
          </a:p>
        </p:txBody>
      </p:sp>
      <p:pic>
        <p:nvPicPr>
          <p:cNvPr id="4" name="Picture 7"/>
          <p:cNvPicPr>
            <a:picLocks noGrp="1" noChangeAspect="1" noChangeArrowheads="1"/>
          </p:cNvPicPr>
          <p:nvPr>
            <p:ph idx="1"/>
          </p:nvPr>
        </p:nvPicPr>
        <p:blipFill>
          <a:blip r:embed="rId2" cstate="print"/>
          <a:srcRect t="8061" b="8061"/>
          <a:stretch>
            <a:fillRect/>
          </a:stretch>
        </p:blipFill>
        <p:spPr bwMode="auto">
          <a:xfrm>
            <a:off x="282575" y="1636183"/>
            <a:ext cx="8505825" cy="4301067"/>
          </a:xfrm>
          <a:prstGeom prst="rect">
            <a:avLst/>
          </a:prstGeom>
          <a:noFill/>
          <a:ln w="12700">
            <a:solidFill>
              <a:srgbClr val="E3DBCC"/>
            </a:solidFill>
            <a:miter lim="800000"/>
            <a:headEnd/>
            <a:tailEnd/>
          </a:ln>
        </p:spPr>
      </p:pic>
    </p:spTree>
    <p:extLst>
      <p:ext uri="{BB962C8B-B14F-4D97-AF65-F5344CB8AC3E}">
        <p14:creationId xmlns:p14="http://schemas.microsoft.com/office/powerpoint/2010/main" val="3662042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Diagnosis and Treatment of ED</a:t>
            </a:r>
            <a:endParaRPr lang="en-US" dirty="0"/>
          </a:p>
        </p:txBody>
      </p:sp>
      <p:sp>
        <p:nvSpPr>
          <p:cNvPr id="3" name="Content Placeholder 2"/>
          <p:cNvSpPr>
            <a:spLocks noGrp="1"/>
          </p:cNvSpPr>
          <p:nvPr>
            <p:ph idx="1"/>
          </p:nvPr>
        </p:nvSpPr>
        <p:spPr/>
        <p:txBody>
          <a:bodyPr>
            <a:normAutofit fontScale="25000" lnSpcReduction="20000"/>
          </a:bodyPr>
          <a:lstStyle/>
          <a:p>
            <a:r>
              <a:rPr lang="en-GB" sz="11200" dirty="0" smtClean="0"/>
              <a:t>First-line treatment: Oral treatment – PDE5 inhibitors</a:t>
            </a:r>
          </a:p>
          <a:p>
            <a:pPr lvl="1"/>
            <a:r>
              <a:rPr lang="en-GB" sz="9600" dirty="0" smtClean="0"/>
              <a:t>PDE5 inhibitors are recommended as the preferred pharmacotherapy for ED</a:t>
            </a:r>
          </a:p>
          <a:p>
            <a:pPr lvl="1"/>
            <a:r>
              <a:rPr lang="en-GB" sz="9600" dirty="0" smtClean="0"/>
              <a:t>PDE5i is a class of vasodilators that work on the nitric oxide-</a:t>
            </a:r>
            <a:r>
              <a:rPr lang="en-GB" sz="9600" dirty="0" err="1" smtClean="0"/>
              <a:t>cGMP</a:t>
            </a:r>
            <a:r>
              <a:rPr lang="en-GB" sz="9600" dirty="0" smtClean="0"/>
              <a:t> mechanism to help restore natural erectile function in the presence of sexual stimulation</a:t>
            </a:r>
          </a:p>
          <a:p>
            <a:pPr lvl="1"/>
            <a:r>
              <a:rPr lang="en-GB" sz="9600" dirty="0" smtClean="0"/>
              <a:t>Efficacy is defined by rigidity sufficient for vaginal penetration</a:t>
            </a:r>
          </a:p>
          <a:p>
            <a:pPr lvl="1"/>
            <a:r>
              <a:rPr lang="en-GB" sz="9600" dirty="0" err="1" smtClean="0"/>
              <a:t>Sildenafil</a:t>
            </a:r>
            <a:r>
              <a:rPr lang="en-GB" sz="9600" dirty="0" smtClean="0"/>
              <a:t> citrate was the first licensed oral medication for ED, receiving marketing authorization in 1998</a:t>
            </a:r>
          </a:p>
          <a:p>
            <a:pPr lvl="1"/>
            <a:r>
              <a:rPr lang="en-GB" sz="9600" dirty="0" err="1" smtClean="0"/>
              <a:t>Vardenafil</a:t>
            </a:r>
            <a:r>
              <a:rPr lang="en-GB" sz="9600" dirty="0" smtClean="0"/>
              <a:t> and </a:t>
            </a:r>
            <a:r>
              <a:rPr lang="en-GB" sz="9600" dirty="0" err="1" smtClean="0"/>
              <a:t>tadalafil</a:t>
            </a:r>
            <a:r>
              <a:rPr lang="en-GB" sz="9600" dirty="0" smtClean="0"/>
              <a:t> received marketing authorization in 2003</a:t>
            </a:r>
          </a:p>
          <a:p>
            <a:endParaRPr lang="en-GB" sz="9600" dirty="0" smtClean="0"/>
          </a:p>
          <a:p>
            <a:endParaRPr lang="en-US" sz="9600" dirty="0"/>
          </a:p>
        </p:txBody>
      </p:sp>
      <p:sp>
        <p:nvSpPr>
          <p:cNvPr id="6" name="Footer Placeholder 3"/>
          <p:cNvSpPr txBox="1">
            <a:spLocks/>
          </p:cNvSpPr>
          <p:nvPr/>
        </p:nvSpPr>
        <p:spPr>
          <a:xfrm>
            <a:off x="554946" y="6327864"/>
            <a:ext cx="8370689" cy="246221"/>
          </a:xfrm>
          <a:prstGeom prst="rect">
            <a:avLst/>
          </a:prstGeom>
        </p:spPr>
        <p:txBody>
          <a:bodyPr vert="horz" wrap="square" lIns="0" tIns="0" rIns="0" bIns="0" rtlCol="0" anchor="b">
            <a:spAutoFit/>
          </a:bodyP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solidFill>
                  <a:schemeClr val="tx1"/>
                </a:solidFill>
                <a:latin typeface="Arial"/>
              </a:rPr>
              <a:t>Wespes</a:t>
            </a:r>
            <a:r>
              <a:rPr lang="en-US" sz="800" dirty="0">
                <a:solidFill>
                  <a:schemeClr val="tx1"/>
                </a:solidFill>
                <a:latin typeface="Arial"/>
              </a:rPr>
              <a:t> E, Amar E, </a:t>
            </a:r>
            <a:r>
              <a:rPr lang="en-US" sz="800" dirty="0" err="1">
                <a:solidFill>
                  <a:schemeClr val="tx1"/>
                </a:solidFill>
                <a:latin typeface="Arial"/>
              </a:rPr>
              <a:t>Hatzichristou</a:t>
            </a:r>
            <a:r>
              <a:rPr lang="en-US" sz="800" dirty="0">
                <a:solidFill>
                  <a:schemeClr val="tx1"/>
                </a:solidFill>
                <a:latin typeface="Arial"/>
              </a:rPr>
              <a:t> D, et </a:t>
            </a:r>
            <a:r>
              <a:rPr lang="en-US" sz="800" dirty="0" smtClean="0">
                <a:solidFill>
                  <a:schemeClr val="tx1"/>
                </a:solidFill>
                <a:latin typeface="Arial"/>
              </a:rPr>
              <a:t>al. </a:t>
            </a:r>
            <a:r>
              <a:rPr lang="en-US" sz="800" i="1" dirty="0" err="1" smtClean="0">
                <a:solidFill>
                  <a:schemeClr val="tx1"/>
                </a:solidFill>
                <a:latin typeface="Arial"/>
              </a:rPr>
              <a:t>Eur</a:t>
            </a:r>
            <a:r>
              <a:rPr lang="en-US" sz="800" i="1" dirty="0" smtClean="0">
                <a:solidFill>
                  <a:schemeClr val="tx1"/>
                </a:solidFill>
                <a:latin typeface="Arial"/>
              </a:rPr>
              <a:t> </a:t>
            </a:r>
            <a:r>
              <a:rPr lang="en-US" sz="800" i="1" dirty="0">
                <a:solidFill>
                  <a:schemeClr val="tx1"/>
                </a:solidFill>
                <a:latin typeface="Arial"/>
              </a:rPr>
              <a:t>Urol.</a:t>
            </a:r>
            <a:r>
              <a:rPr lang="en-US" sz="800" dirty="0">
                <a:solidFill>
                  <a:schemeClr val="tx1"/>
                </a:solidFill>
                <a:latin typeface="Arial"/>
              </a:rPr>
              <a:t> 2006;49:806-</a:t>
            </a:r>
            <a:r>
              <a:rPr lang="en-US" sz="800" dirty="0" smtClean="0">
                <a:solidFill>
                  <a:schemeClr val="tx1"/>
                </a:solidFill>
                <a:latin typeface="Arial"/>
              </a:rPr>
              <a:t>815; </a:t>
            </a:r>
            <a:r>
              <a:rPr lang="en-US" sz="800" dirty="0">
                <a:solidFill>
                  <a:schemeClr val="tx1"/>
                </a:solidFill>
                <a:latin typeface="Arial"/>
              </a:rPr>
              <a:t>Wright PJ. </a:t>
            </a:r>
            <a:r>
              <a:rPr lang="en-US" sz="800" i="1" dirty="0" err="1" smtClean="0">
                <a:solidFill>
                  <a:schemeClr val="tx1"/>
                </a:solidFill>
                <a:latin typeface="Arial"/>
              </a:rPr>
              <a:t>Int</a:t>
            </a:r>
            <a:r>
              <a:rPr lang="en-US" sz="800" i="1" dirty="0" smtClean="0">
                <a:solidFill>
                  <a:schemeClr val="tx1"/>
                </a:solidFill>
                <a:latin typeface="Arial"/>
              </a:rPr>
              <a:t> </a:t>
            </a:r>
            <a:r>
              <a:rPr lang="en-US" sz="800" i="1" dirty="0">
                <a:solidFill>
                  <a:schemeClr val="tx1"/>
                </a:solidFill>
                <a:latin typeface="Arial"/>
              </a:rPr>
              <a:t>J </a:t>
            </a:r>
            <a:r>
              <a:rPr lang="en-US" sz="800" i="1" dirty="0" err="1">
                <a:solidFill>
                  <a:schemeClr val="tx1"/>
                </a:solidFill>
                <a:latin typeface="Arial"/>
              </a:rPr>
              <a:t>Clin</a:t>
            </a:r>
            <a:r>
              <a:rPr lang="en-US" sz="800" i="1" dirty="0">
                <a:solidFill>
                  <a:schemeClr val="tx1"/>
                </a:solidFill>
                <a:latin typeface="Arial"/>
              </a:rPr>
              <a:t> </a:t>
            </a:r>
            <a:r>
              <a:rPr lang="en-US" sz="800" i="1" dirty="0" err="1">
                <a:solidFill>
                  <a:schemeClr val="tx1"/>
                </a:solidFill>
                <a:latin typeface="Arial"/>
              </a:rPr>
              <a:t>Pract</a:t>
            </a:r>
            <a:r>
              <a:rPr lang="en-US" sz="800" i="1" dirty="0">
                <a:solidFill>
                  <a:schemeClr val="tx1"/>
                </a:solidFill>
                <a:latin typeface="Arial"/>
              </a:rPr>
              <a:t>.</a:t>
            </a:r>
            <a:r>
              <a:rPr lang="en-US" sz="800" dirty="0">
                <a:solidFill>
                  <a:schemeClr val="tx1"/>
                </a:solidFill>
                <a:latin typeface="Arial"/>
              </a:rPr>
              <a:t> 2006;60:967–</a:t>
            </a:r>
            <a:r>
              <a:rPr lang="en-US" sz="800" dirty="0" smtClean="0">
                <a:solidFill>
                  <a:schemeClr val="tx1"/>
                </a:solidFill>
                <a:latin typeface="Arial"/>
              </a:rPr>
              <a:t>975; </a:t>
            </a:r>
            <a:r>
              <a:rPr lang="en-US" sz="800" dirty="0" err="1">
                <a:solidFill>
                  <a:schemeClr val="tx1"/>
                </a:solidFill>
                <a:latin typeface="Arial"/>
              </a:rPr>
              <a:t>Mulhall</a:t>
            </a:r>
            <a:r>
              <a:rPr lang="en-US" sz="800" dirty="0">
                <a:solidFill>
                  <a:schemeClr val="tx1"/>
                </a:solidFill>
                <a:latin typeface="Arial"/>
              </a:rPr>
              <a:t> J, </a:t>
            </a:r>
            <a:r>
              <a:rPr lang="en-US" sz="800" dirty="0" err="1">
                <a:solidFill>
                  <a:schemeClr val="tx1"/>
                </a:solidFill>
                <a:latin typeface="Arial"/>
              </a:rPr>
              <a:t>Althof</a:t>
            </a:r>
            <a:r>
              <a:rPr lang="en-US" sz="800" dirty="0">
                <a:solidFill>
                  <a:schemeClr val="tx1"/>
                </a:solidFill>
                <a:latin typeface="Arial"/>
              </a:rPr>
              <a:t> SE, Brock GB, et al. </a:t>
            </a:r>
            <a:r>
              <a:rPr lang="en-US" sz="800" i="1" dirty="0" smtClean="0">
                <a:solidFill>
                  <a:schemeClr val="tx1"/>
                </a:solidFill>
                <a:latin typeface="Arial"/>
              </a:rPr>
              <a:t>J </a:t>
            </a:r>
            <a:r>
              <a:rPr lang="en-US" sz="800" i="1" dirty="0">
                <a:solidFill>
                  <a:schemeClr val="tx1"/>
                </a:solidFill>
                <a:latin typeface="Arial"/>
              </a:rPr>
              <a:t>Sex Med.</a:t>
            </a:r>
            <a:r>
              <a:rPr lang="en-US" sz="800" dirty="0">
                <a:solidFill>
                  <a:schemeClr val="tx1"/>
                </a:solidFill>
                <a:latin typeface="Arial"/>
              </a:rPr>
              <a:t> 2007;4:448-</a:t>
            </a:r>
            <a:r>
              <a:rPr lang="en-US" sz="800" dirty="0" smtClean="0">
                <a:solidFill>
                  <a:schemeClr val="tx1"/>
                </a:solidFill>
                <a:latin typeface="Arial"/>
              </a:rPr>
              <a:t>464; </a:t>
            </a:r>
            <a:r>
              <a:rPr lang="en-US" sz="800" dirty="0">
                <a:solidFill>
                  <a:schemeClr val="tx1"/>
                </a:solidFill>
                <a:latin typeface="Arial"/>
              </a:rPr>
              <a:t>Rosen RC, </a:t>
            </a:r>
            <a:r>
              <a:rPr lang="en-US" sz="800" dirty="0" err="1">
                <a:solidFill>
                  <a:schemeClr val="tx1"/>
                </a:solidFill>
                <a:latin typeface="Arial"/>
              </a:rPr>
              <a:t>Kostis</a:t>
            </a:r>
            <a:r>
              <a:rPr lang="en-US" sz="800" dirty="0">
                <a:solidFill>
                  <a:schemeClr val="tx1"/>
                </a:solidFill>
                <a:latin typeface="Arial"/>
              </a:rPr>
              <a:t> JB. </a:t>
            </a:r>
            <a:r>
              <a:rPr lang="en-US" sz="800" i="1" dirty="0" smtClean="0">
                <a:solidFill>
                  <a:schemeClr val="tx1"/>
                </a:solidFill>
                <a:latin typeface="Arial"/>
              </a:rPr>
              <a:t>Am </a:t>
            </a:r>
            <a:r>
              <a:rPr lang="en-US" sz="800" i="1" dirty="0">
                <a:solidFill>
                  <a:schemeClr val="tx1"/>
                </a:solidFill>
                <a:latin typeface="Arial"/>
              </a:rPr>
              <a:t>J </a:t>
            </a:r>
            <a:r>
              <a:rPr lang="en-US" sz="800" i="1" dirty="0" err="1">
                <a:solidFill>
                  <a:schemeClr val="tx1"/>
                </a:solidFill>
                <a:latin typeface="Arial"/>
              </a:rPr>
              <a:t>Cardiol</a:t>
            </a:r>
            <a:r>
              <a:rPr lang="en-US" sz="800" i="1" dirty="0">
                <a:solidFill>
                  <a:schemeClr val="tx1"/>
                </a:solidFill>
                <a:latin typeface="Arial"/>
              </a:rPr>
              <a:t>.</a:t>
            </a:r>
            <a:r>
              <a:rPr lang="en-US" sz="800" dirty="0">
                <a:solidFill>
                  <a:schemeClr val="tx1"/>
                </a:solidFill>
                <a:latin typeface="Arial"/>
              </a:rPr>
              <a:t> 2003;92(</a:t>
            </a:r>
            <a:r>
              <a:rPr lang="en-US" sz="800" dirty="0" err="1">
                <a:solidFill>
                  <a:schemeClr val="tx1"/>
                </a:solidFill>
                <a:latin typeface="Arial"/>
              </a:rPr>
              <a:t>suppl</a:t>
            </a:r>
            <a:r>
              <a:rPr lang="en-US" sz="800" dirty="0">
                <a:solidFill>
                  <a:schemeClr val="tx1"/>
                </a:solidFill>
                <a:latin typeface="Arial"/>
              </a:rPr>
              <a:t>):9M-</a:t>
            </a:r>
            <a:r>
              <a:rPr lang="en-US" sz="800" dirty="0" smtClean="0">
                <a:solidFill>
                  <a:schemeClr val="tx1"/>
                </a:solidFill>
                <a:latin typeface="Arial"/>
              </a:rPr>
              <a:t>18M; </a:t>
            </a:r>
            <a:r>
              <a:rPr lang="en-US" sz="800" dirty="0" err="1">
                <a:solidFill>
                  <a:schemeClr val="tx1"/>
                </a:solidFill>
                <a:latin typeface="Arial"/>
              </a:rPr>
              <a:t>Wespes</a:t>
            </a:r>
            <a:r>
              <a:rPr lang="en-US" sz="800" dirty="0">
                <a:solidFill>
                  <a:schemeClr val="tx1"/>
                </a:solidFill>
                <a:latin typeface="Arial"/>
              </a:rPr>
              <a:t> E, Amar E, </a:t>
            </a:r>
            <a:r>
              <a:rPr lang="en-US" sz="800" dirty="0" err="1">
                <a:solidFill>
                  <a:schemeClr val="tx1"/>
                </a:solidFill>
                <a:latin typeface="Arial"/>
              </a:rPr>
              <a:t>Eardley</a:t>
            </a:r>
            <a:r>
              <a:rPr lang="en-US" sz="800" dirty="0">
                <a:solidFill>
                  <a:schemeClr val="tx1"/>
                </a:solidFill>
                <a:latin typeface="Arial"/>
              </a:rPr>
              <a:t> I, et al. </a:t>
            </a:r>
            <a:r>
              <a:rPr lang="en-US" sz="800" i="1" dirty="0" smtClean="0">
                <a:solidFill>
                  <a:schemeClr val="tx1"/>
                </a:solidFill>
                <a:latin typeface="Arial"/>
              </a:rPr>
              <a:t>Guidelines </a:t>
            </a:r>
            <a:r>
              <a:rPr lang="en-US" sz="800" i="1" dirty="0">
                <a:solidFill>
                  <a:schemeClr val="tx1"/>
                </a:solidFill>
                <a:latin typeface="Arial"/>
              </a:rPr>
              <a:t>on Male Sexual Dysfunction.</a:t>
            </a:r>
            <a:r>
              <a:rPr lang="en-US" sz="800" dirty="0">
                <a:solidFill>
                  <a:schemeClr val="tx1"/>
                </a:solidFill>
                <a:latin typeface="Arial"/>
              </a:rPr>
              <a:t> </a:t>
            </a:r>
            <a:r>
              <a:rPr lang="en-US" sz="800" dirty="0" smtClean="0">
                <a:solidFill>
                  <a:schemeClr val="tx1"/>
                </a:solidFill>
                <a:latin typeface="Arial"/>
              </a:rPr>
              <a:t>2010.</a:t>
            </a:r>
            <a:endParaRPr lang="en-US" sz="800" dirty="0">
              <a:solidFill>
                <a:schemeClr val="tx1"/>
              </a:solidFill>
              <a:latin typeface="Arial"/>
            </a:endParaRPr>
          </a:p>
        </p:txBody>
      </p:sp>
    </p:spTree>
    <p:extLst>
      <p:ext uri="{BB962C8B-B14F-4D97-AF65-F5344CB8AC3E}">
        <p14:creationId xmlns:p14="http://schemas.microsoft.com/office/powerpoint/2010/main" val="4046916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of PDE5 Inhibitors</a:t>
            </a:r>
          </a:p>
        </p:txBody>
      </p:sp>
      <p:sp>
        <p:nvSpPr>
          <p:cNvPr id="3" name="Content Placeholder 2"/>
          <p:cNvSpPr>
            <a:spLocks noGrp="1"/>
          </p:cNvSpPr>
          <p:nvPr>
            <p:ph idx="1"/>
          </p:nvPr>
        </p:nvSpPr>
        <p:spPr>
          <a:xfrm>
            <a:off x="667264" y="1013166"/>
            <a:ext cx="8019535" cy="1905137"/>
          </a:xfrm>
        </p:spPr>
        <p:txBody>
          <a:bodyPr>
            <a:normAutofit/>
          </a:bodyPr>
          <a:lstStyle/>
          <a:p>
            <a:r>
              <a:rPr lang="en-US" dirty="0"/>
              <a:t>PDE5 </a:t>
            </a:r>
            <a:r>
              <a:rPr lang="en-US" dirty="0" smtClean="0"/>
              <a:t>inhibitors</a:t>
            </a:r>
          </a:p>
          <a:p>
            <a:pPr lvl="1">
              <a:lnSpc>
                <a:spcPct val="90000"/>
              </a:lnSpc>
              <a:buSzPct val="100000"/>
            </a:pPr>
            <a:r>
              <a:rPr lang="en-US" dirty="0">
                <a:cs typeface="Calibri"/>
              </a:rPr>
              <a:t>PDE5 inhibitors resemble </a:t>
            </a:r>
            <a:r>
              <a:rPr lang="en-US" dirty="0" err="1" smtClean="0">
                <a:cs typeface="Calibri"/>
              </a:rPr>
              <a:t>cGMP</a:t>
            </a:r>
            <a:r>
              <a:rPr lang="en-US" dirty="0" smtClean="0">
                <a:cs typeface="Calibri"/>
              </a:rPr>
              <a:t>: cyclic </a:t>
            </a:r>
            <a:r>
              <a:rPr lang="en-US" dirty="0" err="1" smtClean="0">
                <a:cs typeface="Calibri"/>
              </a:rPr>
              <a:t>guanosine</a:t>
            </a:r>
            <a:r>
              <a:rPr lang="en-US" dirty="0" smtClean="0">
                <a:cs typeface="Calibri"/>
              </a:rPr>
              <a:t> monophosphate </a:t>
            </a:r>
            <a:r>
              <a:rPr lang="en-US" dirty="0">
                <a:cs typeface="Calibri"/>
              </a:rPr>
              <a:t>and bind to the active site of PDE5, preventing the PDE5 enzyme from binding to and breaking down </a:t>
            </a:r>
            <a:r>
              <a:rPr lang="en-US" dirty="0" err="1" smtClean="0">
                <a:cs typeface="Calibri"/>
              </a:rPr>
              <a:t>cGMP</a:t>
            </a:r>
            <a:endParaRPr lang="en-GB" dirty="0">
              <a:cs typeface="Calibri"/>
            </a:endParaRPr>
          </a:p>
          <a:p>
            <a:pPr lvl="1">
              <a:lnSpc>
                <a:spcPct val="90000"/>
              </a:lnSpc>
              <a:buSzPct val="100000"/>
              <a:buFont typeface="Arial"/>
              <a:buChar char="•"/>
            </a:pPr>
            <a:r>
              <a:rPr lang="en-GB" dirty="0">
                <a:cs typeface="Calibri"/>
              </a:rPr>
              <a:t>Even subtle structural differences may have an effect on potency, selectivity, and pharmacokinetic parameters such as </a:t>
            </a:r>
            <a:r>
              <a:rPr lang="en-GB" dirty="0" err="1">
                <a:cs typeface="Calibri"/>
              </a:rPr>
              <a:t>C</a:t>
            </a:r>
            <a:r>
              <a:rPr lang="en-GB" baseline="-25000" dirty="0" err="1">
                <a:cs typeface="Calibri"/>
              </a:rPr>
              <a:t>max</a:t>
            </a:r>
            <a:r>
              <a:rPr lang="en-GB" dirty="0">
                <a:cs typeface="Calibri"/>
              </a:rPr>
              <a:t>, </a:t>
            </a:r>
            <a:r>
              <a:rPr lang="en-GB" dirty="0" err="1">
                <a:cs typeface="Calibri"/>
              </a:rPr>
              <a:t>T</a:t>
            </a:r>
            <a:r>
              <a:rPr lang="en-GB" baseline="-25000" dirty="0" err="1">
                <a:cs typeface="Calibri"/>
              </a:rPr>
              <a:t>max</a:t>
            </a:r>
            <a:r>
              <a:rPr lang="en-GB" dirty="0">
                <a:cs typeface="Calibri"/>
              </a:rPr>
              <a:t>, t</a:t>
            </a:r>
            <a:r>
              <a:rPr lang="en-GB" baseline="-25000" dirty="0">
                <a:cs typeface="Calibri"/>
              </a:rPr>
              <a:t>1/2</a:t>
            </a:r>
            <a:r>
              <a:rPr lang="en-GB" dirty="0">
                <a:cs typeface="Calibri"/>
              </a:rPr>
              <a:t>, and </a:t>
            </a:r>
            <a:r>
              <a:rPr lang="en-GB" dirty="0" smtClean="0">
                <a:cs typeface="Calibri"/>
              </a:rPr>
              <a:t>bioavailability</a:t>
            </a:r>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BDF676B1-3002-43C5-A8CD-82498A2862D5}" type="slidenum">
              <a:rPr lang="en-US" smtClean="0">
                <a:solidFill>
                  <a:prstClr val="black">
                    <a:tint val="75000"/>
                  </a:prstClr>
                </a:solidFill>
                <a:latin typeface="Arial"/>
              </a:rPr>
              <a:pPr/>
              <a:t>14</a:t>
            </a:fld>
            <a:endParaRPr lang="en-US">
              <a:solidFill>
                <a:prstClr val="black">
                  <a:tint val="75000"/>
                </a:prstClr>
              </a:solidFill>
              <a:latin typeface="Arial"/>
            </a:endParaRPr>
          </a:p>
        </p:txBody>
      </p:sp>
      <p:pic>
        <p:nvPicPr>
          <p:cNvPr id="6" name="Picture 5"/>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979786" y="3112512"/>
            <a:ext cx="7161582" cy="2942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 name="Footer Placeholder 3"/>
          <p:cNvSpPr txBox="1">
            <a:spLocks/>
          </p:cNvSpPr>
          <p:nvPr/>
        </p:nvSpPr>
        <p:spPr>
          <a:xfrm>
            <a:off x="1370287" y="6032408"/>
            <a:ext cx="7311895" cy="615553"/>
          </a:xfrm>
          <a:prstGeom prst="rect">
            <a:avLst/>
          </a:prstGeom>
        </p:spPr>
        <p:txBody>
          <a:bodyPr vert="horz" wrap="square" lIns="0" tIns="0" rIns="0" bIns="0" rtlCol="0" anchor="b">
            <a:spAutoFit/>
          </a:bodyP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prstClr val="black">
                    <a:tint val="75000"/>
                  </a:prstClr>
                </a:solidFill>
                <a:latin typeface="Arial"/>
              </a:rPr>
              <a:t>Corbin JD, Francis SH. Cyclic GMP phosphodiesterase-5</a:t>
            </a:r>
            <a:r>
              <a:rPr lang="en-US" sz="800" dirty="0" smtClean="0">
                <a:solidFill>
                  <a:prstClr val="black">
                    <a:tint val="75000"/>
                  </a:prstClr>
                </a:solidFill>
                <a:latin typeface="Arial"/>
              </a:rPr>
              <a:t>: target </a:t>
            </a:r>
            <a:r>
              <a:rPr lang="en-US" sz="800" dirty="0">
                <a:solidFill>
                  <a:prstClr val="black">
                    <a:tint val="75000"/>
                  </a:prstClr>
                </a:solidFill>
                <a:latin typeface="Arial"/>
              </a:rPr>
              <a:t>of sildenafil. </a:t>
            </a:r>
            <a:r>
              <a:rPr lang="en-US" sz="800" i="1" dirty="0">
                <a:solidFill>
                  <a:prstClr val="black">
                    <a:tint val="75000"/>
                  </a:prstClr>
                </a:solidFill>
                <a:latin typeface="Arial"/>
              </a:rPr>
              <a:t>J </a:t>
            </a:r>
            <a:r>
              <a:rPr lang="en-US" sz="800" i="1" dirty="0" err="1">
                <a:solidFill>
                  <a:prstClr val="black">
                    <a:tint val="75000"/>
                  </a:prstClr>
                </a:solidFill>
                <a:latin typeface="Arial"/>
              </a:rPr>
              <a:t>Biol</a:t>
            </a:r>
            <a:r>
              <a:rPr lang="en-US" sz="800" i="1" dirty="0">
                <a:solidFill>
                  <a:prstClr val="black">
                    <a:tint val="75000"/>
                  </a:prstClr>
                </a:solidFill>
                <a:latin typeface="Arial"/>
              </a:rPr>
              <a:t> Chem.</a:t>
            </a:r>
            <a:r>
              <a:rPr lang="en-US" sz="800" dirty="0">
                <a:solidFill>
                  <a:prstClr val="black">
                    <a:tint val="75000"/>
                  </a:prstClr>
                </a:solidFill>
                <a:latin typeface="Arial"/>
              </a:rPr>
              <a:t> 1999;274:13729–</a:t>
            </a:r>
            <a:r>
              <a:rPr lang="en-US" sz="800" dirty="0" smtClean="0">
                <a:solidFill>
                  <a:prstClr val="black">
                    <a:tint val="75000"/>
                  </a:prstClr>
                </a:solidFill>
                <a:latin typeface="Arial"/>
              </a:rPr>
              <a:t>13732; </a:t>
            </a:r>
            <a:r>
              <a:rPr lang="en-US" sz="800" dirty="0">
                <a:solidFill>
                  <a:prstClr val="black">
                    <a:tint val="75000"/>
                  </a:prstClr>
                </a:solidFill>
                <a:latin typeface="Arial"/>
              </a:rPr>
              <a:t>Corbin JD, Francis SH. Pharmacology of phosphodiesterase-5 inhibitors. </a:t>
            </a:r>
            <a:r>
              <a:rPr lang="en-US" sz="800" i="1" dirty="0" err="1">
                <a:solidFill>
                  <a:prstClr val="black">
                    <a:tint val="75000"/>
                  </a:prstClr>
                </a:solidFill>
                <a:latin typeface="Arial"/>
              </a:rPr>
              <a:t>Int</a:t>
            </a:r>
            <a:r>
              <a:rPr lang="en-US" sz="800" i="1" dirty="0">
                <a:solidFill>
                  <a:prstClr val="black">
                    <a:tint val="75000"/>
                  </a:prstClr>
                </a:solidFill>
                <a:latin typeface="Arial"/>
              </a:rPr>
              <a:t> J </a:t>
            </a:r>
            <a:r>
              <a:rPr lang="en-US" sz="800" i="1" dirty="0" err="1">
                <a:solidFill>
                  <a:prstClr val="black">
                    <a:tint val="75000"/>
                  </a:prstClr>
                </a:solidFill>
                <a:latin typeface="Arial"/>
              </a:rPr>
              <a:t>Clin</a:t>
            </a:r>
            <a:r>
              <a:rPr lang="en-US" sz="800" i="1" dirty="0">
                <a:solidFill>
                  <a:prstClr val="black">
                    <a:tint val="75000"/>
                  </a:prstClr>
                </a:solidFill>
                <a:latin typeface="Arial"/>
              </a:rPr>
              <a:t> </a:t>
            </a:r>
            <a:r>
              <a:rPr lang="en-US" sz="800" i="1" dirty="0" err="1">
                <a:solidFill>
                  <a:prstClr val="black">
                    <a:tint val="75000"/>
                  </a:prstClr>
                </a:solidFill>
                <a:latin typeface="Arial"/>
              </a:rPr>
              <a:t>Pract</a:t>
            </a:r>
            <a:r>
              <a:rPr lang="en-US" sz="800" i="1" dirty="0">
                <a:solidFill>
                  <a:prstClr val="black">
                    <a:tint val="75000"/>
                  </a:prstClr>
                </a:solidFill>
                <a:latin typeface="Arial"/>
              </a:rPr>
              <a:t>.</a:t>
            </a:r>
            <a:r>
              <a:rPr lang="en-US" sz="800" dirty="0">
                <a:solidFill>
                  <a:prstClr val="black">
                    <a:tint val="75000"/>
                  </a:prstClr>
                </a:solidFill>
                <a:latin typeface="Arial"/>
              </a:rPr>
              <a:t> 2002;56:453-</a:t>
            </a:r>
            <a:r>
              <a:rPr lang="en-US" sz="800" dirty="0" smtClean="0">
                <a:solidFill>
                  <a:prstClr val="black">
                    <a:tint val="75000"/>
                  </a:prstClr>
                </a:solidFill>
                <a:latin typeface="Arial"/>
              </a:rPr>
              <a:t>459; </a:t>
            </a:r>
            <a:r>
              <a:rPr lang="en-US" sz="800" dirty="0">
                <a:solidFill>
                  <a:prstClr val="black">
                    <a:tint val="75000"/>
                  </a:prstClr>
                </a:solidFill>
                <a:latin typeface="Arial"/>
              </a:rPr>
              <a:t>Wallis RM, Corbin JD, Francis SH, et al. Tissue distribution of </a:t>
            </a:r>
            <a:r>
              <a:rPr lang="en-US" sz="800" dirty="0" err="1">
                <a:solidFill>
                  <a:prstClr val="black">
                    <a:tint val="75000"/>
                  </a:prstClr>
                </a:solidFill>
                <a:latin typeface="Arial"/>
              </a:rPr>
              <a:t>phosphodiesterase</a:t>
            </a:r>
            <a:r>
              <a:rPr lang="en-US" sz="800" dirty="0">
                <a:solidFill>
                  <a:prstClr val="black">
                    <a:tint val="75000"/>
                  </a:prstClr>
                </a:solidFill>
                <a:latin typeface="Arial"/>
              </a:rPr>
              <a:t> families and the effects of sildenafil on tissue cyclic nucleotides, platelet function, and the contractile responses of </a:t>
            </a:r>
            <a:r>
              <a:rPr lang="en-US" sz="800" dirty="0" err="1">
                <a:solidFill>
                  <a:prstClr val="black">
                    <a:tint val="75000"/>
                  </a:prstClr>
                </a:solidFill>
                <a:latin typeface="Arial"/>
              </a:rPr>
              <a:t>trabeculae</a:t>
            </a:r>
            <a:r>
              <a:rPr lang="en-US" sz="800" dirty="0">
                <a:solidFill>
                  <a:prstClr val="black">
                    <a:tint val="75000"/>
                  </a:prstClr>
                </a:solidFill>
                <a:latin typeface="Arial"/>
              </a:rPr>
              <a:t> </a:t>
            </a:r>
            <a:r>
              <a:rPr lang="en-US" sz="800" dirty="0" err="1">
                <a:solidFill>
                  <a:prstClr val="black">
                    <a:tint val="75000"/>
                  </a:prstClr>
                </a:solidFill>
                <a:latin typeface="Arial"/>
              </a:rPr>
              <a:t>cCarneae</a:t>
            </a:r>
            <a:r>
              <a:rPr lang="en-US" sz="800" dirty="0">
                <a:solidFill>
                  <a:prstClr val="black">
                    <a:tint val="75000"/>
                  </a:prstClr>
                </a:solidFill>
                <a:latin typeface="Arial"/>
              </a:rPr>
              <a:t> and aortic rings in vitro. </a:t>
            </a:r>
            <a:r>
              <a:rPr lang="en-US" sz="800" i="1" dirty="0">
                <a:solidFill>
                  <a:prstClr val="black">
                    <a:tint val="75000"/>
                  </a:prstClr>
                </a:solidFill>
                <a:latin typeface="Arial"/>
              </a:rPr>
              <a:t>Am J </a:t>
            </a:r>
            <a:r>
              <a:rPr lang="en-US" sz="800" i="1" dirty="0" err="1">
                <a:solidFill>
                  <a:prstClr val="black">
                    <a:tint val="75000"/>
                  </a:prstClr>
                </a:solidFill>
                <a:latin typeface="Arial"/>
              </a:rPr>
              <a:t>Cardiol</a:t>
            </a:r>
            <a:r>
              <a:rPr lang="en-US" sz="800" i="1" dirty="0">
                <a:solidFill>
                  <a:prstClr val="black">
                    <a:tint val="75000"/>
                  </a:prstClr>
                </a:solidFill>
                <a:latin typeface="Arial"/>
              </a:rPr>
              <a:t>.</a:t>
            </a:r>
            <a:r>
              <a:rPr lang="en-US" sz="800" dirty="0">
                <a:solidFill>
                  <a:prstClr val="black">
                    <a:tint val="75000"/>
                  </a:prstClr>
                </a:solidFill>
                <a:latin typeface="Arial"/>
              </a:rPr>
              <a:t> 1999;83:3C–</a:t>
            </a:r>
            <a:r>
              <a:rPr lang="en-US" sz="800" dirty="0" smtClean="0">
                <a:solidFill>
                  <a:prstClr val="black">
                    <a:tint val="75000"/>
                  </a:prstClr>
                </a:solidFill>
                <a:latin typeface="Arial"/>
              </a:rPr>
              <a:t>12C; </a:t>
            </a:r>
            <a:r>
              <a:rPr lang="en-US" sz="800" dirty="0">
                <a:solidFill>
                  <a:prstClr val="black">
                    <a:tint val="75000"/>
                  </a:prstClr>
                </a:solidFill>
                <a:latin typeface="Arial"/>
              </a:rPr>
              <a:t>Stacey P, Mount N. Male erectile dysfunction. </a:t>
            </a:r>
            <a:r>
              <a:rPr lang="en-US" sz="800" i="1" dirty="0">
                <a:solidFill>
                  <a:prstClr val="black">
                    <a:tint val="75000"/>
                  </a:prstClr>
                </a:solidFill>
                <a:latin typeface="Arial"/>
              </a:rPr>
              <a:t>The Biochemist.</a:t>
            </a:r>
            <a:r>
              <a:rPr lang="en-US" sz="800" dirty="0">
                <a:solidFill>
                  <a:prstClr val="black">
                    <a:tint val="75000"/>
                  </a:prstClr>
                </a:solidFill>
                <a:latin typeface="Arial"/>
              </a:rPr>
              <a:t> 2002;24(2):16-</a:t>
            </a:r>
            <a:r>
              <a:rPr lang="en-US" sz="800" dirty="0" smtClean="0">
                <a:solidFill>
                  <a:prstClr val="black">
                    <a:tint val="75000"/>
                  </a:prstClr>
                </a:solidFill>
                <a:latin typeface="Arial"/>
              </a:rPr>
              <a:t>18; LEVITRA </a:t>
            </a:r>
            <a:r>
              <a:rPr lang="en-US" sz="800" dirty="0">
                <a:solidFill>
                  <a:prstClr val="black">
                    <a:tint val="75000"/>
                  </a:prstClr>
                </a:solidFill>
                <a:latin typeface="Arial"/>
              </a:rPr>
              <a:t>[package insert]. West Haven, CT: Bayer HealthCare Pharmaceuticals; </a:t>
            </a:r>
            <a:r>
              <a:rPr lang="en-US" sz="800" dirty="0" smtClean="0">
                <a:solidFill>
                  <a:prstClr val="black">
                    <a:tint val="75000"/>
                  </a:prstClr>
                </a:solidFill>
                <a:latin typeface="Arial"/>
              </a:rPr>
              <a:t>2011; </a:t>
            </a:r>
            <a:r>
              <a:rPr lang="en-US" sz="800" dirty="0">
                <a:solidFill>
                  <a:prstClr val="black">
                    <a:tint val="75000"/>
                  </a:prstClr>
                </a:solidFill>
                <a:latin typeface="Arial"/>
              </a:rPr>
              <a:t>CIALIS [package insert]. Indianapolis, IN: Eli Lilly and Company; </a:t>
            </a:r>
            <a:r>
              <a:rPr lang="en-US" sz="800" dirty="0" smtClean="0">
                <a:solidFill>
                  <a:prstClr val="black">
                    <a:tint val="75000"/>
                  </a:prstClr>
                </a:solidFill>
                <a:latin typeface="Arial"/>
              </a:rPr>
              <a:t>2011; </a:t>
            </a:r>
            <a:r>
              <a:rPr lang="en-US" sz="800" dirty="0">
                <a:solidFill>
                  <a:prstClr val="black">
                    <a:tint val="75000"/>
                  </a:prstClr>
                </a:solidFill>
                <a:latin typeface="Arial"/>
              </a:rPr>
              <a:t>VIAGRA [package insert]. New York, NY: Pfizer </a:t>
            </a:r>
            <a:r>
              <a:rPr lang="en-US" sz="800" dirty="0" err="1">
                <a:solidFill>
                  <a:prstClr val="black">
                    <a:tint val="75000"/>
                  </a:prstClr>
                </a:solidFill>
                <a:latin typeface="Arial"/>
              </a:rPr>
              <a:t>Inc</a:t>
            </a:r>
            <a:r>
              <a:rPr lang="en-US" sz="800" dirty="0">
                <a:solidFill>
                  <a:prstClr val="black">
                    <a:tint val="75000"/>
                  </a:prstClr>
                </a:solidFill>
                <a:latin typeface="Arial"/>
              </a:rPr>
              <a:t>; </a:t>
            </a:r>
            <a:r>
              <a:rPr lang="en-US" sz="800" dirty="0" smtClean="0">
                <a:solidFill>
                  <a:prstClr val="black">
                    <a:tint val="75000"/>
                  </a:prstClr>
                </a:solidFill>
                <a:latin typeface="Arial"/>
              </a:rPr>
              <a:t>2011.</a:t>
            </a:r>
            <a:endParaRPr lang="en-US" sz="800" dirty="0">
              <a:solidFill>
                <a:prstClr val="black">
                  <a:tint val="75000"/>
                </a:prstClr>
              </a:solidFill>
              <a:latin typeface="Arial"/>
            </a:endParaRPr>
          </a:p>
        </p:txBody>
      </p:sp>
    </p:spTree>
    <p:extLst>
      <p:ext uri="{BB962C8B-B14F-4D97-AF65-F5344CB8AC3E}">
        <p14:creationId xmlns:p14="http://schemas.microsoft.com/office/powerpoint/2010/main" val="3355269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Sildenafil Product Profile</a:t>
            </a:r>
            <a:endParaRPr lang="en-US" dirty="0"/>
          </a:p>
        </p:txBody>
      </p:sp>
      <p:sp>
        <p:nvSpPr>
          <p:cNvPr id="3" name="Content Placeholder 2"/>
          <p:cNvSpPr>
            <a:spLocks noGrp="1"/>
          </p:cNvSpPr>
          <p:nvPr>
            <p:ph idx="1"/>
          </p:nvPr>
        </p:nvSpPr>
        <p:spPr/>
        <p:txBody>
          <a:bodyPr>
            <a:noAutofit/>
          </a:bodyPr>
          <a:lstStyle/>
          <a:p>
            <a:r>
              <a:rPr lang="en-GB" dirty="0" err="1" smtClean="0"/>
              <a:t>Sildenafil</a:t>
            </a:r>
            <a:r>
              <a:rPr lang="en-GB" dirty="0" smtClean="0"/>
              <a:t> efficacy</a:t>
            </a:r>
          </a:p>
          <a:p>
            <a:pPr lvl="1"/>
            <a:r>
              <a:rPr lang="en-GB" sz="2000" dirty="0" smtClean="0"/>
              <a:t>Numerous clinical trials have shown that </a:t>
            </a:r>
            <a:r>
              <a:rPr lang="en-GB" sz="2000" dirty="0" err="1" smtClean="0"/>
              <a:t>sildenafil</a:t>
            </a:r>
            <a:r>
              <a:rPr lang="en-GB" sz="2000" dirty="0" smtClean="0"/>
              <a:t> is an effective and well-tolerated treatment for ED</a:t>
            </a:r>
          </a:p>
          <a:p>
            <a:pPr lvl="1"/>
            <a:r>
              <a:rPr lang="en-GB" sz="2000" dirty="0" smtClean="0"/>
              <a:t>Efficacy is dose-related:</a:t>
            </a:r>
          </a:p>
          <a:p>
            <a:pPr lvl="2"/>
            <a:r>
              <a:rPr lang="en-US" sz="2000" dirty="0" smtClean="0"/>
              <a:t>63% of patients who received the 25 mg dose reported improvements in their erections, whereas the 50 mg and 100 mg doses were associated with improvements in 74% and 82% of men, respectively</a:t>
            </a:r>
            <a:endParaRPr lang="en-GB" sz="2000" dirty="0" smtClean="0"/>
          </a:p>
          <a:p>
            <a:pPr lvl="1"/>
            <a:r>
              <a:rPr lang="en-GB" sz="2000" dirty="0" smtClean="0"/>
              <a:t>Efficacy is demonstrated across different aetiologies and co-morbidities:</a:t>
            </a:r>
          </a:p>
          <a:p>
            <a:pPr lvl="2"/>
            <a:r>
              <a:rPr lang="en-GB" sz="2000" dirty="0" smtClean="0"/>
              <a:t>Men with ED from different causes</a:t>
            </a:r>
          </a:p>
          <a:p>
            <a:pPr lvl="2"/>
            <a:r>
              <a:rPr lang="en-GB" sz="2000" dirty="0" smtClean="0"/>
              <a:t>Those with a range of concomitant diseases</a:t>
            </a:r>
          </a:p>
          <a:p>
            <a:pPr lvl="1"/>
            <a:r>
              <a:rPr lang="en-GB" sz="2000" dirty="0" smtClean="0"/>
              <a:t>Efficacy is maintained during prolonged use</a:t>
            </a:r>
            <a:endParaRPr lang="en-GB" sz="2000" dirty="0"/>
          </a:p>
        </p:txBody>
      </p:sp>
      <p:sp>
        <p:nvSpPr>
          <p:cNvPr id="7" name="TextBox 6"/>
          <p:cNvSpPr txBox="1"/>
          <p:nvPr/>
        </p:nvSpPr>
        <p:spPr>
          <a:xfrm>
            <a:off x="447878" y="6281708"/>
            <a:ext cx="8238921" cy="338554"/>
          </a:xfrm>
          <a:prstGeom prst="rect">
            <a:avLst/>
          </a:prstGeom>
          <a:noFill/>
        </p:spPr>
        <p:txBody>
          <a:bodyPr wrap="square" rtlCol="0">
            <a:spAutoFit/>
          </a:bodyPr>
          <a:lstStyle/>
          <a:p>
            <a:pPr eaLnBrk="0" hangingPunct="0"/>
            <a:r>
              <a:rPr lang="en-US" sz="800" dirty="0" err="1">
                <a:latin typeface="Arial"/>
              </a:rPr>
              <a:t>Buvat</a:t>
            </a:r>
            <a:r>
              <a:rPr lang="en-US" sz="800" dirty="0">
                <a:latin typeface="Arial"/>
              </a:rPr>
              <a:t> J, </a:t>
            </a:r>
            <a:r>
              <a:rPr lang="en-US" sz="800" dirty="0" err="1">
                <a:latin typeface="Arial"/>
              </a:rPr>
              <a:t>Hatzichristou</a:t>
            </a:r>
            <a:r>
              <a:rPr lang="en-US" sz="800" dirty="0">
                <a:latin typeface="Arial"/>
              </a:rPr>
              <a:t> D, Maggi M, et al. </a:t>
            </a:r>
            <a:r>
              <a:rPr lang="en-US" sz="800" i="1" dirty="0" smtClean="0">
                <a:latin typeface="Arial"/>
              </a:rPr>
              <a:t>British </a:t>
            </a:r>
            <a:r>
              <a:rPr lang="en-US" sz="800" i="1" dirty="0">
                <a:latin typeface="Arial"/>
              </a:rPr>
              <a:t>Journal of Urology International.</a:t>
            </a:r>
            <a:r>
              <a:rPr lang="en-US" sz="800" dirty="0">
                <a:latin typeface="Arial"/>
              </a:rPr>
              <a:t> 2008; 102:1645–</a:t>
            </a:r>
            <a:r>
              <a:rPr lang="en-US" sz="800" dirty="0" smtClean="0">
                <a:latin typeface="Arial"/>
              </a:rPr>
              <a:t>1650</a:t>
            </a:r>
            <a:r>
              <a:rPr lang="en-GB" sz="800" dirty="0" smtClean="0">
                <a:latin typeface="Arial"/>
                <a:ea typeface="ＭＳ Ｐゴシック" pitchFamily="-84" charset="-128"/>
                <a:cs typeface="ＭＳ Ｐゴシック" pitchFamily="-84" charset="-128"/>
              </a:rPr>
              <a:t>; VIAGRA </a:t>
            </a:r>
            <a:r>
              <a:rPr lang="en-GB" sz="800" dirty="0">
                <a:latin typeface="Arial"/>
                <a:ea typeface="ＭＳ Ｐゴシック" pitchFamily="-84" charset="-128"/>
                <a:cs typeface="ＭＳ Ｐゴシック" pitchFamily="-84" charset="-128"/>
              </a:rPr>
              <a:t>Summary of Product Characteristics. </a:t>
            </a:r>
            <a:r>
              <a:rPr lang="en-GB" sz="800" dirty="0" smtClean="0">
                <a:latin typeface="Arial"/>
                <a:ea typeface="ＭＳ Ｐゴシック" pitchFamily="-84" charset="-128"/>
                <a:cs typeface="ＭＳ Ｐゴシック" pitchFamily="-84" charset="-128"/>
              </a:rPr>
              <a:t>2008; </a:t>
            </a:r>
            <a:r>
              <a:rPr lang="en-GB" sz="800" dirty="0">
                <a:latin typeface="Arial"/>
                <a:ea typeface="ＭＳ Ｐゴシック" pitchFamily="-84" charset="-128"/>
                <a:cs typeface="ＭＳ Ｐゴシック" pitchFamily="-84" charset="-128"/>
              </a:rPr>
              <a:t>VIAGRA [package insert]. New York, NY: Pfizer Inc; 2011</a:t>
            </a:r>
            <a:r>
              <a:rPr lang="en-GB" sz="800" dirty="0" smtClean="0">
                <a:latin typeface="Arial"/>
                <a:ea typeface="ＭＳ Ｐゴシック" pitchFamily="-84" charset="-128"/>
                <a:cs typeface="ＭＳ Ｐゴシック" pitchFamily="-84" charset="-128"/>
              </a:rPr>
              <a:t>.</a:t>
            </a:r>
            <a:endParaRPr lang="en-GB" sz="800" dirty="0">
              <a:latin typeface="Arial"/>
              <a:ea typeface="ＭＳ Ｐゴシック" pitchFamily="-84" charset="-128"/>
              <a:cs typeface="ＭＳ Ｐゴシック" pitchFamily="-84" charset="-128"/>
            </a:endParaRPr>
          </a:p>
        </p:txBody>
      </p:sp>
    </p:spTree>
    <p:extLst>
      <p:ext uri="{BB962C8B-B14F-4D97-AF65-F5344CB8AC3E}">
        <p14:creationId xmlns:p14="http://schemas.microsoft.com/office/powerpoint/2010/main" val="2156747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Sildenafil Efficacy</a:t>
            </a:r>
            <a:endParaRPr lang="en-US" dirty="0"/>
          </a:p>
        </p:txBody>
      </p:sp>
      <p:sp>
        <p:nvSpPr>
          <p:cNvPr id="3" name="Content Placeholder 2"/>
          <p:cNvSpPr>
            <a:spLocks noGrp="1"/>
          </p:cNvSpPr>
          <p:nvPr>
            <p:ph idx="1"/>
          </p:nvPr>
        </p:nvSpPr>
        <p:spPr>
          <a:xfrm>
            <a:off x="457200" y="1736680"/>
            <a:ext cx="8229600" cy="972629"/>
          </a:xfrm>
        </p:spPr>
        <p:txBody>
          <a:bodyPr>
            <a:normAutofit/>
          </a:bodyPr>
          <a:lstStyle/>
          <a:p>
            <a:pPr>
              <a:spcAft>
                <a:spcPts val="300"/>
              </a:spcAft>
            </a:pPr>
            <a:r>
              <a:rPr lang="en-US" dirty="0" smtClean="0"/>
              <a:t>24-week dose-response study: Ability to achieve erection</a:t>
            </a:r>
          </a:p>
          <a:p>
            <a:pPr lvl="1">
              <a:lnSpc>
                <a:spcPct val="110000"/>
              </a:lnSpc>
            </a:pPr>
            <a:r>
              <a:rPr lang="en-US" sz="1400" dirty="0" smtClean="0"/>
              <a:t>Percent increase from baseline in response to IIEF Q3:</a:t>
            </a:r>
            <a:r>
              <a:rPr lang="en-US" sz="1400" i="1" dirty="0" smtClean="0"/>
              <a:t> “When you attempted sexual intercourse, how often were you able to penetrate your partner?” </a:t>
            </a:r>
            <a:endParaRPr lang="en-US" sz="1400" i="1" dirty="0"/>
          </a:p>
        </p:txBody>
      </p:sp>
      <p:graphicFrame>
        <p:nvGraphicFramePr>
          <p:cNvPr id="6" name="Chart 5"/>
          <p:cNvGraphicFramePr/>
          <p:nvPr>
            <p:extLst>
              <p:ext uri="{D42A27DB-BD31-4B8C-83A1-F6EECF244321}">
                <p14:modId xmlns:p14="http://schemas.microsoft.com/office/powerpoint/2010/main" val="613612344"/>
              </p:ext>
            </p:extLst>
          </p:nvPr>
        </p:nvGraphicFramePr>
        <p:xfrm>
          <a:off x="773542" y="2740462"/>
          <a:ext cx="6165275" cy="28261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60746" y="3368720"/>
            <a:ext cx="2166937" cy="784830"/>
          </a:xfrm>
          <a:prstGeom prst="rect">
            <a:avLst/>
          </a:prstGeom>
          <a:noFill/>
        </p:spPr>
        <p:txBody>
          <a:bodyPr wrap="square" rtlCol="0">
            <a:spAutoFit/>
          </a:bodyPr>
          <a:lstStyle/>
          <a:p>
            <a:r>
              <a:rPr lang="en-US" sz="900" dirty="0" smtClean="0">
                <a:solidFill>
                  <a:prstClr val="black"/>
                </a:solidFill>
                <a:latin typeface="Arial"/>
              </a:rPr>
              <a:t>100% </a:t>
            </a:r>
            <a:r>
              <a:rPr lang="en-US" sz="900" dirty="0">
                <a:solidFill>
                  <a:prstClr val="black"/>
                </a:solidFill>
                <a:latin typeface="Arial"/>
              </a:rPr>
              <a:t>= End point: </a:t>
            </a:r>
            <a:r>
              <a:rPr lang="en-US" sz="900" dirty="0" smtClean="0">
                <a:solidFill>
                  <a:prstClr val="black"/>
                </a:solidFill>
                <a:latin typeface="Arial"/>
              </a:rPr>
              <a:t>4.00</a:t>
            </a:r>
            <a:r>
              <a:rPr lang="en-US" sz="900" dirty="0">
                <a:solidFill>
                  <a:prstClr val="black"/>
                </a:solidFill>
                <a:latin typeface="Arial"/>
              </a:rPr>
              <a:t>, baseline: </a:t>
            </a:r>
            <a:r>
              <a:rPr lang="en-US" sz="900" dirty="0" smtClean="0">
                <a:solidFill>
                  <a:prstClr val="black"/>
                </a:solidFill>
                <a:latin typeface="Arial"/>
              </a:rPr>
              <a:t>2.00</a:t>
            </a:r>
          </a:p>
          <a:p>
            <a:r>
              <a:rPr lang="en-US" sz="900" dirty="0" smtClean="0">
                <a:solidFill>
                  <a:prstClr val="black"/>
                </a:solidFill>
                <a:latin typeface="Arial"/>
              </a:rPr>
              <a:t>  84% </a:t>
            </a:r>
            <a:r>
              <a:rPr lang="en-US" sz="900" dirty="0">
                <a:solidFill>
                  <a:prstClr val="black"/>
                </a:solidFill>
                <a:latin typeface="Arial"/>
              </a:rPr>
              <a:t>= End point: </a:t>
            </a:r>
            <a:r>
              <a:rPr lang="en-US" sz="900" dirty="0" smtClean="0">
                <a:solidFill>
                  <a:prstClr val="black"/>
                </a:solidFill>
                <a:latin typeface="Arial"/>
              </a:rPr>
              <a:t>3.50</a:t>
            </a:r>
            <a:r>
              <a:rPr lang="en-US" sz="900" dirty="0">
                <a:solidFill>
                  <a:prstClr val="black"/>
                </a:solidFill>
                <a:latin typeface="Arial"/>
              </a:rPr>
              <a:t>, baseline: </a:t>
            </a:r>
            <a:r>
              <a:rPr lang="en-US" sz="900" dirty="0" smtClean="0">
                <a:solidFill>
                  <a:prstClr val="black"/>
                </a:solidFill>
                <a:latin typeface="Arial"/>
              </a:rPr>
              <a:t>1.90</a:t>
            </a:r>
            <a:endParaRPr lang="en-US" sz="900" dirty="0">
              <a:solidFill>
                <a:prstClr val="black"/>
              </a:solidFill>
              <a:latin typeface="Arial"/>
            </a:endParaRPr>
          </a:p>
          <a:p>
            <a:r>
              <a:rPr lang="en-US" sz="900" dirty="0" smtClean="0">
                <a:solidFill>
                  <a:prstClr val="black"/>
                </a:solidFill>
                <a:latin typeface="Arial"/>
              </a:rPr>
              <a:t>  60% </a:t>
            </a:r>
            <a:r>
              <a:rPr lang="en-US" sz="900" dirty="0">
                <a:solidFill>
                  <a:prstClr val="black"/>
                </a:solidFill>
                <a:latin typeface="Arial"/>
              </a:rPr>
              <a:t>= End point: </a:t>
            </a:r>
            <a:r>
              <a:rPr lang="en-US" sz="900" dirty="0" smtClean="0">
                <a:solidFill>
                  <a:prstClr val="black"/>
                </a:solidFill>
                <a:latin typeface="Arial"/>
              </a:rPr>
              <a:t>3.20</a:t>
            </a:r>
            <a:r>
              <a:rPr lang="en-US" sz="900" dirty="0">
                <a:solidFill>
                  <a:prstClr val="black"/>
                </a:solidFill>
                <a:latin typeface="Arial"/>
              </a:rPr>
              <a:t>, baseline: </a:t>
            </a:r>
            <a:r>
              <a:rPr lang="en-US" sz="900" dirty="0" smtClean="0">
                <a:solidFill>
                  <a:prstClr val="black"/>
                </a:solidFill>
                <a:latin typeface="Arial"/>
              </a:rPr>
              <a:t>2.00</a:t>
            </a:r>
          </a:p>
          <a:p>
            <a:r>
              <a:rPr lang="en-US" sz="900" dirty="0" smtClean="0">
                <a:solidFill>
                  <a:prstClr val="black"/>
                </a:solidFill>
                <a:latin typeface="Arial"/>
              </a:rPr>
              <a:t>    5% = End point: 2.20, baseline: 2.10</a:t>
            </a:r>
          </a:p>
          <a:p>
            <a:endParaRPr lang="en-US" sz="900" dirty="0">
              <a:solidFill>
                <a:prstClr val="black"/>
              </a:solidFill>
              <a:latin typeface="Arial"/>
            </a:endParaRPr>
          </a:p>
        </p:txBody>
      </p:sp>
      <p:sp>
        <p:nvSpPr>
          <p:cNvPr id="10" name="TextBox 9"/>
          <p:cNvSpPr txBox="1"/>
          <p:nvPr/>
        </p:nvSpPr>
        <p:spPr>
          <a:xfrm>
            <a:off x="6616139" y="2995917"/>
            <a:ext cx="553682" cy="230832"/>
          </a:xfrm>
          <a:prstGeom prst="rect">
            <a:avLst/>
          </a:prstGeom>
          <a:noFill/>
        </p:spPr>
        <p:txBody>
          <a:bodyPr wrap="none" rtlCol="0">
            <a:spAutoFit/>
          </a:bodyPr>
          <a:lstStyle/>
          <a:p>
            <a:r>
              <a:rPr lang="en-US" sz="900" dirty="0" smtClean="0">
                <a:solidFill>
                  <a:prstClr val="black"/>
                </a:solidFill>
                <a:latin typeface="Arial"/>
              </a:rPr>
              <a:t>P&lt;.001</a:t>
            </a:r>
            <a:endParaRPr lang="en-US" sz="900" dirty="0">
              <a:solidFill>
                <a:prstClr val="black"/>
              </a:solidFill>
              <a:latin typeface="Arial"/>
            </a:endParaRPr>
          </a:p>
        </p:txBody>
      </p:sp>
      <p:grpSp>
        <p:nvGrpSpPr>
          <p:cNvPr id="2" name="Group 6"/>
          <p:cNvGrpSpPr/>
          <p:nvPr/>
        </p:nvGrpSpPr>
        <p:grpSpPr>
          <a:xfrm>
            <a:off x="1823309" y="5474360"/>
            <a:ext cx="4599053" cy="440899"/>
            <a:chOff x="3538675" y="6242664"/>
            <a:chExt cx="2909648" cy="440899"/>
          </a:xfrm>
        </p:grpSpPr>
        <p:sp>
          <p:nvSpPr>
            <p:cNvPr id="11" name="TextBox 10"/>
            <p:cNvSpPr txBox="1"/>
            <p:nvPr/>
          </p:nvSpPr>
          <p:spPr>
            <a:xfrm>
              <a:off x="3538675" y="6268065"/>
              <a:ext cx="357187" cy="253916"/>
            </a:xfrm>
            <a:prstGeom prst="rect">
              <a:avLst/>
            </a:prstGeom>
            <a:noFill/>
          </p:spPr>
          <p:txBody>
            <a:bodyPr wrap="none" rtlCol="0">
              <a:spAutoFit/>
            </a:bodyPr>
            <a:lstStyle/>
            <a:p>
              <a:pPr algn="ctr"/>
              <a:r>
                <a:rPr lang="en-US" sz="1050" dirty="0">
                  <a:solidFill>
                    <a:srgbClr val="000000"/>
                  </a:solidFill>
                  <a:ea typeface="Calibri"/>
                </a:rPr>
                <a:t>n=199</a:t>
              </a:r>
              <a:endParaRPr lang="en-US" sz="1050" dirty="0">
                <a:solidFill>
                  <a:prstClr val="black"/>
                </a:solidFill>
              </a:endParaRPr>
            </a:p>
          </p:txBody>
        </p:sp>
        <p:sp>
          <p:nvSpPr>
            <p:cNvPr id="12" name="TextBox 11"/>
            <p:cNvSpPr txBox="1"/>
            <p:nvPr/>
          </p:nvSpPr>
          <p:spPr>
            <a:xfrm>
              <a:off x="4355661" y="6242664"/>
              <a:ext cx="377470" cy="415498"/>
            </a:xfrm>
            <a:prstGeom prst="rect">
              <a:avLst/>
            </a:prstGeom>
            <a:noFill/>
          </p:spPr>
          <p:txBody>
            <a:bodyPr wrap="none" rtlCol="0">
              <a:spAutoFit/>
            </a:bodyPr>
            <a:lstStyle/>
            <a:p>
              <a:pPr algn="ctr"/>
              <a:r>
                <a:rPr lang="en-US" sz="1050" dirty="0">
                  <a:solidFill>
                    <a:srgbClr val="000000"/>
                  </a:solidFill>
                  <a:ea typeface="Calibri"/>
                </a:rPr>
                <a:t>25 mg </a:t>
              </a:r>
              <a:r>
                <a:rPr lang="en-US" sz="1050" dirty="0" smtClean="0">
                  <a:solidFill>
                    <a:srgbClr val="000000"/>
                  </a:solidFill>
                  <a:ea typeface="Calibri"/>
                </a:rPr>
                <a:t/>
              </a:r>
              <a:br>
                <a:rPr lang="en-US" sz="1050" dirty="0" smtClean="0">
                  <a:solidFill>
                    <a:srgbClr val="000000"/>
                  </a:solidFill>
                  <a:ea typeface="Calibri"/>
                </a:rPr>
              </a:br>
              <a:r>
                <a:rPr lang="en-US" sz="1050" dirty="0" smtClean="0">
                  <a:solidFill>
                    <a:srgbClr val="000000"/>
                  </a:solidFill>
                  <a:ea typeface="Calibri"/>
                </a:rPr>
                <a:t>n</a:t>
              </a:r>
              <a:r>
                <a:rPr lang="en-US" sz="1050" dirty="0">
                  <a:solidFill>
                    <a:srgbClr val="000000"/>
                  </a:solidFill>
                  <a:ea typeface="Calibri"/>
                </a:rPr>
                <a:t>=96</a:t>
              </a:r>
              <a:endParaRPr lang="en-US" sz="1050" dirty="0">
                <a:solidFill>
                  <a:prstClr val="black"/>
                </a:solidFill>
              </a:endParaRPr>
            </a:p>
          </p:txBody>
        </p:sp>
        <p:sp>
          <p:nvSpPr>
            <p:cNvPr id="13" name="TextBox 12"/>
            <p:cNvSpPr txBox="1"/>
            <p:nvPr/>
          </p:nvSpPr>
          <p:spPr>
            <a:xfrm>
              <a:off x="5229909" y="6251131"/>
              <a:ext cx="377470" cy="415498"/>
            </a:xfrm>
            <a:prstGeom prst="rect">
              <a:avLst/>
            </a:prstGeom>
            <a:noFill/>
          </p:spPr>
          <p:txBody>
            <a:bodyPr wrap="none" rtlCol="0">
              <a:spAutoFit/>
            </a:bodyPr>
            <a:lstStyle/>
            <a:p>
              <a:pPr algn="ctr"/>
              <a:r>
                <a:rPr lang="en-US" sz="1050" dirty="0">
                  <a:solidFill>
                    <a:srgbClr val="000000"/>
                  </a:solidFill>
                  <a:ea typeface="Calibri"/>
                </a:rPr>
                <a:t>50 mg </a:t>
              </a:r>
              <a:endParaRPr lang="en-US" sz="1050" dirty="0" smtClean="0">
                <a:solidFill>
                  <a:srgbClr val="000000"/>
                </a:solidFill>
                <a:ea typeface="Calibri"/>
              </a:endParaRPr>
            </a:p>
            <a:p>
              <a:pPr algn="ctr"/>
              <a:r>
                <a:rPr lang="en-US" sz="1050" dirty="0" smtClean="0">
                  <a:solidFill>
                    <a:srgbClr val="000000"/>
                  </a:solidFill>
                  <a:ea typeface="Calibri"/>
                </a:rPr>
                <a:t>n</a:t>
              </a:r>
              <a:r>
                <a:rPr lang="en-US" sz="1050" dirty="0">
                  <a:solidFill>
                    <a:srgbClr val="000000"/>
                  </a:solidFill>
                  <a:ea typeface="Calibri"/>
                </a:rPr>
                <a:t>=105</a:t>
              </a:r>
              <a:endParaRPr lang="en-US" sz="1050" dirty="0">
                <a:solidFill>
                  <a:prstClr val="black"/>
                </a:solidFill>
              </a:endParaRPr>
            </a:p>
          </p:txBody>
        </p:sp>
        <p:sp>
          <p:nvSpPr>
            <p:cNvPr id="14" name="TextBox 13"/>
            <p:cNvSpPr txBox="1"/>
            <p:nvPr/>
          </p:nvSpPr>
          <p:spPr>
            <a:xfrm>
              <a:off x="6023187" y="6268065"/>
              <a:ext cx="425136" cy="415498"/>
            </a:xfrm>
            <a:prstGeom prst="rect">
              <a:avLst/>
            </a:prstGeom>
            <a:noFill/>
          </p:spPr>
          <p:txBody>
            <a:bodyPr wrap="none" rtlCol="0">
              <a:spAutoFit/>
            </a:bodyPr>
            <a:lstStyle/>
            <a:p>
              <a:pPr algn="ctr"/>
              <a:r>
                <a:rPr lang="en-US" sz="1050" dirty="0">
                  <a:solidFill>
                    <a:srgbClr val="000000"/>
                  </a:solidFill>
                  <a:ea typeface="Calibri"/>
                </a:rPr>
                <a:t>100 mg </a:t>
              </a:r>
              <a:endParaRPr lang="en-US" sz="1050" dirty="0" smtClean="0">
                <a:solidFill>
                  <a:srgbClr val="000000"/>
                </a:solidFill>
                <a:ea typeface="Calibri"/>
              </a:endParaRPr>
            </a:p>
            <a:p>
              <a:pPr algn="ctr"/>
              <a:r>
                <a:rPr lang="en-US" sz="1050" dirty="0" smtClean="0">
                  <a:solidFill>
                    <a:srgbClr val="000000"/>
                  </a:solidFill>
                  <a:ea typeface="Calibri"/>
                </a:rPr>
                <a:t>n</a:t>
              </a:r>
              <a:r>
                <a:rPr lang="en-US" sz="1050" dirty="0">
                  <a:solidFill>
                    <a:srgbClr val="000000"/>
                  </a:solidFill>
                  <a:ea typeface="Calibri"/>
                </a:rPr>
                <a:t>=101</a:t>
              </a:r>
              <a:endParaRPr lang="en-US" sz="1050" dirty="0">
                <a:solidFill>
                  <a:prstClr val="black"/>
                </a:solidFill>
              </a:endParaRPr>
            </a:p>
          </p:txBody>
        </p:sp>
      </p:grpSp>
      <p:sp>
        <p:nvSpPr>
          <p:cNvPr id="17" name="Rectangle 16"/>
          <p:cNvSpPr/>
          <p:nvPr/>
        </p:nvSpPr>
        <p:spPr>
          <a:xfrm>
            <a:off x="907214" y="5945702"/>
            <a:ext cx="7300913" cy="246221"/>
          </a:xfrm>
          <a:prstGeom prst="rect">
            <a:avLst/>
          </a:prstGeom>
        </p:spPr>
        <p:txBody>
          <a:bodyPr wrap="square">
            <a:spAutoFit/>
          </a:bodyPr>
          <a:lstStyle/>
          <a:p>
            <a:r>
              <a:rPr lang="en-US" sz="1000" dirty="0">
                <a:solidFill>
                  <a:prstClr val="black"/>
                </a:solidFill>
                <a:latin typeface="Arial"/>
              </a:rPr>
              <a:t>The results were derived from a 24-week, dose-response, placebo-controlled study with 501 patients completing evaluation.</a:t>
            </a:r>
          </a:p>
        </p:txBody>
      </p:sp>
      <p:sp>
        <p:nvSpPr>
          <p:cNvPr id="16" name="Footer Placeholder 3"/>
          <p:cNvSpPr txBox="1">
            <a:spLocks/>
          </p:cNvSpPr>
          <p:nvPr/>
        </p:nvSpPr>
        <p:spPr>
          <a:xfrm>
            <a:off x="538864" y="6329545"/>
            <a:ext cx="6787076" cy="123111"/>
          </a:xfrm>
          <a:prstGeom prst="rect">
            <a:avLst/>
          </a:prstGeom>
        </p:spPr>
        <p:txBody>
          <a:bodyPr vert="horz" wrap="square" lIns="0" tIns="0" rIns="0" bIns="0" rtlCol="0" anchor="b">
            <a:spAutoFit/>
          </a:bodyP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solidFill>
                <a:latin typeface="Arial"/>
              </a:rPr>
              <a:t>Goldstein I, </a:t>
            </a:r>
            <a:r>
              <a:rPr lang="en-US" sz="800" dirty="0" err="1">
                <a:solidFill>
                  <a:schemeClr val="tx1"/>
                </a:solidFill>
                <a:latin typeface="Arial"/>
              </a:rPr>
              <a:t>Lue</a:t>
            </a:r>
            <a:r>
              <a:rPr lang="en-US" sz="800" dirty="0">
                <a:solidFill>
                  <a:schemeClr val="tx1"/>
                </a:solidFill>
                <a:latin typeface="Arial"/>
              </a:rPr>
              <a:t> TF, Padma-Nathan H, et al. </a:t>
            </a:r>
            <a:r>
              <a:rPr lang="en-US" sz="800" i="1" dirty="0" smtClean="0">
                <a:solidFill>
                  <a:schemeClr val="tx1"/>
                </a:solidFill>
                <a:latin typeface="Arial"/>
              </a:rPr>
              <a:t>N </a:t>
            </a:r>
            <a:r>
              <a:rPr lang="en-US" sz="800" i="1" dirty="0" err="1">
                <a:solidFill>
                  <a:schemeClr val="tx1"/>
                </a:solidFill>
                <a:latin typeface="Arial"/>
              </a:rPr>
              <a:t>Engl</a:t>
            </a:r>
            <a:r>
              <a:rPr lang="en-US" sz="800" i="1" dirty="0">
                <a:solidFill>
                  <a:schemeClr val="tx1"/>
                </a:solidFill>
                <a:latin typeface="Arial"/>
              </a:rPr>
              <a:t> J Med.</a:t>
            </a:r>
            <a:r>
              <a:rPr lang="en-US" sz="800" dirty="0">
                <a:solidFill>
                  <a:schemeClr val="tx1"/>
                </a:solidFill>
                <a:latin typeface="Arial"/>
              </a:rPr>
              <a:t> 1998; 338: 1397-</a:t>
            </a:r>
            <a:r>
              <a:rPr lang="en-US" sz="800" dirty="0" smtClean="0">
                <a:solidFill>
                  <a:schemeClr val="tx1"/>
                </a:solidFill>
                <a:latin typeface="Arial"/>
              </a:rPr>
              <a:t>1404.</a:t>
            </a:r>
            <a:endParaRPr lang="en-US" sz="800" dirty="0">
              <a:solidFill>
                <a:schemeClr val="tx1"/>
              </a:solidFill>
              <a:latin typeface="Arial"/>
            </a:endParaRPr>
          </a:p>
        </p:txBody>
      </p:sp>
    </p:spTree>
    <p:extLst>
      <p:ext uri="{BB962C8B-B14F-4D97-AF65-F5344CB8AC3E}">
        <p14:creationId xmlns:p14="http://schemas.microsoft.com/office/powerpoint/2010/main" val="2826183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Sildenafil Efficacy</a:t>
            </a:r>
            <a:endParaRPr lang="en-US" dirty="0"/>
          </a:p>
        </p:txBody>
      </p:sp>
      <p:sp>
        <p:nvSpPr>
          <p:cNvPr id="3" name="Content Placeholder 2"/>
          <p:cNvSpPr>
            <a:spLocks noGrp="1"/>
          </p:cNvSpPr>
          <p:nvPr>
            <p:ph idx="1"/>
          </p:nvPr>
        </p:nvSpPr>
        <p:spPr>
          <a:xfrm>
            <a:off x="457200" y="1791272"/>
            <a:ext cx="8229600" cy="4486699"/>
          </a:xfrm>
        </p:spPr>
        <p:txBody>
          <a:bodyPr>
            <a:normAutofit/>
          </a:bodyPr>
          <a:lstStyle/>
          <a:p>
            <a:pPr>
              <a:spcAft>
                <a:spcPts val="300"/>
              </a:spcAft>
            </a:pPr>
            <a:r>
              <a:rPr lang="en-US" sz="1600" dirty="0" smtClean="0"/>
              <a:t>Results from 11 pooled double-blind studies: Patient responses to IIEF Q3</a:t>
            </a:r>
            <a:endParaRPr lang="en-US" sz="1400" dirty="0" smtClean="0"/>
          </a:p>
          <a:p>
            <a:pPr lvl="1"/>
            <a:r>
              <a:rPr lang="en-US" sz="1400" dirty="0" smtClean="0"/>
              <a:t>Overall baseline mean score and least squares mean (+) SE scores at end of treatment for IIEF question 3 (ability to achieve erections) </a:t>
            </a:r>
            <a:endParaRPr lang="en-US" sz="1400" dirty="0"/>
          </a:p>
        </p:txBody>
      </p:sp>
      <p:grpSp>
        <p:nvGrpSpPr>
          <p:cNvPr id="4" name="Group 60"/>
          <p:cNvGrpSpPr/>
          <p:nvPr/>
        </p:nvGrpSpPr>
        <p:grpSpPr>
          <a:xfrm>
            <a:off x="878759" y="2619157"/>
            <a:ext cx="6872338" cy="3670994"/>
            <a:chOff x="960694" y="2523621"/>
            <a:chExt cx="6872338" cy="3670994"/>
          </a:xfrm>
        </p:grpSpPr>
        <p:graphicFrame>
          <p:nvGraphicFramePr>
            <p:cNvPr id="6" name="Chart 5"/>
            <p:cNvGraphicFramePr/>
            <p:nvPr>
              <p:extLst>
                <p:ext uri="{D42A27DB-BD31-4B8C-83A1-F6EECF244321}">
                  <p14:modId xmlns:p14="http://schemas.microsoft.com/office/powerpoint/2010/main" val="1170947762"/>
                </p:ext>
              </p:extLst>
            </p:nvPr>
          </p:nvGraphicFramePr>
          <p:xfrm>
            <a:off x="960694" y="2523621"/>
            <a:ext cx="6872338" cy="3450756"/>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p:cNvSpPr txBox="1"/>
            <p:nvPr/>
          </p:nvSpPr>
          <p:spPr>
            <a:xfrm>
              <a:off x="7116455" y="2736660"/>
              <a:ext cx="598598" cy="230832"/>
            </a:xfrm>
            <a:prstGeom prst="rect">
              <a:avLst/>
            </a:prstGeom>
            <a:noFill/>
          </p:spPr>
          <p:txBody>
            <a:bodyPr wrap="none" rtlCol="0">
              <a:spAutoFit/>
            </a:bodyPr>
            <a:lstStyle/>
            <a:p>
              <a:r>
                <a:rPr lang="en-US" sz="900" dirty="0" smtClean="0">
                  <a:solidFill>
                    <a:prstClr val="black"/>
                  </a:solidFill>
                  <a:latin typeface="Arial"/>
                </a:rPr>
                <a:t>*P&lt;.001</a:t>
              </a:r>
              <a:endParaRPr lang="en-US" sz="900" dirty="0">
                <a:solidFill>
                  <a:prstClr val="black"/>
                </a:solidFill>
                <a:latin typeface="Arial"/>
              </a:endParaRPr>
            </a:p>
          </p:txBody>
        </p:sp>
        <p:grpSp>
          <p:nvGrpSpPr>
            <p:cNvPr id="7" name="Group 52"/>
            <p:cNvGrpSpPr/>
            <p:nvPr/>
          </p:nvGrpSpPr>
          <p:grpSpPr>
            <a:xfrm>
              <a:off x="2286000" y="5917616"/>
              <a:ext cx="4834647" cy="276999"/>
              <a:chOff x="2286000" y="5884840"/>
              <a:chExt cx="4834647" cy="276999"/>
            </a:xfrm>
          </p:grpSpPr>
          <p:sp>
            <p:nvSpPr>
              <p:cNvPr id="49" name="TextBox 48"/>
              <p:cNvSpPr txBox="1"/>
              <p:nvPr/>
            </p:nvSpPr>
            <p:spPr>
              <a:xfrm>
                <a:off x="2286000" y="5884840"/>
                <a:ext cx="1048184" cy="276999"/>
              </a:xfrm>
              <a:prstGeom prst="rect">
                <a:avLst/>
              </a:prstGeom>
              <a:noFill/>
            </p:spPr>
            <p:txBody>
              <a:bodyPr wrap="none" rtlCol="0">
                <a:spAutoFit/>
              </a:bodyPr>
              <a:lstStyle/>
              <a:p>
                <a:r>
                  <a:rPr lang="en-US" sz="1200" b="1" dirty="0" smtClean="0">
                    <a:solidFill>
                      <a:prstClr val="black"/>
                    </a:solidFill>
                    <a:latin typeface="Arial"/>
                  </a:rPr>
                  <a:t>ED etiology</a:t>
                </a:r>
                <a:endParaRPr lang="en-US" sz="1200" b="1" dirty="0">
                  <a:solidFill>
                    <a:prstClr val="black"/>
                  </a:solidFill>
                  <a:latin typeface="Arial"/>
                </a:endParaRPr>
              </a:p>
            </p:txBody>
          </p:sp>
          <p:sp>
            <p:nvSpPr>
              <p:cNvPr id="50" name="TextBox 49"/>
              <p:cNvSpPr txBox="1"/>
              <p:nvPr/>
            </p:nvSpPr>
            <p:spPr>
              <a:xfrm>
                <a:off x="4145937" y="5884840"/>
                <a:ext cx="1040068" cy="276999"/>
              </a:xfrm>
              <a:prstGeom prst="rect">
                <a:avLst/>
              </a:prstGeom>
              <a:noFill/>
            </p:spPr>
            <p:txBody>
              <a:bodyPr wrap="none" rtlCol="0">
                <a:spAutoFit/>
              </a:bodyPr>
              <a:lstStyle/>
              <a:p>
                <a:r>
                  <a:rPr lang="en-US" sz="1200" b="1" dirty="0" smtClean="0">
                    <a:solidFill>
                      <a:prstClr val="black"/>
                    </a:solidFill>
                    <a:latin typeface="Arial"/>
                  </a:rPr>
                  <a:t>ED severity</a:t>
                </a:r>
                <a:endParaRPr lang="en-US" sz="1200" b="1" dirty="0">
                  <a:solidFill>
                    <a:prstClr val="black"/>
                  </a:solidFill>
                  <a:latin typeface="Arial"/>
                </a:endParaRPr>
              </a:p>
            </p:txBody>
          </p:sp>
          <p:sp>
            <p:nvSpPr>
              <p:cNvPr id="52" name="TextBox 51"/>
              <p:cNvSpPr txBox="1"/>
              <p:nvPr/>
            </p:nvSpPr>
            <p:spPr>
              <a:xfrm>
                <a:off x="6046840" y="5884840"/>
                <a:ext cx="1073807" cy="276999"/>
              </a:xfrm>
              <a:prstGeom prst="rect">
                <a:avLst/>
              </a:prstGeom>
              <a:noFill/>
            </p:spPr>
            <p:txBody>
              <a:bodyPr wrap="none" rtlCol="0">
                <a:spAutoFit/>
              </a:bodyPr>
              <a:lstStyle/>
              <a:p>
                <a:r>
                  <a:rPr lang="en-US" sz="1200" b="1" dirty="0" smtClean="0">
                    <a:solidFill>
                      <a:prstClr val="black"/>
                    </a:solidFill>
                    <a:latin typeface="Arial"/>
                  </a:rPr>
                  <a:t>ED duration</a:t>
                </a:r>
                <a:endParaRPr lang="en-US" sz="1200" b="1" dirty="0">
                  <a:solidFill>
                    <a:prstClr val="black"/>
                  </a:solidFill>
                  <a:latin typeface="Arial"/>
                </a:endParaRPr>
              </a:p>
            </p:txBody>
          </p:sp>
        </p:grpSp>
        <p:grpSp>
          <p:nvGrpSpPr>
            <p:cNvPr id="9" name="Group 58"/>
            <p:cNvGrpSpPr/>
            <p:nvPr/>
          </p:nvGrpSpPr>
          <p:grpSpPr>
            <a:xfrm>
              <a:off x="1798381" y="5942190"/>
              <a:ext cx="5747876" cy="0"/>
              <a:chOff x="1798381" y="5917608"/>
              <a:chExt cx="5747876" cy="0"/>
            </a:xfrm>
          </p:grpSpPr>
          <p:cxnSp>
            <p:nvCxnSpPr>
              <p:cNvPr id="55" name="Straight Connector 54"/>
              <p:cNvCxnSpPr/>
              <p:nvPr/>
            </p:nvCxnSpPr>
            <p:spPr>
              <a:xfrm>
                <a:off x="1798381" y="5917608"/>
                <a:ext cx="2032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948164" y="5917608"/>
                <a:ext cx="1286386"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514257" y="5917608"/>
                <a:ext cx="2032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51" name="TextBox 50"/>
          <p:cNvSpPr txBox="1"/>
          <p:nvPr/>
        </p:nvSpPr>
        <p:spPr>
          <a:xfrm>
            <a:off x="1406860" y="5617080"/>
            <a:ext cx="2144474" cy="215444"/>
          </a:xfrm>
          <a:prstGeom prst="rect">
            <a:avLst/>
          </a:prstGeom>
          <a:noFill/>
        </p:spPr>
        <p:txBody>
          <a:bodyPr wrap="square" rtlCol="0">
            <a:spAutoFit/>
          </a:bodyPr>
          <a:lstStyle/>
          <a:p>
            <a:r>
              <a:rPr lang="en-US" sz="800" dirty="0" smtClean="0">
                <a:solidFill>
                  <a:prstClr val="black"/>
                </a:solidFill>
                <a:latin typeface="Arial"/>
              </a:rPr>
              <a:t>n= 1521 754 765</a:t>
            </a:r>
            <a:endParaRPr lang="en-US" sz="800" dirty="0">
              <a:solidFill>
                <a:prstClr val="black"/>
              </a:solidFill>
              <a:latin typeface="Arial"/>
            </a:endParaRPr>
          </a:p>
        </p:txBody>
      </p:sp>
      <p:sp>
        <p:nvSpPr>
          <p:cNvPr id="54" name="TextBox 53"/>
          <p:cNvSpPr txBox="1"/>
          <p:nvPr/>
        </p:nvSpPr>
        <p:spPr>
          <a:xfrm>
            <a:off x="2296365" y="5617079"/>
            <a:ext cx="945559" cy="215444"/>
          </a:xfrm>
          <a:prstGeom prst="rect">
            <a:avLst/>
          </a:prstGeom>
          <a:noFill/>
        </p:spPr>
        <p:txBody>
          <a:bodyPr wrap="square" rtlCol="0">
            <a:spAutoFit/>
          </a:bodyPr>
          <a:lstStyle/>
          <a:p>
            <a:r>
              <a:rPr lang="en-US" sz="800" dirty="0" smtClean="0">
                <a:solidFill>
                  <a:prstClr val="black"/>
                </a:solidFill>
                <a:latin typeface="Arial"/>
              </a:rPr>
              <a:t>617  303 314</a:t>
            </a:r>
            <a:endParaRPr lang="en-US" sz="800" dirty="0">
              <a:solidFill>
                <a:prstClr val="black"/>
              </a:solidFill>
              <a:latin typeface="Arial"/>
            </a:endParaRPr>
          </a:p>
        </p:txBody>
      </p:sp>
      <p:sp>
        <p:nvSpPr>
          <p:cNvPr id="57" name="TextBox 56"/>
          <p:cNvSpPr txBox="1"/>
          <p:nvPr/>
        </p:nvSpPr>
        <p:spPr>
          <a:xfrm>
            <a:off x="3082425" y="5617079"/>
            <a:ext cx="945559" cy="215444"/>
          </a:xfrm>
          <a:prstGeom prst="rect">
            <a:avLst/>
          </a:prstGeom>
          <a:noFill/>
        </p:spPr>
        <p:txBody>
          <a:bodyPr wrap="square" rtlCol="0">
            <a:spAutoFit/>
          </a:bodyPr>
          <a:lstStyle/>
          <a:p>
            <a:r>
              <a:rPr lang="en-US" sz="800" dirty="0" smtClean="0">
                <a:solidFill>
                  <a:prstClr val="black"/>
                </a:solidFill>
                <a:latin typeface="Arial"/>
              </a:rPr>
              <a:t>312 146 166</a:t>
            </a:r>
            <a:endParaRPr lang="en-US" sz="800" dirty="0">
              <a:solidFill>
                <a:prstClr val="black"/>
              </a:solidFill>
              <a:latin typeface="Arial"/>
            </a:endParaRPr>
          </a:p>
        </p:txBody>
      </p:sp>
      <p:sp>
        <p:nvSpPr>
          <p:cNvPr id="60" name="TextBox 59"/>
          <p:cNvSpPr txBox="1"/>
          <p:nvPr/>
        </p:nvSpPr>
        <p:spPr>
          <a:xfrm>
            <a:off x="3794295" y="5617079"/>
            <a:ext cx="945559" cy="215444"/>
          </a:xfrm>
          <a:prstGeom prst="rect">
            <a:avLst/>
          </a:prstGeom>
          <a:noFill/>
        </p:spPr>
        <p:txBody>
          <a:bodyPr wrap="square" rtlCol="0">
            <a:spAutoFit/>
          </a:bodyPr>
          <a:lstStyle/>
          <a:p>
            <a:r>
              <a:rPr lang="en-US" sz="800" dirty="0" smtClean="0">
                <a:solidFill>
                  <a:prstClr val="black"/>
                </a:solidFill>
                <a:latin typeface="Arial"/>
              </a:rPr>
              <a:t>1130 547 583</a:t>
            </a:r>
            <a:endParaRPr lang="en-US" sz="800" dirty="0">
              <a:solidFill>
                <a:prstClr val="black"/>
              </a:solidFill>
              <a:latin typeface="Arial"/>
            </a:endParaRPr>
          </a:p>
        </p:txBody>
      </p:sp>
      <p:sp>
        <p:nvSpPr>
          <p:cNvPr id="62" name="TextBox 61"/>
          <p:cNvSpPr txBox="1"/>
          <p:nvPr/>
        </p:nvSpPr>
        <p:spPr>
          <a:xfrm>
            <a:off x="4547940" y="5617079"/>
            <a:ext cx="945559" cy="215444"/>
          </a:xfrm>
          <a:prstGeom prst="rect">
            <a:avLst/>
          </a:prstGeom>
          <a:noFill/>
        </p:spPr>
        <p:txBody>
          <a:bodyPr wrap="square" rtlCol="0">
            <a:spAutoFit/>
          </a:bodyPr>
          <a:lstStyle/>
          <a:p>
            <a:r>
              <a:rPr lang="en-US" sz="800" dirty="0" smtClean="0">
                <a:solidFill>
                  <a:prstClr val="black"/>
                </a:solidFill>
                <a:latin typeface="Arial"/>
              </a:rPr>
              <a:t>1268 630 638 </a:t>
            </a:r>
            <a:endParaRPr lang="en-US" sz="800" dirty="0">
              <a:solidFill>
                <a:prstClr val="black"/>
              </a:solidFill>
              <a:latin typeface="Arial"/>
            </a:endParaRPr>
          </a:p>
        </p:txBody>
      </p:sp>
      <p:sp>
        <p:nvSpPr>
          <p:cNvPr id="63" name="TextBox 62"/>
          <p:cNvSpPr txBox="1"/>
          <p:nvPr/>
        </p:nvSpPr>
        <p:spPr>
          <a:xfrm>
            <a:off x="5334000" y="5617079"/>
            <a:ext cx="945559" cy="215444"/>
          </a:xfrm>
          <a:prstGeom prst="rect">
            <a:avLst/>
          </a:prstGeom>
          <a:noFill/>
        </p:spPr>
        <p:txBody>
          <a:bodyPr wrap="square" rtlCol="0">
            <a:spAutoFit/>
          </a:bodyPr>
          <a:lstStyle/>
          <a:p>
            <a:r>
              <a:rPr lang="en-US" sz="800" dirty="0" smtClean="0">
                <a:solidFill>
                  <a:prstClr val="black"/>
                </a:solidFill>
                <a:latin typeface="Arial"/>
              </a:rPr>
              <a:t>837 393 444</a:t>
            </a:r>
            <a:endParaRPr lang="en-US" sz="800" dirty="0">
              <a:solidFill>
                <a:prstClr val="black"/>
              </a:solidFill>
              <a:latin typeface="Arial"/>
            </a:endParaRPr>
          </a:p>
        </p:txBody>
      </p:sp>
      <p:sp>
        <p:nvSpPr>
          <p:cNvPr id="64" name="TextBox 63"/>
          <p:cNvSpPr txBox="1"/>
          <p:nvPr/>
        </p:nvSpPr>
        <p:spPr>
          <a:xfrm>
            <a:off x="6096000" y="5617079"/>
            <a:ext cx="945559" cy="215444"/>
          </a:xfrm>
          <a:prstGeom prst="rect">
            <a:avLst/>
          </a:prstGeom>
          <a:noFill/>
        </p:spPr>
        <p:txBody>
          <a:bodyPr wrap="square" rtlCol="0">
            <a:spAutoFit/>
          </a:bodyPr>
          <a:lstStyle/>
          <a:p>
            <a:r>
              <a:rPr lang="en-US" sz="800" dirty="0" smtClean="0">
                <a:solidFill>
                  <a:prstClr val="black"/>
                </a:solidFill>
                <a:latin typeface="Arial"/>
              </a:rPr>
              <a:t>876 442 434</a:t>
            </a:r>
            <a:endParaRPr lang="en-US" sz="800" dirty="0">
              <a:solidFill>
                <a:prstClr val="black"/>
              </a:solidFill>
              <a:latin typeface="Arial"/>
            </a:endParaRPr>
          </a:p>
        </p:txBody>
      </p:sp>
      <p:sp>
        <p:nvSpPr>
          <p:cNvPr id="65" name="TextBox 64"/>
          <p:cNvSpPr txBox="1"/>
          <p:nvPr/>
        </p:nvSpPr>
        <p:spPr>
          <a:xfrm>
            <a:off x="6858000" y="5617079"/>
            <a:ext cx="945559" cy="215444"/>
          </a:xfrm>
          <a:prstGeom prst="rect">
            <a:avLst/>
          </a:prstGeom>
          <a:noFill/>
        </p:spPr>
        <p:txBody>
          <a:bodyPr wrap="square" rtlCol="0">
            <a:spAutoFit/>
          </a:bodyPr>
          <a:lstStyle/>
          <a:p>
            <a:r>
              <a:rPr lang="en-US" sz="800" dirty="0" smtClean="0">
                <a:solidFill>
                  <a:prstClr val="black"/>
                </a:solidFill>
                <a:latin typeface="Arial"/>
              </a:rPr>
              <a:t>737 370 367</a:t>
            </a:r>
            <a:endParaRPr lang="en-US" sz="800" dirty="0">
              <a:solidFill>
                <a:prstClr val="black"/>
              </a:solidFill>
              <a:latin typeface="Arial"/>
            </a:endParaRPr>
          </a:p>
        </p:txBody>
      </p:sp>
      <p:grpSp>
        <p:nvGrpSpPr>
          <p:cNvPr id="10" name="Group 3"/>
          <p:cNvGrpSpPr/>
          <p:nvPr/>
        </p:nvGrpSpPr>
        <p:grpSpPr>
          <a:xfrm>
            <a:off x="2147453" y="3157392"/>
            <a:ext cx="5394040" cy="815791"/>
            <a:chOff x="2147453" y="3061856"/>
            <a:chExt cx="5394040" cy="815791"/>
          </a:xfrm>
        </p:grpSpPr>
        <p:sp>
          <p:nvSpPr>
            <p:cNvPr id="2" name="TextBox 1"/>
            <p:cNvSpPr txBox="1"/>
            <p:nvPr/>
          </p:nvSpPr>
          <p:spPr>
            <a:xfrm>
              <a:off x="2147453" y="3475183"/>
              <a:ext cx="138547" cy="261610"/>
            </a:xfrm>
            <a:prstGeom prst="rect">
              <a:avLst/>
            </a:prstGeom>
            <a:noFill/>
          </p:spPr>
          <p:txBody>
            <a:bodyPr wrap="square" rtlCol="0">
              <a:spAutoFit/>
            </a:bodyPr>
            <a:lstStyle/>
            <a:p>
              <a:r>
                <a:rPr lang="en-US" sz="1100" dirty="0" smtClean="0">
                  <a:solidFill>
                    <a:prstClr val="black"/>
                  </a:solidFill>
                  <a:latin typeface="Arial"/>
                </a:rPr>
                <a:t>*</a:t>
              </a:r>
              <a:endParaRPr lang="en-US" sz="1100" dirty="0">
                <a:solidFill>
                  <a:prstClr val="black"/>
                </a:solidFill>
                <a:latin typeface="Arial"/>
              </a:endParaRPr>
            </a:p>
          </p:txBody>
        </p:sp>
        <p:sp>
          <p:nvSpPr>
            <p:cNvPr id="26" name="TextBox 25"/>
            <p:cNvSpPr txBox="1"/>
            <p:nvPr/>
          </p:nvSpPr>
          <p:spPr>
            <a:xfrm>
              <a:off x="2900218" y="3292765"/>
              <a:ext cx="138547" cy="261610"/>
            </a:xfrm>
            <a:prstGeom prst="rect">
              <a:avLst/>
            </a:prstGeom>
            <a:noFill/>
          </p:spPr>
          <p:txBody>
            <a:bodyPr wrap="square" rtlCol="0">
              <a:spAutoFit/>
            </a:bodyPr>
            <a:lstStyle/>
            <a:p>
              <a:r>
                <a:rPr lang="en-US" sz="1100" dirty="0" smtClean="0">
                  <a:solidFill>
                    <a:prstClr val="black"/>
                  </a:solidFill>
                  <a:latin typeface="Arial"/>
                </a:rPr>
                <a:t>*</a:t>
              </a:r>
              <a:endParaRPr lang="en-US" sz="1100" dirty="0">
                <a:solidFill>
                  <a:prstClr val="black"/>
                </a:solidFill>
                <a:latin typeface="Arial"/>
              </a:endParaRPr>
            </a:p>
          </p:txBody>
        </p:sp>
        <p:sp>
          <p:nvSpPr>
            <p:cNvPr id="27" name="TextBox 26"/>
            <p:cNvSpPr txBox="1"/>
            <p:nvPr/>
          </p:nvSpPr>
          <p:spPr>
            <a:xfrm>
              <a:off x="3650672" y="3235037"/>
              <a:ext cx="138547" cy="261610"/>
            </a:xfrm>
            <a:prstGeom prst="rect">
              <a:avLst/>
            </a:prstGeom>
            <a:noFill/>
          </p:spPr>
          <p:txBody>
            <a:bodyPr wrap="square" rtlCol="0">
              <a:spAutoFit/>
            </a:bodyPr>
            <a:lstStyle/>
            <a:p>
              <a:r>
                <a:rPr lang="en-US" sz="1100" dirty="0" smtClean="0">
                  <a:solidFill>
                    <a:prstClr val="black"/>
                  </a:solidFill>
                  <a:latin typeface="Arial"/>
                </a:rPr>
                <a:t>*</a:t>
              </a:r>
              <a:endParaRPr lang="en-US" sz="1100" dirty="0">
                <a:solidFill>
                  <a:prstClr val="black"/>
                </a:solidFill>
                <a:latin typeface="Arial"/>
              </a:endParaRPr>
            </a:p>
          </p:txBody>
        </p:sp>
        <p:sp>
          <p:nvSpPr>
            <p:cNvPr id="28" name="TextBox 27"/>
            <p:cNvSpPr txBox="1"/>
            <p:nvPr/>
          </p:nvSpPr>
          <p:spPr>
            <a:xfrm>
              <a:off x="4401126" y="3061856"/>
              <a:ext cx="138547" cy="261610"/>
            </a:xfrm>
            <a:prstGeom prst="rect">
              <a:avLst/>
            </a:prstGeom>
            <a:noFill/>
          </p:spPr>
          <p:txBody>
            <a:bodyPr wrap="square" rtlCol="0">
              <a:spAutoFit/>
            </a:bodyPr>
            <a:lstStyle/>
            <a:p>
              <a:r>
                <a:rPr lang="en-US" sz="1100" dirty="0" smtClean="0">
                  <a:solidFill>
                    <a:prstClr val="black"/>
                  </a:solidFill>
                  <a:latin typeface="Arial"/>
                </a:rPr>
                <a:t>*</a:t>
              </a:r>
              <a:endParaRPr lang="en-US" sz="1100" dirty="0">
                <a:solidFill>
                  <a:prstClr val="black"/>
                </a:solidFill>
                <a:latin typeface="Arial"/>
              </a:endParaRPr>
            </a:p>
          </p:txBody>
        </p:sp>
        <p:sp>
          <p:nvSpPr>
            <p:cNvPr id="29" name="TextBox 28"/>
            <p:cNvSpPr txBox="1"/>
            <p:nvPr/>
          </p:nvSpPr>
          <p:spPr>
            <a:xfrm>
              <a:off x="5151581" y="3616037"/>
              <a:ext cx="138547" cy="261610"/>
            </a:xfrm>
            <a:prstGeom prst="rect">
              <a:avLst/>
            </a:prstGeom>
            <a:noFill/>
          </p:spPr>
          <p:txBody>
            <a:bodyPr wrap="square" rtlCol="0">
              <a:spAutoFit/>
            </a:bodyPr>
            <a:lstStyle/>
            <a:p>
              <a:r>
                <a:rPr lang="en-US" sz="1100" dirty="0" smtClean="0">
                  <a:solidFill>
                    <a:prstClr val="black"/>
                  </a:solidFill>
                  <a:latin typeface="Arial"/>
                </a:rPr>
                <a:t>*</a:t>
              </a:r>
              <a:endParaRPr lang="en-US" sz="1100" dirty="0">
                <a:solidFill>
                  <a:prstClr val="black"/>
                </a:solidFill>
                <a:latin typeface="Arial"/>
              </a:endParaRPr>
            </a:p>
          </p:txBody>
        </p:sp>
        <p:sp>
          <p:nvSpPr>
            <p:cNvPr id="30" name="TextBox 29"/>
            <p:cNvSpPr txBox="1"/>
            <p:nvPr/>
          </p:nvSpPr>
          <p:spPr>
            <a:xfrm>
              <a:off x="5902036" y="3292765"/>
              <a:ext cx="138547" cy="261610"/>
            </a:xfrm>
            <a:prstGeom prst="rect">
              <a:avLst/>
            </a:prstGeom>
            <a:noFill/>
          </p:spPr>
          <p:txBody>
            <a:bodyPr wrap="square" rtlCol="0">
              <a:spAutoFit/>
            </a:bodyPr>
            <a:lstStyle/>
            <a:p>
              <a:r>
                <a:rPr lang="en-US" sz="1100" dirty="0" smtClean="0">
                  <a:solidFill>
                    <a:prstClr val="black"/>
                  </a:solidFill>
                  <a:latin typeface="Arial"/>
                </a:rPr>
                <a:t>*</a:t>
              </a:r>
              <a:endParaRPr lang="en-US" sz="1100" dirty="0">
                <a:solidFill>
                  <a:prstClr val="black"/>
                </a:solidFill>
                <a:latin typeface="Arial"/>
              </a:endParaRPr>
            </a:p>
          </p:txBody>
        </p:sp>
        <p:sp>
          <p:nvSpPr>
            <p:cNvPr id="31" name="TextBox 30"/>
            <p:cNvSpPr txBox="1"/>
            <p:nvPr/>
          </p:nvSpPr>
          <p:spPr>
            <a:xfrm>
              <a:off x="6664035" y="3338947"/>
              <a:ext cx="138547" cy="261610"/>
            </a:xfrm>
            <a:prstGeom prst="rect">
              <a:avLst/>
            </a:prstGeom>
            <a:noFill/>
          </p:spPr>
          <p:txBody>
            <a:bodyPr wrap="square" rtlCol="0">
              <a:spAutoFit/>
            </a:bodyPr>
            <a:lstStyle/>
            <a:p>
              <a:r>
                <a:rPr lang="en-US" sz="1100" dirty="0" smtClean="0">
                  <a:solidFill>
                    <a:prstClr val="black"/>
                  </a:solidFill>
                  <a:latin typeface="Arial"/>
                </a:rPr>
                <a:t>*</a:t>
              </a:r>
              <a:endParaRPr lang="en-US" sz="1100" dirty="0">
                <a:solidFill>
                  <a:prstClr val="black"/>
                </a:solidFill>
                <a:latin typeface="Arial"/>
              </a:endParaRPr>
            </a:p>
          </p:txBody>
        </p:sp>
        <p:sp>
          <p:nvSpPr>
            <p:cNvPr id="32" name="TextBox 31"/>
            <p:cNvSpPr txBox="1"/>
            <p:nvPr/>
          </p:nvSpPr>
          <p:spPr>
            <a:xfrm>
              <a:off x="7402946" y="3465948"/>
              <a:ext cx="138547" cy="261610"/>
            </a:xfrm>
            <a:prstGeom prst="rect">
              <a:avLst/>
            </a:prstGeom>
            <a:noFill/>
          </p:spPr>
          <p:txBody>
            <a:bodyPr wrap="square" rtlCol="0">
              <a:spAutoFit/>
            </a:bodyPr>
            <a:lstStyle/>
            <a:p>
              <a:r>
                <a:rPr lang="en-US" sz="1100" dirty="0" smtClean="0">
                  <a:solidFill>
                    <a:prstClr val="black"/>
                  </a:solidFill>
                  <a:latin typeface="Arial"/>
                </a:rPr>
                <a:t>*</a:t>
              </a:r>
              <a:endParaRPr lang="en-US" sz="1100" dirty="0">
                <a:solidFill>
                  <a:prstClr val="black"/>
                </a:solidFill>
                <a:latin typeface="Arial"/>
              </a:endParaRPr>
            </a:p>
          </p:txBody>
        </p:sp>
      </p:grpSp>
      <p:sp>
        <p:nvSpPr>
          <p:cNvPr id="34" name="TextBox 33"/>
          <p:cNvSpPr txBox="1"/>
          <p:nvPr/>
        </p:nvSpPr>
        <p:spPr>
          <a:xfrm>
            <a:off x="464852" y="6279657"/>
            <a:ext cx="8126411" cy="215444"/>
          </a:xfrm>
          <a:prstGeom prst="rect">
            <a:avLst/>
          </a:prstGeom>
          <a:noFill/>
        </p:spPr>
        <p:txBody>
          <a:bodyPr wrap="square" rtlCol="0">
            <a:spAutoFit/>
          </a:bodyPr>
          <a:lstStyle/>
          <a:p>
            <a:r>
              <a:rPr lang="en-US" sz="800" dirty="0" smtClean="0">
                <a:latin typeface="Arial"/>
              </a:rPr>
              <a:t>Adapted from Carson </a:t>
            </a:r>
            <a:r>
              <a:rPr lang="en-US" sz="800" dirty="0">
                <a:latin typeface="Arial"/>
              </a:rPr>
              <a:t>CC, Burnett AL, Levine LA, et al. </a:t>
            </a:r>
            <a:r>
              <a:rPr lang="en-US" sz="800" i="1" dirty="0" smtClean="0">
                <a:latin typeface="Arial"/>
              </a:rPr>
              <a:t>Urology</a:t>
            </a:r>
            <a:r>
              <a:rPr lang="en-US" sz="800" i="1" dirty="0">
                <a:latin typeface="Arial"/>
              </a:rPr>
              <a:t>.</a:t>
            </a:r>
            <a:r>
              <a:rPr lang="en-US" sz="800" dirty="0">
                <a:latin typeface="Arial"/>
              </a:rPr>
              <a:t> 2002; 60(</a:t>
            </a:r>
            <a:r>
              <a:rPr lang="en-US" sz="800" dirty="0" err="1">
                <a:latin typeface="Arial"/>
              </a:rPr>
              <a:t>suppl</a:t>
            </a:r>
            <a:r>
              <a:rPr lang="en-US" sz="800" dirty="0">
                <a:latin typeface="Arial"/>
              </a:rPr>
              <a:t> 2B):12-27. </a:t>
            </a:r>
          </a:p>
        </p:txBody>
      </p:sp>
    </p:spTree>
    <p:extLst>
      <p:ext uri="{BB962C8B-B14F-4D97-AF65-F5344CB8AC3E}">
        <p14:creationId xmlns:p14="http://schemas.microsoft.com/office/powerpoint/2010/main" val="3716034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300" y="2127876"/>
            <a:ext cx="8140700" cy="3817244"/>
            <a:chOff x="495300" y="1745356"/>
            <a:chExt cx="8140700" cy="3817244"/>
          </a:xfrm>
        </p:grpSpPr>
        <p:graphicFrame>
          <p:nvGraphicFramePr>
            <p:cNvPr id="11" name="Chart 10"/>
            <p:cNvGraphicFramePr/>
            <p:nvPr>
              <p:extLst>
                <p:ext uri="{D42A27DB-BD31-4B8C-83A1-F6EECF244321}">
                  <p14:modId xmlns:p14="http://schemas.microsoft.com/office/powerpoint/2010/main" val="31620340"/>
                </p:ext>
              </p:extLst>
            </p:nvPr>
          </p:nvGraphicFramePr>
          <p:xfrm>
            <a:off x="495300" y="1745356"/>
            <a:ext cx="8140700" cy="3817244"/>
          </p:xfrm>
          <a:graphic>
            <a:graphicData uri="http://schemas.openxmlformats.org/drawingml/2006/chart">
              <c:chart xmlns:c="http://schemas.openxmlformats.org/drawingml/2006/chart" xmlns:r="http://schemas.openxmlformats.org/officeDocument/2006/relationships" r:id="rId3"/>
            </a:graphicData>
          </a:graphic>
        </p:graphicFrame>
        <p:sp>
          <p:nvSpPr>
            <p:cNvPr id="60428" name="Text Box 38"/>
            <p:cNvSpPr txBox="1">
              <a:spLocks noChangeArrowheads="1"/>
            </p:cNvSpPr>
            <p:nvPr/>
          </p:nvSpPr>
          <p:spPr bwMode="auto">
            <a:xfrm>
              <a:off x="1058862" y="4738688"/>
              <a:ext cx="7437438" cy="230832"/>
            </a:xfrm>
            <a:prstGeom prst="rect">
              <a:avLst/>
            </a:prstGeom>
            <a:noFill/>
            <a:ln w="9525">
              <a:noFill/>
              <a:miter lim="800000"/>
              <a:headEnd/>
              <a:tailEnd/>
            </a:ln>
          </p:spPr>
          <p:txBody>
            <a:bodyPr wrap="square">
              <a:prstTxWarp prst="textNoShape">
                <a:avLst/>
              </a:prstTxWarp>
              <a:spAutoFit/>
            </a:bodyPr>
            <a:lstStyle/>
            <a:p>
              <a:pPr fontAlgn="base">
                <a:spcBef>
                  <a:spcPct val="50000"/>
                </a:spcBef>
                <a:spcAft>
                  <a:spcPct val="0"/>
                </a:spcAft>
              </a:pPr>
              <a:r>
                <a:rPr lang="en-US" sz="900" b="1" dirty="0" smtClean="0">
                  <a:solidFill>
                    <a:srgbClr val="000000"/>
                  </a:solidFill>
                  <a:latin typeface="Arial" charset="0"/>
                  <a:ea typeface="ＭＳ Ｐゴシック" charset="-128"/>
                  <a:cs typeface="ＭＳ Ｐゴシック" charset="-128"/>
                </a:rPr>
                <a:t> n= </a:t>
              </a:r>
              <a:r>
                <a:rPr lang="en-US" sz="800" b="1" dirty="0">
                  <a:solidFill>
                    <a:prstClr val="white"/>
                  </a:solidFill>
                  <a:latin typeface="Arial" charset="0"/>
                  <a:ea typeface="ＭＳ Ｐゴシック" charset="-128"/>
                  <a:cs typeface="ＭＳ Ｐゴシック" charset="-128"/>
                </a:rPr>
                <a:t>920  </a:t>
              </a:r>
              <a:r>
                <a:rPr lang="en-US" sz="800" b="1" dirty="0">
                  <a:solidFill>
                    <a:srgbClr val="000000"/>
                  </a:solidFill>
                  <a:latin typeface="Arial" charset="0"/>
                  <a:ea typeface="ＭＳ Ｐゴシック" charset="-128"/>
                  <a:cs typeface="ＭＳ Ｐゴシック" charset="-128"/>
                </a:rPr>
                <a:t>452</a:t>
              </a:r>
              <a:r>
                <a:rPr lang="en-US" sz="800" b="1" dirty="0">
                  <a:solidFill>
                    <a:prstClr val="white"/>
                  </a:solidFill>
                  <a:latin typeface="Arial" charset="0"/>
                  <a:ea typeface="ＭＳ Ｐゴシック" charset="-128"/>
                  <a:cs typeface="ＭＳ Ｐゴシック" charset="-128"/>
                </a:rPr>
                <a:t> </a:t>
              </a:r>
              <a:r>
                <a:rPr lang="en-US" sz="800" b="1" dirty="0" smtClean="0">
                  <a:solidFill>
                    <a:prstClr val="white"/>
                  </a:solidFill>
                  <a:latin typeface="Arial" charset="0"/>
                  <a:ea typeface="ＭＳ Ｐゴシック" charset="-128"/>
                  <a:cs typeface="ＭＳ Ｐゴシック" charset="-128"/>
                </a:rPr>
                <a:t>468            291 </a:t>
              </a:r>
              <a:r>
                <a:rPr lang="en-US" sz="800" b="1" dirty="0" smtClean="0">
                  <a:solidFill>
                    <a:srgbClr val="000000"/>
                  </a:solidFill>
                  <a:latin typeface="Arial" charset="0"/>
                  <a:ea typeface="ＭＳ Ｐゴシック" charset="-128"/>
                  <a:cs typeface="ＭＳ Ｐゴシック" charset="-128"/>
                </a:rPr>
                <a:t>132 </a:t>
              </a:r>
              <a:r>
                <a:rPr lang="en-US" sz="800" b="1" dirty="0">
                  <a:solidFill>
                    <a:prstClr val="white"/>
                  </a:solidFill>
                  <a:latin typeface="Arial" charset="0"/>
                  <a:ea typeface="ＭＳ Ｐゴシック" charset="-128"/>
                  <a:cs typeface="ＭＳ Ｐゴシック" charset="-128"/>
                </a:rPr>
                <a:t>159      </a:t>
              </a:r>
              <a:r>
                <a:rPr lang="en-US" sz="800" b="1" dirty="0" smtClean="0">
                  <a:solidFill>
                    <a:prstClr val="white"/>
                  </a:solidFill>
                  <a:latin typeface="Arial" charset="0"/>
                  <a:ea typeface="ＭＳ Ｐゴシック" charset="-128"/>
                  <a:cs typeface="ＭＳ Ｐゴシック" charset="-128"/>
                </a:rPr>
                <a:t>       77 </a:t>
              </a:r>
              <a:r>
                <a:rPr lang="en-US" sz="800" b="1" dirty="0" smtClean="0">
                  <a:solidFill>
                    <a:srgbClr val="000000"/>
                  </a:solidFill>
                  <a:latin typeface="Arial" charset="0"/>
                  <a:ea typeface="ＭＳ Ｐゴシック" charset="-128"/>
                  <a:cs typeface="ＭＳ Ｐゴシック" charset="-128"/>
                </a:rPr>
                <a:t> </a:t>
              </a:r>
              <a:r>
                <a:rPr lang="en-US" sz="800" b="1" dirty="0">
                  <a:solidFill>
                    <a:srgbClr val="000000"/>
                  </a:solidFill>
                  <a:latin typeface="Arial" charset="0"/>
                  <a:ea typeface="ＭＳ Ｐゴシック" charset="-128"/>
                  <a:cs typeface="ＭＳ Ｐゴシック" charset="-128"/>
                </a:rPr>
                <a:t>35  </a:t>
              </a:r>
              <a:r>
                <a:rPr lang="en-US" sz="800" b="1" dirty="0" smtClean="0">
                  <a:solidFill>
                    <a:srgbClr val="000000"/>
                  </a:solidFill>
                  <a:latin typeface="Arial" charset="0"/>
                  <a:ea typeface="ＭＳ Ｐゴシック" charset="-128"/>
                  <a:cs typeface="ＭＳ Ｐゴシック" charset="-128"/>
                </a:rPr>
                <a:t>  </a:t>
              </a:r>
              <a:r>
                <a:rPr lang="en-US" sz="800" b="1" dirty="0" smtClean="0">
                  <a:solidFill>
                    <a:prstClr val="white"/>
                  </a:solidFill>
                  <a:latin typeface="Arial" charset="0"/>
                  <a:ea typeface="ＭＳ Ｐゴシック" charset="-128"/>
                  <a:cs typeface="ＭＳ Ｐゴシック" charset="-128"/>
                </a:rPr>
                <a:t>42             107  </a:t>
              </a:r>
              <a:r>
                <a:rPr lang="en-US" sz="800" b="1" dirty="0">
                  <a:solidFill>
                    <a:srgbClr val="000000"/>
                  </a:solidFill>
                  <a:latin typeface="Arial" charset="0"/>
                  <a:ea typeface="ＭＳ Ｐゴシック" charset="-128"/>
                  <a:cs typeface="ＭＳ Ｐゴシック" charset="-128"/>
                </a:rPr>
                <a:t>52 </a:t>
              </a:r>
              <a:r>
                <a:rPr lang="en-US" sz="800" b="1" dirty="0">
                  <a:solidFill>
                    <a:prstClr val="white"/>
                  </a:solidFill>
                  <a:latin typeface="Arial" charset="0"/>
                  <a:ea typeface="ＭＳ Ｐゴシック" charset="-128"/>
                  <a:cs typeface="ＭＳ Ｐゴシック" charset="-128"/>
                </a:rPr>
                <a:t> </a:t>
              </a:r>
              <a:r>
                <a:rPr lang="en-US" sz="800" b="1" dirty="0" smtClean="0">
                  <a:solidFill>
                    <a:prstClr val="white"/>
                  </a:solidFill>
                  <a:latin typeface="Arial" charset="0"/>
                  <a:ea typeface="ＭＳ Ｐゴシック" charset="-128"/>
                  <a:cs typeface="ＭＳ Ｐゴシック" charset="-128"/>
                </a:rPr>
                <a:t> 57             811  </a:t>
              </a:r>
              <a:r>
                <a:rPr lang="en-US" sz="800" b="1" dirty="0">
                  <a:solidFill>
                    <a:srgbClr val="000000"/>
                  </a:solidFill>
                  <a:latin typeface="Arial" charset="0"/>
                  <a:ea typeface="ＭＳ Ｐゴシック" charset="-128"/>
                  <a:cs typeface="ＭＳ Ｐゴシック" charset="-128"/>
                </a:rPr>
                <a:t>406</a:t>
              </a:r>
              <a:r>
                <a:rPr lang="en-US" sz="800" b="1" dirty="0">
                  <a:solidFill>
                    <a:prstClr val="white"/>
                  </a:solidFill>
                  <a:latin typeface="Arial" charset="0"/>
                  <a:ea typeface="ＭＳ Ｐゴシック" charset="-128"/>
                  <a:cs typeface="ＭＳ Ｐゴシック" charset="-128"/>
                </a:rPr>
                <a:t> </a:t>
              </a:r>
              <a:r>
                <a:rPr lang="en-US" sz="800" b="1" dirty="0" smtClean="0">
                  <a:solidFill>
                    <a:prstClr val="white"/>
                  </a:solidFill>
                  <a:latin typeface="Arial" charset="0"/>
                  <a:ea typeface="ＭＳ Ｐゴシック" charset="-128"/>
                  <a:cs typeface="ＭＳ Ｐゴシック" charset="-128"/>
                </a:rPr>
                <a:t>405           </a:t>
              </a:r>
              <a:r>
                <a:rPr lang="en-US" sz="800" b="1" dirty="0">
                  <a:solidFill>
                    <a:prstClr val="white"/>
                  </a:solidFill>
                  <a:latin typeface="Arial" charset="0"/>
                  <a:ea typeface="ＭＳ Ｐゴシック" charset="-128"/>
                  <a:cs typeface="ＭＳ Ｐゴシック" charset="-128"/>
                </a:rPr>
                <a:t>257  </a:t>
              </a:r>
              <a:r>
                <a:rPr lang="en-US" sz="800" b="1" dirty="0">
                  <a:solidFill>
                    <a:srgbClr val="000000"/>
                  </a:solidFill>
                  <a:latin typeface="Arial" charset="0"/>
                  <a:ea typeface="ＭＳ Ｐゴシック" charset="-128"/>
                  <a:cs typeface="ＭＳ Ｐゴシック" charset="-128"/>
                </a:rPr>
                <a:t>127</a:t>
              </a:r>
              <a:r>
                <a:rPr lang="en-US" sz="800" b="1" dirty="0">
                  <a:solidFill>
                    <a:prstClr val="white"/>
                  </a:solidFill>
                  <a:latin typeface="Arial" charset="0"/>
                  <a:ea typeface="ＭＳ Ｐゴシック" charset="-128"/>
                  <a:cs typeface="ＭＳ Ｐゴシック" charset="-128"/>
                </a:rPr>
                <a:t> </a:t>
              </a:r>
              <a:r>
                <a:rPr lang="en-US" sz="800" b="1" dirty="0" smtClean="0">
                  <a:solidFill>
                    <a:prstClr val="white"/>
                  </a:solidFill>
                  <a:latin typeface="Arial" charset="0"/>
                  <a:ea typeface="ＭＳ Ｐゴシック" charset="-128"/>
                  <a:cs typeface="ＭＳ Ｐゴシック" charset="-128"/>
                </a:rPr>
                <a:t>130           </a:t>
              </a:r>
              <a:r>
                <a:rPr lang="en-US" sz="800" b="1" dirty="0">
                  <a:solidFill>
                    <a:prstClr val="white"/>
                  </a:solidFill>
                  <a:latin typeface="Arial" charset="0"/>
                  <a:ea typeface="ＭＳ Ｐゴシック" charset="-128"/>
                  <a:cs typeface="ＭＳ Ｐゴシック" charset="-128"/>
                </a:rPr>
                <a:t>894 </a:t>
              </a:r>
              <a:r>
                <a:rPr lang="en-US" sz="800" b="1" dirty="0" smtClean="0">
                  <a:solidFill>
                    <a:prstClr val="white"/>
                  </a:solidFill>
                  <a:latin typeface="Arial" charset="0"/>
                  <a:ea typeface="ＭＳ Ｐゴシック" charset="-128"/>
                  <a:cs typeface="ＭＳ Ｐゴシック" charset="-128"/>
                </a:rPr>
                <a:t> </a:t>
              </a:r>
              <a:r>
                <a:rPr lang="en-US" sz="800" b="1" dirty="0" smtClean="0">
                  <a:solidFill>
                    <a:srgbClr val="000000"/>
                  </a:solidFill>
                  <a:latin typeface="Arial" charset="0"/>
                  <a:ea typeface="ＭＳ Ｐゴシック" charset="-128"/>
                  <a:cs typeface="ＭＳ Ｐゴシック" charset="-128"/>
                </a:rPr>
                <a:t>444</a:t>
              </a:r>
              <a:r>
                <a:rPr lang="en-US" sz="800" b="1" dirty="0" smtClean="0">
                  <a:solidFill>
                    <a:prstClr val="white"/>
                  </a:solidFill>
                  <a:latin typeface="Arial" charset="0"/>
                  <a:ea typeface="ＭＳ Ｐゴシック" charset="-128"/>
                  <a:cs typeface="ＭＳ Ｐゴシック" charset="-128"/>
                </a:rPr>
                <a:t> 450            105 </a:t>
              </a:r>
              <a:r>
                <a:rPr lang="en-US" sz="800" b="1" dirty="0" smtClean="0">
                  <a:solidFill>
                    <a:srgbClr val="000000"/>
                  </a:solidFill>
                  <a:latin typeface="Arial" charset="0"/>
                  <a:ea typeface="ＭＳ Ｐゴシック" charset="-128"/>
                  <a:cs typeface="ＭＳ Ｐゴシック" charset="-128"/>
                </a:rPr>
                <a:t> </a:t>
              </a:r>
              <a:r>
                <a:rPr lang="en-US" sz="800" b="1" dirty="0">
                  <a:solidFill>
                    <a:srgbClr val="000000"/>
                  </a:solidFill>
                  <a:latin typeface="Arial" charset="0"/>
                  <a:ea typeface="ＭＳ Ｐゴシック" charset="-128"/>
                  <a:cs typeface="ＭＳ Ｐゴシック" charset="-128"/>
                </a:rPr>
                <a:t>55  </a:t>
              </a:r>
              <a:r>
                <a:rPr lang="en-US" sz="800" b="1" dirty="0" smtClean="0">
                  <a:solidFill>
                    <a:srgbClr val="000000"/>
                  </a:solidFill>
                  <a:latin typeface="Arial" charset="0"/>
                  <a:ea typeface="ＭＳ Ｐゴシック" charset="-128"/>
                  <a:cs typeface="ＭＳ Ｐゴシック" charset="-128"/>
                </a:rPr>
                <a:t>  </a:t>
              </a:r>
              <a:r>
                <a:rPr lang="en-US" sz="800" b="1" dirty="0" smtClean="0">
                  <a:solidFill>
                    <a:prstClr val="white"/>
                  </a:solidFill>
                  <a:latin typeface="Arial" charset="0"/>
                  <a:ea typeface="ＭＳ Ｐゴシック" charset="-128"/>
                  <a:cs typeface="ＭＳ Ｐゴシック" charset="-128"/>
                </a:rPr>
                <a:t>50</a:t>
              </a:r>
              <a:endParaRPr lang="en-US" sz="800" b="1" dirty="0">
                <a:solidFill>
                  <a:prstClr val="white"/>
                </a:solidFill>
                <a:latin typeface="Arial" charset="0"/>
                <a:ea typeface="ＭＳ Ｐゴシック" charset="-128"/>
                <a:cs typeface="ＭＳ Ｐゴシック" charset="-128"/>
              </a:endParaRPr>
            </a:p>
          </p:txBody>
        </p:sp>
      </p:grpSp>
      <p:sp>
        <p:nvSpPr>
          <p:cNvPr id="60422" name="Title 1"/>
          <p:cNvSpPr>
            <a:spLocks noGrp="1"/>
          </p:cNvSpPr>
          <p:nvPr>
            <p:ph type="title"/>
          </p:nvPr>
        </p:nvSpPr>
        <p:spPr>
          <a:xfrm>
            <a:off x="457200" y="464020"/>
            <a:ext cx="8229600" cy="917812"/>
          </a:xfrm>
        </p:spPr>
        <p:txBody>
          <a:bodyPr/>
          <a:lstStyle/>
          <a:p>
            <a:r>
              <a:rPr lang="en-US" sz="2400" dirty="0" smtClean="0"/>
              <a:t>Sildenafil in Men with ED and Co-morbid Conditions</a:t>
            </a:r>
            <a:endParaRPr lang="en-US" sz="2400" dirty="0"/>
          </a:p>
        </p:txBody>
      </p:sp>
      <p:sp>
        <p:nvSpPr>
          <p:cNvPr id="60423" name="Content Placeholder 2"/>
          <p:cNvSpPr>
            <a:spLocks noGrp="1"/>
          </p:cNvSpPr>
          <p:nvPr>
            <p:ph idx="1"/>
          </p:nvPr>
        </p:nvSpPr>
        <p:spPr>
          <a:xfrm>
            <a:off x="457200" y="1791272"/>
            <a:ext cx="8229600" cy="4486699"/>
          </a:xfrm>
        </p:spPr>
        <p:txBody>
          <a:bodyPr>
            <a:normAutofit/>
          </a:bodyPr>
          <a:lstStyle/>
          <a:p>
            <a:r>
              <a:rPr lang="en-US" sz="1600" dirty="0" smtClean="0"/>
              <a:t>Efficacy of sildenafil in patients with ED and co-morbid conditions</a:t>
            </a:r>
            <a:endParaRPr lang="en-GB" sz="1600" dirty="0" smtClean="0"/>
          </a:p>
        </p:txBody>
      </p:sp>
      <p:sp>
        <p:nvSpPr>
          <p:cNvPr id="60425" name="TextBox 8"/>
          <p:cNvSpPr txBox="1">
            <a:spLocks noChangeArrowheads="1"/>
          </p:cNvSpPr>
          <p:nvPr/>
        </p:nvSpPr>
        <p:spPr bwMode="auto">
          <a:xfrm>
            <a:off x="1045568" y="5882899"/>
            <a:ext cx="7289800" cy="415498"/>
          </a:xfrm>
          <a:prstGeom prst="rect">
            <a:avLst/>
          </a:prstGeom>
          <a:noFill/>
          <a:ln w="9525">
            <a:noFill/>
            <a:miter lim="800000"/>
            <a:headEnd/>
            <a:tailEnd/>
          </a:ln>
        </p:spPr>
        <p:txBody>
          <a:bodyPr wrap="square">
            <a:prstTxWarp prst="textNoShape">
              <a:avLst/>
            </a:prstTxWarp>
            <a:spAutoFit/>
          </a:bodyPr>
          <a:lstStyle/>
          <a:p>
            <a:pPr fontAlgn="base">
              <a:spcBef>
                <a:spcPct val="20000"/>
              </a:spcBef>
              <a:spcAft>
                <a:spcPct val="0"/>
              </a:spcAft>
            </a:pPr>
            <a:r>
              <a:rPr lang="en-US" sz="1050" dirty="0">
                <a:solidFill>
                  <a:prstClr val="black"/>
                </a:solidFill>
                <a:latin typeface="Arial" charset="0"/>
                <a:ea typeface="Times New Roman" charset="0"/>
                <a:cs typeface="Times New Roman" charset="0"/>
              </a:rPr>
              <a:t>Data presented here are pooled from 11 double-blind, placebo-controlled, flexible-dose studies to assess the efficacy of sildenafil in 2,667 men with ED. Scores are for subgroups characterized by concomitant medical conditions/medications.</a:t>
            </a:r>
          </a:p>
        </p:txBody>
      </p:sp>
      <p:sp>
        <p:nvSpPr>
          <p:cNvPr id="60426" name="Text Box 12"/>
          <p:cNvSpPr txBox="1">
            <a:spLocks noChangeArrowheads="1"/>
          </p:cNvSpPr>
          <p:nvPr/>
        </p:nvSpPr>
        <p:spPr bwMode="auto">
          <a:xfrm>
            <a:off x="6225227" y="2362776"/>
            <a:ext cx="2306638" cy="132729"/>
          </a:xfrm>
          <a:prstGeom prst="rect">
            <a:avLst/>
          </a:prstGeom>
          <a:noFill/>
          <a:ln w="9525">
            <a:noFill/>
            <a:miter lim="800000"/>
            <a:headEnd/>
            <a:tailEnd/>
          </a:ln>
        </p:spPr>
        <p:txBody>
          <a:bodyPr lIns="0" tIns="0" rIns="0" bIns="0" anchor="b">
            <a:prstTxWarp prst="textNoShape">
              <a:avLst/>
            </a:prstTxWarp>
            <a:spAutoFit/>
          </a:bodyPr>
          <a:lstStyle/>
          <a:p>
            <a:pPr fontAlgn="base">
              <a:lnSpc>
                <a:spcPct val="95000"/>
              </a:lnSpc>
              <a:spcBef>
                <a:spcPct val="0"/>
              </a:spcBef>
              <a:spcAft>
                <a:spcPct val="0"/>
              </a:spcAft>
            </a:pPr>
            <a:r>
              <a:rPr lang="en-US" sz="900" i="1" dirty="0">
                <a:solidFill>
                  <a:srgbClr val="000000"/>
                </a:solidFill>
                <a:latin typeface="Arial" charset="0"/>
                <a:ea typeface="ＭＳ Ｐゴシック" charset="-128"/>
                <a:cs typeface="ＭＳ Ｐゴシック" charset="-128"/>
              </a:rPr>
              <a:t>*P</a:t>
            </a:r>
            <a:r>
              <a:rPr lang="en-US" sz="900" dirty="0">
                <a:solidFill>
                  <a:srgbClr val="000000"/>
                </a:solidFill>
                <a:latin typeface="Arial" charset="0"/>
                <a:ea typeface="ＭＳ Ｐゴシック" charset="-128"/>
                <a:cs typeface="ＭＳ Ｐゴシック" charset="-128"/>
              </a:rPr>
              <a:t> &lt;.0001 </a:t>
            </a:r>
            <a:r>
              <a:rPr lang="en-US" sz="900" dirty="0" err="1">
                <a:solidFill>
                  <a:srgbClr val="000000"/>
                </a:solidFill>
                <a:latin typeface="Arial" charset="0"/>
                <a:ea typeface="ＭＳ Ｐゴシック" charset="-128"/>
                <a:cs typeface="ＭＳ Ｐゴシック" charset="-128"/>
              </a:rPr>
              <a:t>vs</a:t>
            </a:r>
            <a:r>
              <a:rPr lang="en-US" sz="900" dirty="0">
                <a:solidFill>
                  <a:srgbClr val="000000"/>
                </a:solidFill>
                <a:latin typeface="Arial" charset="0"/>
                <a:ea typeface="ＭＳ Ｐゴシック" charset="-128"/>
                <a:cs typeface="ＭＳ Ｐゴシック" charset="-128"/>
              </a:rPr>
              <a:t> placebo. </a:t>
            </a:r>
            <a:r>
              <a:rPr lang="en-US" sz="900" baseline="30000" dirty="0">
                <a:solidFill>
                  <a:srgbClr val="000000"/>
                </a:solidFill>
                <a:latin typeface="Arial" charset="0"/>
                <a:ea typeface="ＭＳ Ｐゴシック" charset="-128"/>
                <a:cs typeface="ＭＳ Ｐゴシック" charset="-128"/>
              </a:rPr>
              <a:t>†</a:t>
            </a:r>
            <a:r>
              <a:rPr lang="en-US" sz="900" i="1" dirty="0">
                <a:solidFill>
                  <a:srgbClr val="000000"/>
                </a:solidFill>
                <a:latin typeface="Arial" charset="0"/>
                <a:ea typeface="ＭＳ Ｐゴシック" charset="-128"/>
                <a:cs typeface="ＭＳ Ｐゴシック" charset="-128"/>
              </a:rPr>
              <a:t>P </a:t>
            </a:r>
            <a:r>
              <a:rPr lang="en-US" sz="900" dirty="0">
                <a:solidFill>
                  <a:srgbClr val="000000"/>
                </a:solidFill>
                <a:latin typeface="Arial" charset="0"/>
                <a:ea typeface="ＭＳ Ｐゴシック" charset="-128"/>
                <a:cs typeface="ＭＳ Ｐゴシック" charset="-128"/>
              </a:rPr>
              <a:t>&lt;.001 </a:t>
            </a:r>
            <a:r>
              <a:rPr lang="en-US" sz="900" dirty="0" err="1">
                <a:solidFill>
                  <a:srgbClr val="000000"/>
                </a:solidFill>
                <a:latin typeface="Arial" charset="0"/>
                <a:ea typeface="ＭＳ Ｐゴシック" charset="-128"/>
                <a:cs typeface="ＭＳ Ｐゴシック" charset="-128"/>
              </a:rPr>
              <a:t>vs</a:t>
            </a:r>
            <a:r>
              <a:rPr lang="en-US" sz="900" dirty="0">
                <a:solidFill>
                  <a:srgbClr val="000000"/>
                </a:solidFill>
                <a:latin typeface="Arial" charset="0"/>
                <a:ea typeface="ＭＳ Ｐゴシック" charset="-128"/>
                <a:cs typeface="ＭＳ Ｐゴシック" charset="-128"/>
              </a:rPr>
              <a:t> placebo.</a:t>
            </a:r>
          </a:p>
        </p:txBody>
      </p:sp>
      <p:sp>
        <p:nvSpPr>
          <p:cNvPr id="12" name="TextBox 5"/>
          <p:cNvSpPr txBox="1">
            <a:spLocks noChangeArrowheads="1"/>
          </p:cNvSpPr>
          <p:nvPr/>
        </p:nvSpPr>
        <p:spPr bwMode="auto">
          <a:xfrm>
            <a:off x="457200" y="6281349"/>
            <a:ext cx="3676006" cy="215444"/>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800" dirty="0">
                <a:latin typeface="Arial" charset="0"/>
                <a:ea typeface="ＭＳ Ｐゴシック" charset="-128"/>
                <a:cs typeface="ＭＳ Ｐゴシック" charset="-128"/>
              </a:rPr>
              <a:t>Carson CC, Burnett AL, Levine LA, et al. </a:t>
            </a:r>
            <a:r>
              <a:rPr lang="en-US" sz="800" i="1" dirty="0" smtClean="0">
                <a:latin typeface="Arial" charset="0"/>
                <a:ea typeface="ＭＳ Ｐゴシック" charset="-128"/>
                <a:cs typeface="ＭＳ Ｐゴシック" charset="-128"/>
              </a:rPr>
              <a:t>Urology</a:t>
            </a:r>
            <a:r>
              <a:rPr lang="en-US" sz="800" dirty="0">
                <a:latin typeface="Arial" charset="0"/>
                <a:ea typeface="ＭＳ Ｐゴシック" charset="-128"/>
                <a:cs typeface="ＭＳ Ｐゴシック" charset="-128"/>
              </a:rPr>
              <a:t>. 2002; 60(</a:t>
            </a:r>
            <a:r>
              <a:rPr lang="en-US" sz="800" dirty="0" err="1">
                <a:latin typeface="Arial" charset="0"/>
                <a:ea typeface="ＭＳ Ｐゴシック" charset="-128"/>
                <a:cs typeface="ＭＳ Ｐゴシック" charset="-128"/>
              </a:rPr>
              <a:t>suppl</a:t>
            </a:r>
            <a:r>
              <a:rPr lang="en-US" sz="800" dirty="0">
                <a:latin typeface="Arial" charset="0"/>
                <a:ea typeface="ＭＳ Ｐゴシック" charset="-128"/>
                <a:cs typeface="ＭＳ Ｐゴシック" charset="-128"/>
              </a:rPr>
              <a:t> 2B):12-</a:t>
            </a:r>
            <a:r>
              <a:rPr lang="en-US" sz="800" dirty="0" smtClean="0">
                <a:latin typeface="Arial" charset="0"/>
                <a:ea typeface="ＭＳ Ｐゴシック" charset="-128"/>
                <a:cs typeface="ＭＳ Ｐゴシック" charset="-128"/>
              </a:rPr>
              <a:t>27.</a:t>
            </a:r>
            <a:endParaRPr lang="en-GB" sz="800" dirty="0">
              <a:latin typeface="Arial" charset="0"/>
              <a:ea typeface="Arial" charset="0"/>
              <a:cs typeface="Arial" charset="0"/>
            </a:endParaRPr>
          </a:p>
        </p:txBody>
      </p:sp>
    </p:spTree>
    <p:extLst>
      <p:ext uri="{BB962C8B-B14F-4D97-AF65-F5344CB8AC3E}">
        <p14:creationId xmlns:p14="http://schemas.microsoft.com/office/powerpoint/2010/main" val="3838736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my_erectile_dysfunction_is_better_than_your_ere_tshirt-p235230506618736395trlf_4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850" y="274637"/>
            <a:ext cx="6495475" cy="6495475"/>
          </a:xfrm>
          <a:prstGeom prst="rect">
            <a:avLst/>
          </a:prstGeom>
        </p:spPr>
      </p:pic>
    </p:spTree>
    <p:extLst>
      <p:ext uri="{BB962C8B-B14F-4D97-AF65-F5344CB8AC3E}">
        <p14:creationId xmlns:p14="http://schemas.microsoft.com/office/powerpoint/2010/main" val="3701095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292100" y="825500"/>
            <a:ext cx="7810500" cy="487056"/>
          </a:xfrm>
        </p:spPr>
        <p:txBody>
          <a:bodyPr anchor="t"/>
          <a:lstStyle/>
          <a:p>
            <a:pPr eaLnBrk="1" hangingPunct="1"/>
            <a:r>
              <a:rPr lang="en-US" sz="2700" dirty="0" smtClean="0">
                <a:ea typeface="ＭＳ Ｐゴシック" pitchFamily="-65" charset="-128"/>
              </a:rPr>
              <a:t>Why I decided to do Urology?</a:t>
            </a:r>
          </a:p>
        </p:txBody>
      </p:sp>
      <p:pic>
        <p:nvPicPr>
          <p:cNvPr id="5" name="Content Placeholder 4" descr="cambridge1.jpg"/>
          <p:cNvPicPr>
            <a:picLocks noGrp="1" noChangeAspect="1"/>
          </p:cNvPicPr>
          <p:nvPr>
            <p:ph idx="1"/>
          </p:nvPr>
        </p:nvPicPr>
        <p:blipFill>
          <a:blip r:embed="rId3"/>
          <a:srcRect/>
          <a:stretch>
            <a:fillRect/>
          </a:stretch>
        </p:blipFill>
        <p:spPr>
          <a:xfrm>
            <a:off x="457200" y="2209800"/>
            <a:ext cx="2590800" cy="2917825"/>
          </a:xfrm>
        </p:spPr>
      </p:pic>
      <p:pic>
        <p:nvPicPr>
          <p:cNvPr id="8" name="Picture 7" descr="oxford.jpg"/>
          <p:cNvPicPr>
            <a:picLocks noChangeAspect="1"/>
          </p:cNvPicPr>
          <p:nvPr/>
        </p:nvPicPr>
        <p:blipFill>
          <a:blip r:embed="rId4"/>
          <a:srcRect/>
          <a:stretch>
            <a:fillRect/>
          </a:stretch>
        </p:blipFill>
        <p:spPr bwMode="auto">
          <a:xfrm>
            <a:off x="3429000" y="2249488"/>
            <a:ext cx="2438400" cy="2917825"/>
          </a:xfrm>
          <a:prstGeom prst="rect">
            <a:avLst/>
          </a:prstGeom>
          <a:noFill/>
          <a:ln w="9525">
            <a:noFill/>
            <a:miter lim="800000"/>
            <a:headEnd/>
            <a:tailEnd/>
          </a:ln>
        </p:spPr>
      </p:pic>
      <p:pic>
        <p:nvPicPr>
          <p:cNvPr id="9" name="Picture 8" descr="Imperial.jpg"/>
          <p:cNvPicPr>
            <a:picLocks noChangeAspect="1"/>
          </p:cNvPicPr>
          <p:nvPr/>
        </p:nvPicPr>
        <p:blipFill>
          <a:blip r:embed="rId5"/>
          <a:srcRect/>
          <a:stretch>
            <a:fillRect/>
          </a:stretch>
        </p:blipFill>
        <p:spPr bwMode="auto">
          <a:xfrm>
            <a:off x="6172200" y="2346325"/>
            <a:ext cx="2514600" cy="2820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r>
              <a:rPr lang="en-US" b="1" dirty="0" smtClean="0"/>
              <a:t>Winston Churchill (1874–1975)</a:t>
            </a:r>
          </a:p>
          <a:p>
            <a:pPr marL="0" indent="0">
              <a:buNone/>
            </a:pPr>
            <a:r>
              <a:rPr lang="en-US" i="1" dirty="0" smtClean="0"/>
              <a:t>One of the greatest war time leaders in the 20</a:t>
            </a:r>
            <a:r>
              <a:rPr lang="en-US" i="1" baseline="30000" dirty="0" smtClean="0"/>
              <a:t>th </a:t>
            </a:r>
            <a:r>
              <a:rPr lang="en-US" i="1" dirty="0" smtClean="0"/>
              <a:t>Century</a:t>
            </a:r>
          </a:p>
          <a:p>
            <a:pPr marL="0" indent="0">
              <a:buNone/>
            </a:pPr>
            <a:endParaRPr lang="en-US" dirty="0" smtClean="0"/>
          </a:p>
          <a:p>
            <a:pPr marL="0" indent="0">
              <a:buNone/>
            </a:pPr>
            <a:r>
              <a:rPr lang="en-US" b="1" dirty="0" smtClean="0"/>
              <a:t>“There is no time for ease and comfort. It is time to dare and endure.”</a:t>
            </a:r>
            <a:endParaRPr lang="en-US" b="1" dirty="0"/>
          </a:p>
        </p:txBody>
      </p:sp>
      <p:pic>
        <p:nvPicPr>
          <p:cNvPr id="6" name="Picture 5"/>
          <p:cNvPicPr>
            <a:picLocks noChangeAspect="1"/>
          </p:cNvPicPr>
          <p:nvPr/>
        </p:nvPicPr>
        <p:blipFill>
          <a:blip r:embed="rId2"/>
          <a:stretch>
            <a:fillRect/>
          </a:stretch>
        </p:blipFill>
        <p:spPr>
          <a:xfrm>
            <a:off x="4573588" y="1736680"/>
            <a:ext cx="3111500" cy="3886200"/>
          </a:xfrm>
          <a:prstGeom prst="rect">
            <a:avLst/>
          </a:prstGeom>
        </p:spPr>
      </p:pic>
    </p:spTree>
    <p:extLst>
      <p:ext uri="{BB962C8B-B14F-4D97-AF65-F5344CB8AC3E}">
        <p14:creationId xmlns:p14="http://schemas.microsoft.com/office/powerpoint/2010/main" val="2562838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Sildenafil Orodispersible Tablet (ODT) Formulation</a:t>
            </a:r>
          </a:p>
        </p:txBody>
      </p:sp>
      <p:sp>
        <p:nvSpPr>
          <p:cNvPr id="3" name="Content Placeholder 2"/>
          <p:cNvSpPr>
            <a:spLocks noGrp="1"/>
          </p:cNvSpPr>
          <p:nvPr>
            <p:ph idx="1"/>
          </p:nvPr>
        </p:nvSpPr>
        <p:spPr>
          <a:xfrm>
            <a:off x="667264" y="2101034"/>
            <a:ext cx="8019535" cy="3608680"/>
          </a:xfrm>
        </p:spPr>
        <p:txBody>
          <a:bodyPr>
            <a:normAutofit/>
          </a:bodyPr>
          <a:lstStyle/>
          <a:p>
            <a:r>
              <a:rPr lang="en-GB" dirty="0"/>
              <a:t>Rationale</a:t>
            </a:r>
            <a:endParaRPr lang="en-GB" sz="1800" dirty="0"/>
          </a:p>
          <a:p>
            <a:pPr lvl="1">
              <a:lnSpc>
                <a:spcPct val="100000"/>
              </a:lnSpc>
            </a:pPr>
            <a:r>
              <a:rPr lang="en-GB" dirty="0"/>
              <a:t>In the treatment of patients with erectile dysfunction, it is helpful for physicians to have a choice of dosage forms to meet the specific needs of their individual </a:t>
            </a:r>
            <a:r>
              <a:rPr lang="en-GB" dirty="0" smtClean="0"/>
              <a:t>patients</a:t>
            </a:r>
            <a:r>
              <a:rPr lang="en-GB" baseline="30000" dirty="0" smtClean="0"/>
              <a:t> </a:t>
            </a:r>
            <a:endParaRPr lang="en-GB" sz="1000" i="1" dirty="0"/>
          </a:p>
          <a:p>
            <a:pPr lvl="1">
              <a:lnSpc>
                <a:spcPct val="100000"/>
              </a:lnSpc>
            </a:pPr>
            <a:r>
              <a:rPr lang="en-GB" dirty="0" smtClean="0"/>
              <a:t>Utilizing </a:t>
            </a:r>
            <a:r>
              <a:rPr lang="en-GB" dirty="0"/>
              <a:t>ODT technology, sildenafil orodispersible tablets were developed to offer physicians a dosage option for patients </a:t>
            </a:r>
            <a:r>
              <a:rPr lang="en-GB" dirty="0" smtClean="0"/>
              <a:t>who:</a:t>
            </a:r>
            <a:r>
              <a:rPr lang="en-GB" baseline="30000" dirty="0"/>
              <a:t> </a:t>
            </a:r>
            <a:r>
              <a:rPr lang="en-GB" dirty="0" smtClean="0"/>
              <a:t>	</a:t>
            </a:r>
            <a:endParaRPr lang="en-GB" i="1" dirty="0" smtClean="0"/>
          </a:p>
          <a:p>
            <a:pPr marL="0" lvl="1" indent="0">
              <a:lnSpc>
                <a:spcPct val="100000"/>
              </a:lnSpc>
              <a:buNone/>
              <a:tabLst>
                <a:tab pos="571500" algn="l"/>
              </a:tabLst>
            </a:pPr>
            <a:r>
              <a:rPr lang="en-GB" i="1" dirty="0" smtClean="0"/>
              <a:t>            </a:t>
            </a:r>
            <a:r>
              <a:rPr lang="en-GB" dirty="0" smtClean="0"/>
              <a:t>without the need for water</a:t>
            </a:r>
            <a:r>
              <a:rPr lang="en-GB" baseline="30000" dirty="0" smtClean="0"/>
              <a:t> </a:t>
            </a:r>
          </a:p>
          <a:p>
            <a:pPr marL="746125" lvl="1" indent="0">
              <a:lnSpc>
                <a:spcPct val="100000"/>
              </a:lnSpc>
              <a:buNone/>
              <a:tabLst>
                <a:tab pos="571500" algn="l"/>
              </a:tabLst>
            </a:pPr>
            <a:r>
              <a:rPr lang="en-GB" sz="800" i="1" dirty="0" smtClean="0"/>
              <a:t> </a:t>
            </a:r>
            <a:r>
              <a:rPr lang="en-GB" dirty="0"/>
              <a:t>OR</a:t>
            </a:r>
            <a:endParaRPr lang="en-GB" baseline="30000" dirty="0" smtClean="0"/>
          </a:p>
          <a:p>
            <a:pPr marL="571500" lvl="1" indent="0">
              <a:lnSpc>
                <a:spcPct val="100000"/>
              </a:lnSpc>
              <a:buNone/>
              <a:tabLst>
                <a:tab pos="571500" algn="l"/>
              </a:tabLst>
            </a:pPr>
            <a:r>
              <a:rPr lang="en-GB" dirty="0"/>
              <a:t>– have difficulty swallowing conventional solid dosage </a:t>
            </a:r>
            <a:r>
              <a:rPr lang="en-GB" dirty="0" smtClean="0"/>
              <a:t>forms</a:t>
            </a:r>
            <a:endParaRPr lang="en-GB" dirty="0"/>
          </a:p>
        </p:txBody>
      </p:sp>
      <p:sp>
        <p:nvSpPr>
          <p:cNvPr id="4" name="Footer Placeholder 3"/>
          <p:cNvSpPr>
            <a:spLocks noGrp="1"/>
          </p:cNvSpPr>
          <p:nvPr>
            <p:ph type="ftr" sz="quarter" idx="4294967295"/>
          </p:nvPr>
        </p:nvSpPr>
        <p:spPr>
          <a:xfrm>
            <a:off x="1300136" y="6427535"/>
            <a:ext cx="7230755" cy="246221"/>
          </a:xfrm>
          <a:prstGeom prst="rect">
            <a:avLst/>
          </a:prstGeom>
        </p:spPr>
        <p:txBody>
          <a:bodyPr/>
          <a:lstStyle/>
          <a:p>
            <a:r>
              <a:rPr lang="en-US" dirty="0" err="1">
                <a:solidFill>
                  <a:prstClr val="black">
                    <a:tint val="75000"/>
                  </a:prstClr>
                </a:solidFill>
              </a:rPr>
              <a:t>Damle</a:t>
            </a:r>
            <a:r>
              <a:rPr lang="en-US" dirty="0">
                <a:solidFill>
                  <a:prstClr val="black">
                    <a:tint val="75000"/>
                  </a:prstClr>
                </a:solidFill>
              </a:rPr>
              <a:t> B, </a:t>
            </a:r>
            <a:r>
              <a:rPr lang="en-US" dirty="0" err="1">
                <a:solidFill>
                  <a:prstClr val="black">
                    <a:tint val="75000"/>
                  </a:prstClr>
                </a:solidFill>
              </a:rPr>
              <a:t>Duczynski</a:t>
            </a:r>
            <a:r>
              <a:rPr lang="en-US" dirty="0">
                <a:solidFill>
                  <a:prstClr val="black">
                    <a:tint val="75000"/>
                  </a:prstClr>
                </a:solidFill>
              </a:rPr>
              <a:t> G, Jeffers BW, et al. Pharmacokinetics of a novel orodispersible tablet of sildenafil in healthy subjects. </a:t>
            </a:r>
            <a:r>
              <a:rPr lang="en-US" i="1" dirty="0" err="1" smtClean="0">
                <a:solidFill>
                  <a:prstClr val="black">
                    <a:tint val="75000"/>
                  </a:prstClr>
                </a:solidFill>
              </a:rPr>
              <a:t>Clin</a:t>
            </a:r>
            <a:r>
              <a:rPr lang="en-US" i="1" dirty="0" smtClean="0">
                <a:solidFill>
                  <a:prstClr val="black">
                    <a:tint val="75000"/>
                  </a:prstClr>
                </a:solidFill>
              </a:rPr>
              <a:t> </a:t>
            </a:r>
            <a:r>
              <a:rPr lang="en-US" i="1" dirty="0" err="1" smtClean="0">
                <a:solidFill>
                  <a:prstClr val="black">
                    <a:tint val="75000"/>
                  </a:prstClr>
                </a:solidFill>
              </a:rPr>
              <a:t>Ther</a:t>
            </a:r>
            <a:r>
              <a:rPr lang="en-US" dirty="0" smtClean="0">
                <a:solidFill>
                  <a:prstClr val="black">
                    <a:tint val="75000"/>
                  </a:prstClr>
                </a:solidFill>
              </a:rPr>
              <a:t>. </a:t>
            </a:r>
            <a:r>
              <a:rPr lang="en-US" dirty="0">
                <a:solidFill>
                  <a:prstClr val="black">
                    <a:tint val="75000"/>
                  </a:prstClr>
                </a:solidFill>
              </a:rPr>
              <a:t>2014; </a:t>
            </a:r>
            <a:r>
              <a:rPr lang="en-US" dirty="0" err="1">
                <a:solidFill>
                  <a:prstClr val="black">
                    <a:tint val="75000"/>
                  </a:prstClr>
                </a:solidFill>
              </a:rPr>
              <a:t>pii</a:t>
            </a:r>
            <a:r>
              <a:rPr lang="en-US" dirty="0">
                <a:solidFill>
                  <a:prstClr val="black">
                    <a:tint val="75000"/>
                  </a:prstClr>
                </a:solidFill>
              </a:rPr>
              <a:t>: S0149-2918(13)01125-9. </a:t>
            </a:r>
            <a:r>
              <a:rPr lang="en-US" dirty="0" err="1">
                <a:solidFill>
                  <a:prstClr val="black">
                    <a:tint val="75000"/>
                  </a:prstClr>
                </a:solidFill>
              </a:rPr>
              <a:t>doi</a:t>
            </a:r>
            <a:r>
              <a:rPr lang="en-US" dirty="0">
                <a:solidFill>
                  <a:prstClr val="black">
                    <a:tint val="75000"/>
                  </a:prstClr>
                </a:solidFill>
              </a:rPr>
              <a:t>: 10.10.16/h.clinthera.2013.12.010</a:t>
            </a:r>
            <a:r>
              <a:rPr lang="en-US" dirty="0" smtClean="0">
                <a:solidFill>
                  <a:prstClr val="black">
                    <a:tint val="75000"/>
                  </a:prstClr>
                </a:solidFill>
              </a:rPr>
              <a:t>.</a:t>
            </a:r>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BDF676B1-3002-43C5-A8CD-82498A2862D5}" type="slidenum">
              <a:rPr lang="en-US" smtClean="0">
                <a:solidFill>
                  <a:prstClr val="black">
                    <a:tint val="75000"/>
                  </a:prstClr>
                </a:solidFill>
                <a:latin typeface="Arial"/>
              </a:rPr>
              <a:pPr/>
              <a:t>21</a:t>
            </a:fld>
            <a:endParaRPr lang="en-US" dirty="0">
              <a:solidFill>
                <a:prstClr val="black">
                  <a:tint val="75000"/>
                </a:prstClr>
              </a:solidFill>
              <a:latin typeface="Arial"/>
            </a:endParaRPr>
          </a:p>
        </p:txBody>
      </p:sp>
    </p:spTree>
    <p:extLst>
      <p:ext uri="{BB962C8B-B14F-4D97-AF65-F5344CB8AC3E}">
        <p14:creationId xmlns:p14="http://schemas.microsoft.com/office/powerpoint/2010/main" val="300017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Sildenafil Orodispersible Tablet (ODT) Formulation</a:t>
            </a:r>
          </a:p>
        </p:txBody>
      </p:sp>
      <p:sp>
        <p:nvSpPr>
          <p:cNvPr id="3" name="Content Placeholder 2"/>
          <p:cNvSpPr>
            <a:spLocks noGrp="1"/>
          </p:cNvSpPr>
          <p:nvPr>
            <p:ph idx="1"/>
          </p:nvPr>
        </p:nvSpPr>
        <p:spPr>
          <a:xfrm>
            <a:off x="667264" y="992000"/>
            <a:ext cx="8019535" cy="350096"/>
          </a:xfrm>
        </p:spPr>
        <p:txBody>
          <a:bodyPr>
            <a:normAutofit/>
          </a:bodyPr>
          <a:lstStyle/>
          <a:p>
            <a:r>
              <a:rPr lang="en-GB" dirty="0" smtClean="0"/>
              <a:t>ODT Technology</a:t>
            </a:r>
            <a:endParaRPr lang="en-GB"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BDF676B1-3002-43C5-A8CD-82498A2862D5}" type="slidenum">
              <a:rPr lang="en-US" smtClean="0">
                <a:solidFill>
                  <a:prstClr val="black">
                    <a:tint val="75000"/>
                  </a:prstClr>
                </a:solidFill>
                <a:latin typeface="Arial"/>
              </a:rPr>
              <a:pPr/>
              <a:t>22</a:t>
            </a:fld>
            <a:endParaRPr lang="en-US" dirty="0">
              <a:solidFill>
                <a:prstClr val="black">
                  <a:tint val="75000"/>
                </a:prstClr>
              </a:solidFill>
              <a:latin typeface="Arial"/>
            </a:endParaRPr>
          </a:p>
        </p:txBody>
      </p:sp>
      <p:sp>
        <p:nvSpPr>
          <p:cNvPr id="6" name="Footer Placeholder 3"/>
          <p:cNvSpPr txBox="1">
            <a:spLocks/>
          </p:cNvSpPr>
          <p:nvPr/>
        </p:nvSpPr>
        <p:spPr>
          <a:xfrm>
            <a:off x="1339415" y="6563739"/>
            <a:ext cx="7230755" cy="123111"/>
          </a:xfrm>
          <a:prstGeom prst="rect">
            <a:avLst/>
          </a:prstGeom>
        </p:spPr>
        <p:txBody>
          <a:bodyPr vert="horz" wrap="square" lIns="0" tIns="0" rIns="0" bIns="0" rtlCol="0" anchor="b">
            <a:spAutoFit/>
          </a:bodyP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solidFill>
                  <a:prstClr val="black">
                    <a:tint val="75000"/>
                  </a:prstClr>
                </a:solidFill>
                <a:latin typeface="Arial"/>
                <a:ea typeface="ＭＳ Ｐゴシック" pitchFamily="-84" charset="-128"/>
                <a:cs typeface="ＭＳ Ｐゴシック" pitchFamily="-84" charset="-128"/>
              </a:rPr>
              <a:t>Adapted from </a:t>
            </a:r>
            <a:r>
              <a:rPr lang="en-GB" sz="800" dirty="0" err="1" smtClean="0">
                <a:solidFill>
                  <a:prstClr val="black">
                    <a:tint val="75000"/>
                  </a:prstClr>
                </a:solidFill>
                <a:latin typeface="Arial"/>
                <a:ea typeface="ＭＳ Ｐゴシック" pitchFamily="-84" charset="-128"/>
                <a:cs typeface="ＭＳ Ｐゴシック" pitchFamily="-84" charset="-128"/>
              </a:rPr>
              <a:t>Arora</a:t>
            </a:r>
            <a:r>
              <a:rPr lang="en-GB" sz="800" dirty="0" smtClean="0">
                <a:solidFill>
                  <a:prstClr val="black">
                    <a:tint val="75000"/>
                  </a:prstClr>
                </a:solidFill>
                <a:latin typeface="Arial"/>
                <a:ea typeface="ＭＳ Ｐゴシック" pitchFamily="-84" charset="-128"/>
                <a:cs typeface="ＭＳ Ｐゴシック" pitchFamily="-84" charset="-128"/>
              </a:rPr>
              <a:t> </a:t>
            </a:r>
            <a:r>
              <a:rPr lang="en-GB" sz="800" dirty="0">
                <a:solidFill>
                  <a:prstClr val="black">
                    <a:tint val="75000"/>
                  </a:prstClr>
                </a:solidFill>
                <a:latin typeface="Arial"/>
                <a:ea typeface="ＭＳ Ｐゴシック" pitchFamily="-84" charset="-128"/>
                <a:cs typeface="ＭＳ Ｐゴシック" pitchFamily="-84" charset="-128"/>
              </a:rPr>
              <a:t>P, </a:t>
            </a:r>
            <a:r>
              <a:rPr lang="en-GB" sz="800" dirty="0" err="1">
                <a:solidFill>
                  <a:prstClr val="black">
                    <a:tint val="75000"/>
                  </a:prstClr>
                </a:solidFill>
                <a:latin typeface="Arial"/>
                <a:ea typeface="ＭＳ Ｐゴシック" pitchFamily="-84" charset="-128"/>
                <a:cs typeface="ＭＳ Ｐゴシック" pitchFamily="-84" charset="-128"/>
              </a:rPr>
              <a:t>Sethi</a:t>
            </a:r>
            <a:r>
              <a:rPr lang="en-GB" sz="800" dirty="0">
                <a:solidFill>
                  <a:prstClr val="black">
                    <a:tint val="75000"/>
                  </a:prstClr>
                </a:solidFill>
                <a:latin typeface="Arial"/>
                <a:ea typeface="ＭＳ Ｐゴシック" pitchFamily="-84" charset="-128"/>
                <a:cs typeface="ＭＳ Ｐゴシック" pitchFamily="-84" charset="-128"/>
              </a:rPr>
              <a:t> VA. Orodispersible tablets: A comprehensive review. </a:t>
            </a:r>
            <a:r>
              <a:rPr lang="en-GB" sz="800" i="1" dirty="0" err="1">
                <a:solidFill>
                  <a:prstClr val="black">
                    <a:tint val="75000"/>
                  </a:prstClr>
                </a:solidFill>
                <a:latin typeface="Arial"/>
                <a:ea typeface="ＭＳ Ｐゴシック" pitchFamily="-84" charset="-128"/>
                <a:cs typeface="ＭＳ Ｐゴシック" pitchFamily="-84" charset="-128"/>
              </a:rPr>
              <a:t>Int</a:t>
            </a:r>
            <a:r>
              <a:rPr lang="en-GB" sz="800" i="1" dirty="0">
                <a:solidFill>
                  <a:prstClr val="black">
                    <a:tint val="75000"/>
                  </a:prstClr>
                </a:solidFill>
                <a:latin typeface="Arial"/>
                <a:ea typeface="ＭＳ Ｐゴシック" pitchFamily="-84" charset="-128"/>
                <a:cs typeface="ＭＳ Ｐゴシック" pitchFamily="-84" charset="-128"/>
              </a:rPr>
              <a:t> J Res </a:t>
            </a:r>
            <a:r>
              <a:rPr lang="en-GB" sz="800" i="1" dirty="0" err="1">
                <a:solidFill>
                  <a:prstClr val="black">
                    <a:tint val="75000"/>
                  </a:prstClr>
                </a:solidFill>
                <a:latin typeface="Arial"/>
                <a:ea typeface="ＭＳ Ｐゴシック" pitchFamily="-84" charset="-128"/>
                <a:cs typeface="ＭＳ Ｐゴシック" pitchFamily="-84" charset="-128"/>
              </a:rPr>
              <a:t>Dev</a:t>
            </a:r>
            <a:r>
              <a:rPr lang="en-GB" sz="800" i="1" dirty="0">
                <a:solidFill>
                  <a:prstClr val="black">
                    <a:tint val="75000"/>
                  </a:prstClr>
                </a:solidFill>
                <a:latin typeface="Arial"/>
                <a:ea typeface="ＭＳ Ｐゴシック" pitchFamily="-84" charset="-128"/>
                <a:cs typeface="ＭＳ Ｐゴシック" pitchFamily="-84" charset="-128"/>
              </a:rPr>
              <a:t> Pharm L Sci</a:t>
            </a:r>
            <a:r>
              <a:rPr lang="en-GB" sz="800" dirty="0">
                <a:solidFill>
                  <a:prstClr val="black">
                    <a:tint val="75000"/>
                  </a:prstClr>
                </a:solidFill>
                <a:latin typeface="Arial"/>
                <a:ea typeface="ＭＳ Ｐゴシック" pitchFamily="-84" charset="-128"/>
                <a:cs typeface="ＭＳ Ｐゴシック" pitchFamily="-84" charset="-128"/>
              </a:rPr>
              <a:t>. 2013;2:270-284.</a:t>
            </a:r>
          </a:p>
        </p:txBody>
      </p:sp>
      <p:pic>
        <p:nvPicPr>
          <p:cNvPr id="4" name="Picture 3" descr="ODT_PillDissolveAr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632" y="1688353"/>
            <a:ext cx="5301488" cy="4475532"/>
          </a:xfrm>
          <a:prstGeom prst="rect">
            <a:avLst/>
          </a:prstGeom>
        </p:spPr>
      </p:pic>
    </p:spTree>
    <p:extLst>
      <p:ext uri="{BB962C8B-B14F-4D97-AF65-F5344CB8AC3E}">
        <p14:creationId xmlns:p14="http://schemas.microsoft.com/office/powerpoint/2010/main" val="2586896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609600" y="152400"/>
            <a:ext cx="8050213" cy="1143000"/>
          </a:xfrm>
          <a:prstGeom prst="rect">
            <a:avLst/>
          </a:prstGeom>
          <a:noFill/>
          <a:ln w="9525">
            <a:noFill/>
            <a:miter lim="800000"/>
            <a:headEnd/>
            <a:tailEnd/>
          </a:ln>
        </p:spPr>
        <p:txBody>
          <a:bodyPr anchor="ctr"/>
          <a:lstStyle/>
          <a:p>
            <a:pPr eaLnBrk="0" hangingPunct="0">
              <a:lnSpc>
                <a:spcPct val="80000"/>
              </a:lnSpc>
              <a:defRPr/>
            </a:pPr>
            <a:r>
              <a:rPr lang="en-US" sz="3600" b="1" kern="0" dirty="0" smtClean="0">
                <a:solidFill>
                  <a:schemeClr val="tx2"/>
                </a:solidFill>
                <a:effectLst>
                  <a:outerShdw blurRad="38100" dist="38100" dir="2700000" algn="tl">
                    <a:srgbClr val="000000">
                      <a:alpha val="43137"/>
                    </a:srgbClr>
                  </a:outerShdw>
                </a:effectLst>
                <a:latin typeface="+mn-lt"/>
                <a:ea typeface="+mj-ea"/>
                <a:cs typeface="+mj-cs"/>
              </a:rPr>
              <a:t>Once</a:t>
            </a:r>
            <a:r>
              <a:rPr lang="en-US" sz="3600" b="1" kern="0" dirty="0">
                <a:solidFill>
                  <a:schemeClr val="tx2"/>
                </a:solidFill>
                <a:effectLst>
                  <a:outerShdw blurRad="38100" dist="38100" dir="2700000" algn="tl">
                    <a:srgbClr val="000000">
                      <a:alpha val="43137"/>
                    </a:srgbClr>
                  </a:outerShdw>
                </a:effectLst>
                <a:latin typeface="+mn-lt"/>
                <a:ea typeface="+mj-ea"/>
                <a:cs typeface="+mj-cs"/>
              </a:rPr>
              <a:t>-Daily </a:t>
            </a:r>
            <a:r>
              <a:rPr lang="en-US" sz="3600" b="1" kern="0" dirty="0" smtClean="0">
                <a:solidFill>
                  <a:schemeClr val="tx2"/>
                </a:solidFill>
                <a:effectLst>
                  <a:outerShdw blurRad="38100" dist="38100" dir="2700000" algn="tl">
                    <a:srgbClr val="000000">
                      <a:alpha val="43137"/>
                    </a:srgbClr>
                  </a:outerShdw>
                </a:effectLst>
                <a:latin typeface="+mn-lt"/>
                <a:ea typeface="+mj-ea"/>
                <a:cs typeface="+mj-cs"/>
              </a:rPr>
              <a:t>Option of PDE5-I</a:t>
            </a:r>
            <a:endParaRPr lang="en-US" sz="3600" b="1" kern="0" dirty="0">
              <a:solidFill>
                <a:schemeClr val="tx2"/>
              </a:solidFill>
              <a:effectLst>
                <a:outerShdw blurRad="38100" dist="38100" dir="2700000" algn="tl">
                  <a:srgbClr val="000000">
                    <a:alpha val="43137"/>
                  </a:srgbClr>
                </a:outerShdw>
              </a:effectLst>
              <a:latin typeface="+mn-lt"/>
              <a:ea typeface="+mj-ea"/>
              <a:cs typeface="+mj-cs"/>
            </a:endParaRPr>
          </a:p>
        </p:txBody>
      </p:sp>
      <p:sp>
        <p:nvSpPr>
          <p:cNvPr id="23555" name="TextBox 7"/>
          <p:cNvSpPr txBox="1">
            <a:spLocks noChangeArrowheads="1"/>
          </p:cNvSpPr>
          <p:nvPr/>
        </p:nvSpPr>
        <p:spPr bwMode="auto">
          <a:xfrm>
            <a:off x="609600" y="6324600"/>
            <a:ext cx="3429000" cy="461963"/>
          </a:xfrm>
          <a:prstGeom prst="rect">
            <a:avLst/>
          </a:prstGeom>
          <a:noFill/>
          <a:ln w="9525">
            <a:noFill/>
            <a:miter lim="800000"/>
            <a:headEnd/>
            <a:tailEnd/>
          </a:ln>
        </p:spPr>
        <p:txBody>
          <a:bodyPr>
            <a:spAutoFit/>
          </a:bodyPr>
          <a:lstStyle/>
          <a:p>
            <a:r>
              <a:rPr lang="fr-FR" sz="1200">
                <a:solidFill>
                  <a:srgbClr val="FFCC00"/>
                </a:solidFill>
              </a:rPr>
              <a:t>1. Carson C et al. </a:t>
            </a:r>
            <a:r>
              <a:rPr lang="fr-FR" sz="1200" i="1">
                <a:solidFill>
                  <a:srgbClr val="FFCC00"/>
                </a:solidFill>
              </a:rPr>
              <a:t>BJU Int</a:t>
            </a:r>
            <a:r>
              <a:rPr lang="fr-FR" sz="1200">
                <a:solidFill>
                  <a:srgbClr val="FFCC00"/>
                </a:solidFill>
              </a:rPr>
              <a:t> 2004;93:1276-81.</a:t>
            </a:r>
          </a:p>
          <a:p>
            <a:r>
              <a:rPr lang="fr-FR" sz="1200">
                <a:solidFill>
                  <a:srgbClr val="FFCC00"/>
                </a:solidFill>
              </a:rPr>
              <a:t>2. Rajfer J et al. </a:t>
            </a:r>
            <a:r>
              <a:rPr lang="fr-FR" sz="1200" i="1">
                <a:solidFill>
                  <a:srgbClr val="FFCC00"/>
                </a:solidFill>
              </a:rPr>
              <a:t>Int J Impot Res</a:t>
            </a:r>
            <a:r>
              <a:rPr lang="fr-FR" sz="1200">
                <a:solidFill>
                  <a:srgbClr val="FFCC00"/>
                </a:solidFill>
              </a:rPr>
              <a:t> 2007;19:95-103. </a:t>
            </a:r>
          </a:p>
        </p:txBody>
      </p:sp>
      <p:sp>
        <p:nvSpPr>
          <p:cNvPr id="23556" name="TextBox 8"/>
          <p:cNvSpPr txBox="1">
            <a:spLocks noChangeArrowheads="1"/>
          </p:cNvSpPr>
          <p:nvPr/>
        </p:nvSpPr>
        <p:spPr bwMode="auto">
          <a:xfrm>
            <a:off x="4114800" y="6324600"/>
            <a:ext cx="3171825" cy="461963"/>
          </a:xfrm>
          <a:prstGeom prst="rect">
            <a:avLst/>
          </a:prstGeom>
          <a:noFill/>
          <a:ln w="9525">
            <a:noFill/>
            <a:miter lim="800000"/>
            <a:headEnd/>
            <a:tailEnd/>
          </a:ln>
        </p:spPr>
        <p:txBody>
          <a:bodyPr>
            <a:spAutoFit/>
          </a:bodyPr>
          <a:lstStyle/>
          <a:p>
            <a:r>
              <a:rPr lang="fr-FR" sz="1200">
                <a:solidFill>
                  <a:srgbClr val="FFCC00"/>
                </a:solidFill>
              </a:rPr>
              <a:t>3. Dunn M et al. </a:t>
            </a:r>
            <a:r>
              <a:rPr lang="fr-FR" sz="1200" i="1">
                <a:solidFill>
                  <a:srgbClr val="FFCC00"/>
                </a:solidFill>
              </a:rPr>
              <a:t>Int J Impot Res</a:t>
            </a:r>
            <a:r>
              <a:rPr lang="fr-FR" sz="1200">
                <a:solidFill>
                  <a:srgbClr val="FFCC00"/>
                </a:solidFill>
              </a:rPr>
              <a:t> 2007;19:119-23. </a:t>
            </a:r>
          </a:p>
          <a:p>
            <a:r>
              <a:rPr lang="fr-FR" sz="1200">
                <a:solidFill>
                  <a:srgbClr val="FFCC00"/>
                </a:solidFill>
              </a:rPr>
              <a:t>4. Forgue S et al. </a:t>
            </a:r>
            <a:r>
              <a:rPr lang="fr-FR" sz="1200" i="1">
                <a:solidFill>
                  <a:srgbClr val="FFCC00"/>
                </a:solidFill>
              </a:rPr>
              <a:t>Br J Clin Pharmacol </a:t>
            </a:r>
            <a:r>
              <a:rPr lang="fr-FR" sz="1200">
                <a:solidFill>
                  <a:srgbClr val="FFCC00"/>
                </a:solidFill>
              </a:rPr>
              <a:t>2006;61:280-8.</a:t>
            </a:r>
          </a:p>
        </p:txBody>
      </p:sp>
      <p:sp>
        <p:nvSpPr>
          <p:cNvPr id="10" name="Content Placeholder 2"/>
          <p:cNvSpPr txBox="1">
            <a:spLocks/>
          </p:cNvSpPr>
          <p:nvPr/>
        </p:nvSpPr>
        <p:spPr>
          <a:xfrm>
            <a:off x="612775" y="1068779"/>
            <a:ext cx="8140700" cy="4693846"/>
          </a:xfrm>
          <a:prstGeom prst="rect">
            <a:avLst/>
          </a:prstGeom>
        </p:spPr>
        <p:txBody>
          <a:bodyPr tIns="457200" bIns="457200"/>
          <a:lstStyle/>
          <a:p>
            <a:pPr marL="342900" indent="-342900" eaLnBrk="0" hangingPunct="0">
              <a:lnSpc>
                <a:spcPct val="85000"/>
              </a:lnSpc>
              <a:spcAft>
                <a:spcPts val="1800"/>
              </a:spcAft>
              <a:buClr>
                <a:srgbClr val="FFCC00"/>
              </a:buClr>
              <a:buFont typeface="Symbol" pitchFamily="18" charset="2"/>
              <a:buChar char="¨"/>
              <a:defRPr/>
            </a:pPr>
            <a:r>
              <a:rPr lang="en-US" sz="2400" kern="0" dirty="0">
                <a:latin typeface="Arial"/>
                <a:cs typeface="Arial" charset="0"/>
              </a:rPr>
              <a:t>Dosing paradigms that eliminate coordinating dosing with sexual activity are desirable to accommodate  individual patterns and spontaneity of sexual intimacy</a:t>
            </a:r>
            <a:r>
              <a:rPr lang="en-US" sz="2400" kern="0" baseline="30000" dirty="0">
                <a:latin typeface="Arial"/>
                <a:cs typeface="Arial" charset="0"/>
              </a:rPr>
              <a:t>1-3</a:t>
            </a:r>
          </a:p>
          <a:p>
            <a:pPr marL="342900" indent="-342900" eaLnBrk="0" hangingPunct="0">
              <a:lnSpc>
                <a:spcPct val="85000"/>
              </a:lnSpc>
              <a:buClr>
                <a:srgbClr val="FFCC00"/>
              </a:buClr>
              <a:buFont typeface="Symbol" pitchFamily="18" charset="2"/>
              <a:buChar char="¨"/>
              <a:defRPr/>
            </a:pPr>
            <a:endParaRPr lang="en-US" sz="2400" kern="0" dirty="0">
              <a:latin typeface="Arial"/>
              <a:cs typeface="Arial" charset="0"/>
            </a:endParaRPr>
          </a:p>
          <a:p>
            <a:pPr marL="342900" indent="-342900" eaLnBrk="0" hangingPunct="0">
              <a:lnSpc>
                <a:spcPct val="85000"/>
              </a:lnSpc>
              <a:buClr>
                <a:srgbClr val="FFCC00"/>
              </a:buClr>
              <a:buFont typeface="Symbol" pitchFamily="18" charset="2"/>
              <a:buChar char="¨"/>
              <a:defRPr/>
            </a:pPr>
            <a:r>
              <a:rPr lang="en-US" sz="2400" kern="0" dirty="0">
                <a:latin typeface="Arial"/>
                <a:cs typeface="Arial" charset="0"/>
              </a:rPr>
              <a:t>Tadalafil is suited for use as a once-daily ED therapy, owing to its long half-life (17.5 hours)</a:t>
            </a:r>
            <a:r>
              <a:rPr lang="en-US" sz="2400" kern="0" baseline="30000" dirty="0" smtClean="0">
                <a:latin typeface="Arial"/>
                <a:cs typeface="Arial" charset="0"/>
              </a:rPr>
              <a:t>4</a:t>
            </a:r>
          </a:p>
          <a:p>
            <a:pPr marL="342900" indent="-342900" eaLnBrk="0" hangingPunct="0">
              <a:lnSpc>
                <a:spcPct val="85000"/>
              </a:lnSpc>
              <a:buClr>
                <a:srgbClr val="FFCC00"/>
              </a:buClr>
              <a:buFont typeface="Symbol" pitchFamily="18" charset="2"/>
              <a:buChar char="¨"/>
              <a:defRPr/>
            </a:pPr>
            <a:endParaRPr lang="en-US" sz="2400" kern="0" baseline="30000" dirty="0" smtClean="0">
              <a:latin typeface="Arial"/>
              <a:cs typeface="Arial" charset="0"/>
            </a:endParaRPr>
          </a:p>
          <a:p>
            <a:pPr marL="342900" indent="-342900" eaLnBrk="0" hangingPunct="0">
              <a:lnSpc>
                <a:spcPct val="85000"/>
              </a:lnSpc>
              <a:spcAft>
                <a:spcPts val="1200"/>
              </a:spcAft>
              <a:buClr>
                <a:srgbClr val="FFCC00"/>
              </a:buClr>
              <a:buFont typeface="Symbol" pitchFamily="18" charset="2"/>
              <a:buChar char="¨"/>
              <a:defRPr/>
            </a:pPr>
            <a:r>
              <a:rPr lang="en-US" sz="2400" kern="0" dirty="0">
                <a:latin typeface="Arial"/>
                <a:cs typeface="Arial" charset="0"/>
              </a:rPr>
              <a:t>Oral PDE5 inhibitors successfully treat ED</a:t>
            </a:r>
            <a:r>
              <a:rPr lang="en-US" sz="2400" kern="0" baseline="30000" dirty="0">
                <a:latin typeface="Arial"/>
                <a:cs typeface="Arial" charset="0"/>
              </a:rPr>
              <a:t>1</a:t>
            </a:r>
            <a:r>
              <a:rPr lang="en-US" sz="2400" kern="0" dirty="0">
                <a:latin typeface="Arial"/>
                <a:cs typeface="Arial" charset="0"/>
              </a:rPr>
              <a:t>; however,</a:t>
            </a:r>
          </a:p>
          <a:p>
            <a:pPr marL="742950" lvl="1" indent="-285750" eaLnBrk="0" hangingPunct="0">
              <a:lnSpc>
                <a:spcPct val="85000"/>
              </a:lnSpc>
              <a:spcAft>
                <a:spcPts val="1200"/>
              </a:spcAft>
              <a:buClr>
                <a:srgbClr val="FFCC00"/>
              </a:buClr>
              <a:buFontTx/>
              <a:buChar char="•"/>
              <a:defRPr/>
            </a:pPr>
            <a:r>
              <a:rPr lang="en-US" sz="2000" kern="0" dirty="0">
                <a:latin typeface="Arial"/>
                <a:cs typeface="Arial" charset="0"/>
              </a:rPr>
              <a:t>Ameliorating the full psychological impact of ED remains a challenge</a:t>
            </a:r>
            <a:r>
              <a:rPr lang="en-US" sz="2000" kern="0" baseline="30000" dirty="0">
                <a:latin typeface="Arial"/>
                <a:cs typeface="Arial" charset="0"/>
              </a:rPr>
              <a:t>2</a:t>
            </a:r>
            <a:endParaRPr lang="en-US" sz="2000" kern="0" dirty="0">
              <a:latin typeface="Arial"/>
              <a:cs typeface="Arial" charset="0"/>
            </a:endParaRPr>
          </a:p>
          <a:p>
            <a:pPr marL="342900" indent="-342900" eaLnBrk="0" hangingPunct="0">
              <a:lnSpc>
                <a:spcPct val="85000"/>
              </a:lnSpc>
              <a:buClr>
                <a:srgbClr val="FFCC00"/>
              </a:buClr>
              <a:buFont typeface="Symbol" pitchFamily="18" charset="2"/>
              <a:buChar char="¨"/>
              <a:defRPr/>
            </a:pPr>
            <a:endParaRPr lang="en-US" sz="2400" kern="0" dirty="0">
              <a:latin typeface="Arial"/>
              <a:cs typeface="Arial" charset="0"/>
            </a:endParaRPr>
          </a:p>
          <a:p>
            <a:pPr marL="342900" indent="-342900">
              <a:lnSpc>
                <a:spcPct val="85000"/>
              </a:lnSpc>
              <a:spcAft>
                <a:spcPct val="25000"/>
              </a:spcAft>
              <a:buClr>
                <a:srgbClr val="FFCC00"/>
              </a:buClr>
              <a:buFont typeface="Symbol" pitchFamily="18" charset="2"/>
              <a:buChar char="¨"/>
              <a:defRPr/>
            </a:pPr>
            <a:endParaRPr lang="en-US" sz="2000" kern="0" dirty="0">
              <a:latin typeface="Arial"/>
              <a:cs typeface="Arial" charset="0"/>
            </a:endParaRPr>
          </a:p>
          <a:p>
            <a:pPr marL="342900" indent="-342900" eaLnBrk="0" hangingPunct="0">
              <a:lnSpc>
                <a:spcPct val="85000"/>
              </a:lnSpc>
              <a:spcAft>
                <a:spcPct val="25000"/>
              </a:spcAft>
              <a:buClr>
                <a:srgbClr val="FFCC00"/>
              </a:buClr>
              <a:buFont typeface="Symbol" pitchFamily="18" charset="2"/>
              <a:buChar char="¨"/>
              <a:defRPr/>
            </a:pPr>
            <a:endParaRPr lang="en-US" kern="0" baseline="30000" dirty="0">
              <a:latin typeface="Arial"/>
              <a:cs typeface="Arial" charset="0"/>
            </a:endParaRPr>
          </a:p>
          <a:p>
            <a:pPr marL="342900" indent="-342900" eaLnBrk="0" hangingPunct="0">
              <a:lnSpc>
                <a:spcPct val="85000"/>
              </a:lnSpc>
              <a:spcAft>
                <a:spcPct val="25000"/>
              </a:spcAft>
              <a:buClr>
                <a:srgbClr val="FFCC00"/>
              </a:buClr>
              <a:buFont typeface="Symbol" pitchFamily="18" charset="2"/>
              <a:buChar char="¨"/>
              <a:defRPr/>
            </a:pPr>
            <a:endParaRPr lang="en-US" kern="0" dirty="0">
              <a:latin typeface="Arial"/>
              <a:cs typeface="Arial" charset="0"/>
            </a:endParaRPr>
          </a:p>
        </p:txBody>
      </p:sp>
      <p:sp>
        <p:nvSpPr>
          <p:cNvPr id="23558" name="Text Box 6"/>
          <p:cNvSpPr txBox="1">
            <a:spLocks noChangeArrowheads="1"/>
          </p:cNvSpPr>
          <p:nvPr/>
        </p:nvSpPr>
        <p:spPr bwMode="auto">
          <a:xfrm>
            <a:off x="609600" y="6075363"/>
            <a:ext cx="4495800" cy="184150"/>
          </a:xfrm>
          <a:prstGeom prst="rect">
            <a:avLst/>
          </a:prstGeom>
          <a:noFill/>
          <a:ln w="12700">
            <a:noFill/>
            <a:miter lim="800000"/>
            <a:headEnd/>
            <a:tailEnd/>
          </a:ln>
        </p:spPr>
        <p:txBody>
          <a:bodyPr lIns="0" tIns="0" rIns="0" bIns="0">
            <a:spAutoFit/>
          </a:bodyPr>
          <a:lstStyle/>
          <a:p>
            <a:pPr marL="228600" indent="-228600" eaLnBrk="0" hangingPunct="0">
              <a:buClr>
                <a:schemeClr val="bg2"/>
              </a:buClr>
              <a:defRPr/>
            </a:pPr>
            <a:r>
              <a:rPr lang="en-US" altLang="en-US" sz="1200" dirty="0">
                <a:latin typeface="+mn-lt"/>
              </a:rPr>
              <a:t>ED=erectile dysfunction; PDE5=</a:t>
            </a:r>
            <a:r>
              <a:rPr lang="en-US" altLang="en-US" sz="1200" dirty="0" err="1">
                <a:latin typeface="+mn-lt"/>
              </a:rPr>
              <a:t>phosphodiesterase</a:t>
            </a:r>
            <a:r>
              <a:rPr lang="en-US" altLang="en-US" sz="1200" dirty="0">
                <a:latin typeface="+mn-lt"/>
              </a:rPr>
              <a:t> 5</a:t>
            </a:r>
          </a:p>
        </p:txBody>
      </p:sp>
    </p:spTree>
    <p:extLst>
      <p:ext uri="{BB962C8B-B14F-4D97-AF65-F5344CB8AC3E}">
        <p14:creationId xmlns:p14="http://schemas.microsoft.com/office/powerpoint/2010/main" val="3578669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77"/>
          <p:cNvSpPr>
            <a:spLocks noChangeArrowheads="1"/>
          </p:cNvSpPr>
          <p:nvPr/>
        </p:nvSpPr>
        <p:spPr bwMode="auto">
          <a:xfrm>
            <a:off x="2152650" y="4295775"/>
            <a:ext cx="5111750" cy="711200"/>
          </a:xfrm>
          <a:custGeom>
            <a:avLst/>
            <a:gdLst>
              <a:gd name="T0" fmla="*/ 41178 w 5111393"/>
              <a:gd name="T1" fmla="*/ 219611 h 710629"/>
              <a:gd name="T2" fmla="*/ 82355 w 5111393"/>
              <a:gd name="T3" fmla="*/ 20124 h 710629"/>
              <a:gd name="T4" fmla="*/ 169848 w 5111393"/>
              <a:gd name="T5" fmla="*/ 135619 h 710629"/>
              <a:gd name="T6" fmla="*/ 391147 w 5111393"/>
              <a:gd name="T7" fmla="*/ 476846 h 710629"/>
              <a:gd name="T8" fmla="*/ 730842 w 5111393"/>
              <a:gd name="T9" fmla="*/ 681586 h 710629"/>
              <a:gd name="T10" fmla="*/ 756582 w 5111393"/>
              <a:gd name="T11" fmla="*/ 445350 h 710629"/>
              <a:gd name="T12" fmla="*/ 772020 w 5111393"/>
              <a:gd name="T13" fmla="*/ 151366 h 710629"/>
              <a:gd name="T14" fmla="*/ 823498 w 5111393"/>
              <a:gd name="T15" fmla="*/ 14879 h 710629"/>
              <a:gd name="T16" fmla="*/ 916128 w 5111393"/>
              <a:gd name="T17" fmla="*/ 182865 h 710629"/>
              <a:gd name="T18" fmla="*/ 1168331 w 5111393"/>
              <a:gd name="T19" fmla="*/ 518848 h 710629"/>
              <a:gd name="T20" fmla="*/ 1471985 w 5111393"/>
              <a:gd name="T21" fmla="*/ 676338 h 710629"/>
              <a:gd name="T22" fmla="*/ 1502862 w 5111393"/>
              <a:gd name="T23" fmla="*/ 251110 h 710629"/>
              <a:gd name="T24" fmla="*/ 1538899 w 5111393"/>
              <a:gd name="T25" fmla="*/ 14879 h 710629"/>
              <a:gd name="T26" fmla="*/ 1683010 w 5111393"/>
              <a:gd name="T27" fmla="*/ 245860 h 710629"/>
              <a:gd name="T28" fmla="*/ 2043281 w 5111393"/>
              <a:gd name="T29" fmla="*/ 613340 h 710629"/>
              <a:gd name="T30" fmla="*/ 2218239 w 5111393"/>
              <a:gd name="T31" fmla="*/ 466347 h 710629"/>
              <a:gd name="T32" fmla="*/ 2233705 w 5111393"/>
              <a:gd name="T33" fmla="*/ 161866 h 710629"/>
              <a:gd name="T34" fmla="*/ 2326335 w 5111393"/>
              <a:gd name="T35" fmla="*/ 51622 h 710629"/>
              <a:gd name="T36" fmla="*/ 2506464 w 5111393"/>
              <a:gd name="T37" fmla="*/ 382354 h 710629"/>
              <a:gd name="T38" fmla="*/ 2861616 w 5111393"/>
              <a:gd name="T39" fmla="*/ 655338 h 710629"/>
              <a:gd name="T40" fmla="*/ 2949108 w 5111393"/>
              <a:gd name="T41" fmla="*/ 508345 h 710629"/>
              <a:gd name="T42" fmla="*/ 2959383 w 5111393"/>
              <a:gd name="T43" fmla="*/ 209113 h 710629"/>
              <a:gd name="T44" fmla="*/ 2990259 w 5111393"/>
              <a:gd name="T45" fmla="*/ 25369 h 710629"/>
              <a:gd name="T46" fmla="*/ 3057202 w 5111393"/>
              <a:gd name="T47" fmla="*/ 62122 h 710629"/>
              <a:gd name="T48" fmla="*/ 3304215 w 5111393"/>
              <a:gd name="T49" fmla="*/ 471597 h 710629"/>
              <a:gd name="T50" fmla="*/ 3659360 w 5111393"/>
              <a:gd name="T51" fmla="*/ 686835 h 710629"/>
              <a:gd name="T52" fmla="*/ 3700527 w 5111393"/>
              <a:gd name="T53" fmla="*/ 172367 h 710629"/>
              <a:gd name="T54" fmla="*/ 3782880 w 5111393"/>
              <a:gd name="T55" fmla="*/ 51622 h 710629"/>
              <a:gd name="T56" fmla="*/ 4014481 w 5111393"/>
              <a:gd name="T57" fmla="*/ 455848 h 710629"/>
              <a:gd name="T58" fmla="*/ 4384999 w 5111393"/>
              <a:gd name="T59" fmla="*/ 681586 h 710629"/>
              <a:gd name="T60" fmla="*/ 4415930 w 5111393"/>
              <a:gd name="T61" fmla="*/ 272110 h 710629"/>
              <a:gd name="T62" fmla="*/ 4441615 w 5111393"/>
              <a:gd name="T63" fmla="*/ 67371 h 710629"/>
              <a:gd name="T64" fmla="*/ 4524025 w 5111393"/>
              <a:gd name="T65" fmla="*/ 56872 h 710629"/>
              <a:gd name="T66" fmla="*/ 4776175 w 5111393"/>
              <a:gd name="T67" fmla="*/ 482096 h 7106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11393"/>
              <a:gd name="T103" fmla="*/ 0 h 710629"/>
              <a:gd name="T104" fmla="*/ 5111393 w 5111393"/>
              <a:gd name="T105" fmla="*/ 710629 h 7106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11393" h="710629">
                <a:moveTo>
                  <a:pt x="0" y="677238"/>
                </a:moveTo>
                <a:cubicBezTo>
                  <a:pt x="14555" y="494871"/>
                  <a:pt x="29111" y="312505"/>
                  <a:pt x="41097" y="214901"/>
                </a:cubicBezTo>
                <a:cubicBezTo>
                  <a:pt x="53083" y="117297"/>
                  <a:pt x="65070" y="124146"/>
                  <a:pt x="71919" y="91611"/>
                </a:cubicBezTo>
                <a:cubicBezTo>
                  <a:pt x="78768" y="59076"/>
                  <a:pt x="71063" y="27398"/>
                  <a:pt x="82193" y="19692"/>
                </a:cubicBezTo>
                <a:cubicBezTo>
                  <a:pt x="93323" y="11987"/>
                  <a:pt x="124146" y="26542"/>
                  <a:pt x="138701" y="45378"/>
                </a:cubicBezTo>
                <a:cubicBezTo>
                  <a:pt x="153256" y="64214"/>
                  <a:pt x="143839" y="83906"/>
                  <a:pt x="169524" y="132708"/>
                </a:cubicBezTo>
                <a:cubicBezTo>
                  <a:pt x="195209" y="181510"/>
                  <a:pt x="255997" y="282539"/>
                  <a:pt x="292813" y="338191"/>
                </a:cubicBezTo>
                <a:cubicBezTo>
                  <a:pt x="329629" y="393843"/>
                  <a:pt x="330485" y="416960"/>
                  <a:pt x="390418" y="466618"/>
                </a:cubicBezTo>
                <a:cubicBezTo>
                  <a:pt x="450351" y="516276"/>
                  <a:pt x="595901" y="602751"/>
                  <a:pt x="652409" y="636142"/>
                </a:cubicBezTo>
                <a:cubicBezTo>
                  <a:pt x="708917" y="669533"/>
                  <a:pt x="714054" y="660971"/>
                  <a:pt x="729465" y="666964"/>
                </a:cubicBezTo>
                <a:cubicBezTo>
                  <a:pt x="744876" y="672957"/>
                  <a:pt x="740595" y="710629"/>
                  <a:pt x="744876" y="672101"/>
                </a:cubicBezTo>
                <a:cubicBezTo>
                  <a:pt x="749157" y="633573"/>
                  <a:pt x="751726" y="506003"/>
                  <a:pt x="755151" y="435796"/>
                </a:cubicBezTo>
                <a:cubicBezTo>
                  <a:pt x="758576" y="365589"/>
                  <a:pt x="762857" y="298807"/>
                  <a:pt x="765425" y="250861"/>
                </a:cubicBezTo>
                <a:cubicBezTo>
                  <a:pt x="767994" y="202915"/>
                  <a:pt x="764569" y="183222"/>
                  <a:pt x="770562" y="148119"/>
                </a:cubicBezTo>
                <a:cubicBezTo>
                  <a:pt x="776555" y="113016"/>
                  <a:pt x="792822" y="62501"/>
                  <a:pt x="801384" y="40241"/>
                </a:cubicBezTo>
                <a:cubicBezTo>
                  <a:pt x="809946" y="17981"/>
                  <a:pt x="810803" y="12843"/>
                  <a:pt x="821933" y="14555"/>
                </a:cubicBezTo>
                <a:cubicBezTo>
                  <a:pt x="833063" y="16267"/>
                  <a:pt x="852755" y="23117"/>
                  <a:pt x="868166" y="50515"/>
                </a:cubicBezTo>
                <a:cubicBezTo>
                  <a:pt x="883577" y="77913"/>
                  <a:pt x="887002" y="127572"/>
                  <a:pt x="914400" y="178942"/>
                </a:cubicBezTo>
                <a:cubicBezTo>
                  <a:pt x="941798" y="230312"/>
                  <a:pt x="990600" y="303944"/>
                  <a:pt x="1032553" y="358739"/>
                </a:cubicBezTo>
                <a:cubicBezTo>
                  <a:pt x="1074506" y="413534"/>
                  <a:pt x="1116459" y="465762"/>
                  <a:pt x="1166117" y="507715"/>
                </a:cubicBezTo>
                <a:cubicBezTo>
                  <a:pt x="1215775" y="549668"/>
                  <a:pt x="1279989" y="584771"/>
                  <a:pt x="1330503" y="610456"/>
                </a:cubicBezTo>
                <a:cubicBezTo>
                  <a:pt x="1381018" y="636141"/>
                  <a:pt x="1444375" y="684944"/>
                  <a:pt x="1469204" y="661827"/>
                </a:cubicBezTo>
                <a:cubicBezTo>
                  <a:pt x="1494033" y="638710"/>
                  <a:pt x="1474342" y="541105"/>
                  <a:pt x="1479479" y="471755"/>
                </a:cubicBezTo>
                <a:cubicBezTo>
                  <a:pt x="1484616" y="402405"/>
                  <a:pt x="1496602" y="301376"/>
                  <a:pt x="1500027" y="245724"/>
                </a:cubicBezTo>
                <a:cubicBezTo>
                  <a:pt x="1503452" y="190072"/>
                  <a:pt x="1494034" y="176373"/>
                  <a:pt x="1500027" y="137845"/>
                </a:cubicBezTo>
                <a:cubicBezTo>
                  <a:pt x="1506020" y="99317"/>
                  <a:pt x="1520575" y="29110"/>
                  <a:pt x="1535986" y="14555"/>
                </a:cubicBezTo>
                <a:cubicBezTo>
                  <a:pt x="1551397" y="0"/>
                  <a:pt x="1568521" y="12843"/>
                  <a:pt x="1592494" y="50515"/>
                </a:cubicBezTo>
                <a:cubicBezTo>
                  <a:pt x="1616467" y="88187"/>
                  <a:pt x="1643009" y="177230"/>
                  <a:pt x="1679825" y="240587"/>
                </a:cubicBezTo>
                <a:cubicBezTo>
                  <a:pt x="1716641" y="303944"/>
                  <a:pt x="1753457" y="370727"/>
                  <a:pt x="1813389" y="430659"/>
                </a:cubicBezTo>
                <a:cubicBezTo>
                  <a:pt x="1873321" y="490591"/>
                  <a:pt x="1975207" y="560798"/>
                  <a:pt x="2039420" y="600182"/>
                </a:cubicBezTo>
                <a:cubicBezTo>
                  <a:pt x="2103634" y="639566"/>
                  <a:pt x="2169560" y="690937"/>
                  <a:pt x="2198670" y="666964"/>
                </a:cubicBezTo>
                <a:cubicBezTo>
                  <a:pt x="2227780" y="642991"/>
                  <a:pt x="2209800" y="529975"/>
                  <a:pt x="2214081" y="456344"/>
                </a:cubicBezTo>
                <a:cubicBezTo>
                  <a:pt x="2218362" y="382713"/>
                  <a:pt x="2221787" y="274834"/>
                  <a:pt x="2224355" y="225175"/>
                </a:cubicBezTo>
                <a:cubicBezTo>
                  <a:pt x="2226924" y="175517"/>
                  <a:pt x="2222643" y="192640"/>
                  <a:pt x="2229492" y="158393"/>
                </a:cubicBezTo>
                <a:cubicBezTo>
                  <a:pt x="2236342" y="124146"/>
                  <a:pt x="2250041" y="37672"/>
                  <a:pt x="2265452" y="19692"/>
                </a:cubicBezTo>
                <a:cubicBezTo>
                  <a:pt x="2280863" y="1712"/>
                  <a:pt x="2301412" y="21405"/>
                  <a:pt x="2321960" y="50515"/>
                </a:cubicBezTo>
                <a:cubicBezTo>
                  <a:pt x="2342508" y="79625"/>
                  <a:pt x="2358776" y="140414"/>
                  <a:pt x="2388742" y="194353"/>
                </a:cubicBezTo>
                <a:cubicBezTo>
                  <a:pt x="2418708" y="248292"/>
                  <a:pt x="2463229" y="322780"/>
                  <a:pt x="2501757" y="374151"/>
                </a:cubicBezTo>
                <a:cubicBezTo>
                  <a:pt x="2540285" y="425522"/>
                  <a:pt x="2560834" y="458057"/>
                  <a:pt x="2619910" y="502578"/>
                </a:cubicBezTo>
                <a:cubicBezTo>
                  <a:pt x="2678987" y="547099"/>
                  <a:pt x="2804845" y="614738"/>
                  <a:pt x="2856216" y="641279"/>
                </a:cubicBezTo>
                <a:cubicBezTo>
                  <a:pt x="2907587" y="667820"/>
                  <a:pt x="2913580" y="685800"/>
                  <a:pt x="2928135" y="661827"/>
                </a:cubicBezTo>
                <a:cubicBezTo>
                  <a:pt x="2942690" y="637854"/>
                  <a:pt x="2939265" y="553093"/>
                  <a:pt x="2943546" y="497441"/>
                </a:cubicBezTo>
                <a:cubicBezTo>
                  <a:pt x="2947827" y="441789"/>
                  <a:pt x="2952108" y="376719"/>
                  <a:pt x="2953820" y="327917"/>
                </a:cubicBezTo>
                <a:cubicBezTo>
                  <a:pt x="2955532" y="279115"/>
                  <a:pt x="2953820" y="204627"/>
                  <a:pt x="2953820" y="204627"/>
                </a:cubicBezTo>
                <a:cubicBezTo>
                  <a:pt x="2953820" y="175517"/>
                  <a:pt x="2948683" y="183222"/>
                  <a:pt x="2953820" y="153256"/>
                </a:cubicBezTo>
                <a:cubicBezTo>
                  <a:pt x="2958957" y="123290"/>
                  <a:pt x="2972657" y="46234"/>
                  <a:pt x="2984643" y="24829"/>
                </a:cubicBezTo>
                <a:cubicBezTo>
                  <a:pt x="2996630" y="3425"/>
                  <a:pt x="3014609" y="18836"/>
                  <a:pt x="3025739" y="24829"/>
                </a:cubicBezTo>
                <a:cubicBezTo>
                  <a:pt x="3036869" y="30822"/>
                  <a:pt x="3028308" y="17124"/>
                  <a:pt x="3051425" y="60789"/>
                </a:cubicBezTo>
                <a:cubicBezTo>
                  <a:pt x="3074542" y="104454"/>
                  <a:pt x="3123344" y="220038"/>
                  <a:pt x="3164440" y="286820"/>
                </a:cubicBezTo>
                <a:cubicBezTo>
                  <a:pt x="3205536" y="353602"/>
                  <a:pt x="3254339" y="415247"/>
                  <a:pt x="3298004" y="461481"/>
                </a:cubicBezTo>
                <a:cubicBezTo>
                  <a:pt x="3341669" y="507715"/>
                  <a:pt x="3367355" y="529120"/>
                  <a:pt x="3426431" y="564223"/>
                </a:cubicBezTo>
                <a:cubicBezTo>
                  <a:pt x="3485507" y="599326"/>
                  <a:pt x="3613079" y="696074"/>
                  <a:pt x="3652463" y="672101"/>
                </a:cubicBezTo>
                <a:cubicBezTo>
                  <a:pt x="3691847" y="648128"/>
                  <a:pt x="3655888" y="504289"/>
                  <a:pt x="3662737" y="420384"/>
                </a:cubicBezTo>
                <a:cubicBezTo>
                  <a:pt x="3669586" y="336479"/>
                  <a:pt x="3684142" y="234594"/>
                  <a:pt x="3693560" y="168668"/>
                </a:cubicBezTo>
                <a:cubicBezTo>
                  <a:pt x="3702978" y="102742"/>
                  <a:pt x="3705546" y="44521"/>
                  <a:pt x="3719245" y="24829"/>
                </a:cubicBezTo>
                <a:cubicBezTo>
                  <a:pt x="3732944" y="5137"/>
                  <a:pt x="3755205" y="20549"/>
                  <a:pt x="3775753" y="50515"/>
                </a:cubicBezTo>
                <a:cubicBezTo>
                  <a:pt x="3796301" y="80481"/>
                  <a:pt x="3804007" y="138701"/>
                  <a:pt x="3842535" y="204627"/>
                </a:cubicBezTo>
                <a:cubicBezTo>
                  <a:pt x="3881063" y="270553"/>
                  <a:pt x="3952126" y="383569"/>
                  <a:pt x="4006921" y="446070"/>
                </a:cubicBezTo>
                <a:cubicBezTo>
                  <a:pt x="4061716" y="508571"/>
                  <a:pt x="4109663" y="542818"/>
                  <a:pt x="4171308" y="579634"/>
                </a:cubicBezTo>
                <a:cubicBezTo>
                  <a:pt x="4232953" y="616450"/>
                  <a:pt x="4340832" y="686656"/>
                  <a:pt x="4376791" y="666964"/>
                </a:cubicBezTo>
                <a:cubicBezTo>
                  <a:pt x="4412750" y="647272"/>
                  <a:pt x="4381928" y="528263"/>
                  <a:pt x="4387065" y="461481"/>
                </a:cubicBezTo>
                <a:cubicBezTo>
                  <a:pt x="4392202" y="394699"/>
                  <a:pt x="4403332" y="315930"/>
                  <a:pt x="4407613" y="266272"/>
                </a:cubicBezTo>
                <a:cubicBezTo>
                  <a:pt x="4411894" y="216614"/>
                  <a:pt x="4408470" y="196921"/>
                  <a:pt x="4412751" y="163530"/>
                </a:cubicBezTo>
                <a:cubicBezTo>
                  <a:pt x="4417032" y="130139"/>
                  <a:pt x="4426450" y="90755"/>
                  <a:pt x="4433299" y="65926"/>
                </a:cubicBezTo>
                <a:cubicBezTo>
                  <a:pt x="4440148" y="41097"/>
                  <a:pt x="4440148" y="16267"/>
                  <a:pt x="4453847" y="14555"/>
                </a:cubicBezTo>
                <a:cubicBezTo>
                  <a:pt x="4467546" y="12843"/>
                  <a:pt x="4494087" y="20549"/>
                  <a:pt x="4515492" y="55652"/>
                </a:cubicBezTo>
                <a:cubicBezTo>
                  <a:pt x="4536897" y="90755"/>
                  <a:pt x="4540321" y="155825"/>
                  <a:pt x="4582274" y="225175"/>
                </a:cubicBezTo>
                <a:cubicBezTo>
                  <a:pt x="4624227" y="294525"/>
                  <a:pt x="4679023" y="397267"/>
                  <a:pt x="4767209" y="471755"/>
                </a:cubicBezTo>
                <a:cubicBezTo>
                  <a:pt x="4855396" y="546243"/>
                  <a:pt x="4983394" y="609172"/>
                  <a:pt x="5111393" y="672101"/>
                </a:cubicBezTo>
              </a:path>
            </a:pathLst>
          </a:custGeom>
          <a:solidFill>
            <a:srgbClr val="CA7700"/>
          </a:solidFill>
          <a:ln w="19050" algn="ctr">
            <a:solidFill>
              <a:srgbClr val="CA7700"/>
            </a:solidFill>
            <a:round/>
            <a:headEnd/>
            <a:tailEnd/>
          </a:ln>
        </p:spPr>
        <p:txBody>
          <a:bodyPr/>
          <a:lstStyle/>
          <a:p>
            <a:endParaRPr lang="en-US"/>
          </a:p>
        </p:txBody>
      </p:sp>
      <p:sp>
        <p:nvSpPr>
          <p:cNvPr id="26627" name="Freeform 80"/>
          <p:cNvSpPr>
            <a:spLocks noChangeArrowheads="1"/>
          </p:cNvSpPr>
          <p:nvPr/>
        </p:nvSpPr>
        <p:spPr bwMode="auto">
          <a:xfrm>
            <a:off x="2165350" y="2652713"/>
            <a:ext cx="5111750" cy="2795587"/>
          </a:xfrm>
          <a:custGeom>
            <a:avLst/>
            <a:gdLst>
              <a:gd name="T0" fmla="*/ 0 w 5111750"/>
              <a:gd name="T1" fmla="*/ 2811488 h 2795058"/>
              <a:gd name="T2" fmla="*/ 6350 w 5111750"/>
              <a:gd name="T3" fmla="*/ 2511283 h 2795058"/>
              <a:gd name="T4" fmla="*/ 6350 w 5111750"/>
              <a:gd name="T5" fmla="*/ 2364374 h 2795058"/>
              <a:gd name="T6" fmla="*/ 19050 w 5111750"/>
              <a:gd name="T7" fmla="*/ 1872555 h 2795058"/>
              <a:gd name="T8" fmla="*/ 19050 w 5111750"/>
              <a:gd name="T9" fmla="*/ 1649001 h 2795058"/>
              <a:gd name="T10" fmla="*/ 38100 w 5111750"/>
              <a:gd name="T11" fmla="*/ 1284925 h 2795058"/>
              <a:gd name="T12" fmla="*/ 44450 w 5111750"/>
              <a:gd name="T13" fmla="*/ 665351 h 2795058"/>
              <a:gd name="T14" fmla="*/ 44450 w 5111750"/>
              <a:gd name="T15" fmla="*/ 486509 h 2795058"/>
              <a:gd name="T16" fmla="*/ 57150 w 5111750"/>
              <a:gd name="T17" fmla="*/ 237403 h 2795058"/>
              <a:gd name="T18" fmla="*/ 63500 w 5111750"/>
              <a:gd name="T19" fmla="*/ 154357 h 2795058"/>
              <a:gd name="T20" fmla="*/ 63500 w 5111750"/>
              <a:gd name="T21" fmla="*/ 45787 h 2795058"/>
              <a:gd name="T22" fmla="*/ 95250 w 5111750"/>
              <a:gd name="T23" fmla="*/ 20232 h 2795058"/>
              <a:gd name="T24" fmla="*/ 127000 w 5111750"/>
              <a:gd name="T25" fmla="*/ 20232 h 2795058"/>
              <a:gd name="T26" fmla="*/ 139700 w 5111750"/>
              <a:gd name="T27" fmla="*/ 141595 h 2795058"/>
              <a:gd name="T28" fmla="*/ 165100 w 5111750"/>
              <a:gd name="T29" fmla="*/ 371528 h 2795058"/>
              <a:gd name="T30" fmla="*/ 209550 w 5111750"/>
              <a:gd name="T31" fmla="*/ 563150 h 2795058"/>
              <a:gd name="T32" fmla="*/ 254000 w 5111750"/>
              <a:gd name="T33" fmla="*/ 767549 h 2795058"/>
              <a:gd name="T34" fmla="*/ 311150 w 5111750"/>
              <a:gd name="T35" fmla="*/ 978328 h 2795058"/>
              <a:gd name="T36" fmla="*/ 361950 w 5111750"/>
              <a:gd name="T37" fmla="*/ 1182731 h 2795058"/>
              <a:gd name="T38" fmla="*/ 469900 w 5111750"/>
              <a:gd name="T39" fmla="*/ 1380734 h 2795058"/>
              <a:gd name="T40" fmla="*/ 666750 w 5111750"/>
              <a:gd name="T41" fmla="*/ 1553192 h 2795058"/>
              <a:gd name="T42" fmla="*/ 863600 w 5111750"/>
              <a:gd name="T43" fmla="*/ 1757585 h 2795058"/>
              <a:gd name="T44" fmla="*/ 1054132 w 5111750"/>
              <a:gd name="T45" fmla="*/ 1949205 h 2795058"/>
              <a:gd name="T46" fmla="*/ 1257332 w 5111750"/>
              <a:gd name="T47" fmla="*/ 2153600 h 2795058"/>
              <a:gd name="T48" fmla="*/ 1454182 w 5111750"/>
              <a:gd name="T49" fmla="*/ 2351601 h 2795058"/>
              <a:gd name="T50" fmla="*/ 1676432 w 5111750"/>
              <a:gd name="T51" fmla="*/ 2441030 h 2795058"/>
              <a:gd name="T52" fmla="*/ 1860582 w 5111750"/>
              <a:gd name="T53" fmla="*/ 2517677 h 2795058"/>
              <a:gd name="T54" fmla="*/ 2114551 w 5111750"/>
              <a:gd name="T55" fmla="*/ 2613485 h 2795058"/>
              <a:gd name="T56" fmla="*/ 2266951 w 5111750"/>
              <a:gd name="T57" fmla="*/ 2651804 h 2795058"/>
              <a:gd name="T58" fmla="*/ 2413001 w 5111750"/>
              <a:gd name="T59" fmla="*/ 2670963 h 2795058"/>
              <a:gd name="T60" fmla="*/ 2470151 w 5111750"/>
              <a:gd name="T61" fmla="*/ 2683740 h 2795058"/>
              <a:gd name="T62" fmla="*/ 2540001 w 5111750"/>
              <a:gd name="T63" fmla="*/ 2683740 h 2795058"/>
              <a:gd name="T64" fmla="*/ 2686051 w 5111750"/>
              <a:gd name="T65" fmla="*/ 2709295 h 2795058"/>
              <a:gd name="T66" fmla="*/ 2882901 w 5111750"/>
              <a:gd name="T67" fmla="*/ 2734836 h 2795058"/>
              <a:gd name="T68" fmla="*/ 3098801 w 5111750"/>
              <a:gd name="T69" fmla="*/ 2754001 h 2795058"/>
              <a:gd name="T70" fmla="*/ 3314701 w 5111750"/>
              <a:gd name="T71" fmla="*/ 2760394 h 2795058"/>
              <a:gd name="T72" fmla="*/ 3486151 w 5111750"/>
              <a:gd name="T73" fmla="*/ 2773167 h 2795058"/>
              <a:gd name="T74" fmla="*/ 3695701 w 5111750"/>
              <a:gd name="T75" fmla="*/ 2779550 h 2795058"/>
              <a:gd name="T76" fmla="*/ 3905251 w 5111750"/>
              <a:gd name="T77" fmla="*/ 2779550 h 2795058"/>
              <a:gd name="T78" fmla="*/ 4114801 w 5111750"/>
              <a:gd name="T79" fmla="*/ 2792330 h 2795058"/>
              <a:gd name="T80" fmla="*/ 4305302 w 5111750"/>
              <a:gd name="T81" fmla="*/ 2792330 h 2795058"/>
              <a:gd name="T82" fmla="*/ 4514850 w 5111750"/>
              <a:gd name="T83" fmla="*/ 2798708 h 2795058"/>
              <a:gd name="T84" fmla="*/ 4718050 w 5111750"/>
              <a:gd name="T85" fmla="*/ 2792330 h 2795058"/>
              <a:gd name="T86" fmla="*/ 4914902 w 5111750"/>
              <a:gd name="T87" fmla="*/ 2792330 h 2795058"/>
              <a:gd name="T88" fmla="*/ 5111750 w 5111750"/>
              <a:gd name="T89" fmla="*/ 2798708 h 27950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11750"/>
              <a:gd name="T136" fmla="*/ 0 h 2795058"/>
              <a:gd name="T137" fmla="*/ 5111750 w 5111750"/>
              <a:gd name="T138" fmla="*/ 2795058 h 27950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11750" h="2795058">
                <a:moveTo>
                  <a:pt x="0" y="2795058"/>
                </a:moveTo>
                <a:cubicBezTo>
                  <a:pt x="2646" y="2682874"/>
                  <a:pt x="5292" y="2570691"/>
                  <a:pt x="6350" y="2496608"/>
                </a:cubicBezTo>
                <a:cubicBezTo>
                  <a:pt x="7408" y="2422525"/>
                  <a:pt x="4233" y="2456391"/>
                  <a:pt x="6350" y="2350558"/>
                </a:cubicBezTo>
                <a:cubicBezTo>
                  <a:pt x="8467" y="2244725"/>
                  <a:pt x="16933" y="1980141"/>
                  <a:pt x="19050" y="1861608"/>
                </a:cubicBezTo>
                <a:cubicBezTo>
                  <a:pt x="21167" y="1743075"/>
                  <a:pt x="15875" y="1736725"/>
                  <a:pt x="19050" y="1639358"/>
                </a:cubicBezTo>
                <a:cubicBezTo>
                  <a:pt x="22225" y="1541991"/>
                  <a:pt x="33867" y="1440391"/>
                  <a:pt x="38100" y="1277408"/>
                </a:cubicBezTo>
                <a:cubicBezTo>
                  <a:pt x="42333" y="1114425"/>
                  <a:pt x="43392" y="793750"/>
                  <a:pt x="44450" y="661458"/>
                </a:cubicBezTo>
                <a:cubicBezTo>
                  <a:pt x="45508" y="529166"/>
                  <a:pt x="42333" y="554566"/>
                  <a:pt x="44450" y="483658"/>
                </a:cubicBezTo>
                <a:cubicBezTo>
                  <a:pt x="46567" y="412750"/>
                  <a:pt x="53975" y="291041"/>
                  <a:pt x="57150" y="236008"/>
                </a:cubicBezTo>
                <a:cubicBezTo>
                  <a:pt x="60325" y="180975"/>
                  <a:pt x="62442" y="185208"/>
                  <a:pt x="63500" y="153458"/>
                </a:cubicBezTo>
                <a:cubicBezTo>
                  <a:pt x="64558" y="121708"/>
                  <a:pt x="58208" y="67733"/>
                  <a:pt x="63500" y="45508"/>
                </a:cubicBezTo>
                <a:cubicBezTo>
                  <a:pt x="68792" y="23283"/>
                  <a:pt x="84667" y="24341"/>
                  <a:pt x="95250" y="20108"/>
                </a:cubicBezTo>
                <a:cubicBezTo>
                  <a:pt x="105833" y="15875"/>
                  <a:pt x="119592" y="0"/>
                  <a:pt x="127000" y="20108"/>
                </a:cubicBezTo>
                <a:cubicBezTo>
                  <a:pt x="134408" y="40216"/>
                  <a:pt x="133350" y="82550"/>
                  <a:pt x="139700" y="140758"/>
                </a:cubicBezTo>
                <a:cubicBezTo>
                  <a:pt x="146050" y="198966"/>
                  <a:pt x="153458" y="299508"/>
                  <a:pt x="165100" y="369358"/>
                </a:cubicBezTo>
                <a:cubicBezTo>
                  <a:pt x="176742" y="439208"/>
                  <a:pt x="194733" y="494241"/>
                  <a:pt x="209550" y="559858"/>
                </a:cubicBezTo>
                <a:cubicBezTo>
                  <a:pt x="224367" y="625475"/>
                  <a:pt x="237067" y="694266"/>
                  <a:pt x="254000" y="763058"/>
                </a:cubicBezTo>
                <a:cubicBezTo>
                  <a:pt x="270933" y="831850"/>
                  <a:pt x="293158" y="903816"/>
                  <a:pt x="311150" y="972608"/>
                </a:cubicBezTo>
                <a:cubicBezTo>
                  <a:pt x="329142" y="1041400"/>
                  <a:pt x="335492" y="1109133"/>
                  <a:pt x="361950" y="1175808"/>
                </a:cubicBezTo>
                <a:cubicBezTo>
                  <a:pt x="388408" y="1242483"/>
                  <a:pt x="419100" y="1311275"/>
                  <a:pt x="469900" y="1372658"/>
                </a:cubicBezTo>
                <a:cubicBezTo>
                  <a:pt x="520700" y="1434041"/>
                  <a:pt x="601133" y="1481666"/>
                  <a:pt x="666750" y="1544108"/>
                </a:cubicBezTo>
                <a:cubicBezTo>
                  <a:pt x="732367" y="1606550"/>
                  <a:pt x="799042" y="1681691"/>
                  <a:pt x="863600" y="1747308"/>
                </a:cubicBezTo>
                <a:cubicBezTo>
                  <a:pt x="928158" y="1812925"/>
                  <a:pt x="1054100" y="1937808"/>
                  <a:pt x="1054100" y="1937808"/>
                </a:cubicBezTo>
                <a:lnTo>
                  <a:pt x="1257300" y="2141008"/>
                </a:lnTo>
                <a:cubicBezTo>
                  <a:pt x="1323975" y="2207683"/>
                  <a:pt x="1384300" y="2290233"/>
                  <a:pt x="1454150" y="2337858"/>
                </a:cubicBezTo>
                <a:cubicBezTo>
                  <a:pt x="1524000" y="2385483"/>
                  <a:pt x="1676400" y="2426758"/>
                  <a:pt x="1676400" y="2426758"/>
                </a:cubicBezTo>
                <a:cubicBezTo>
                  <a:pt x="1744133" y="2454275"/>
                  <a:pt x="1787525" y="2474383"/>
                  <a:pt x="1860550" y="2502958"/>
                </a:cubicBezTo>
                <a:cubicBezTo>
                  <a:pt x="1933575" y="2531533"/>
                  <a:pt x="2046817" y="2575983"/>
                  <a:pt x="2114550" y="2598208"/>
                </a:cubicBezTo>
                <a:cubicBezTo>
                  <a:pt x="2182283" y="2620433"/>
                  <a:pt x="2217208" y="2626783"/>
                  <a:pt x="2266950" y="2636308"/>
                </a:cubicBezTo>
                <a:cubicBezTo>
                  <a:pt x="2316692" y="2645833"/>
                  <a:pt x="2379133" y="2650066"/>
                  <a:pt x="2413000" y="2655358"/>
                </a:cubicBezTo>
                <a:cubicBezTo>
                  <a:pt x="2446867" y="2660650"/>
                  <a:pt x="2448983" y="2665941"/>
                  <a:pt x="2470150" y="2668058"/>
                </a:cubicBezTo>
                <a:cubicBezTo>
                  <a:pt x="2491317" y="2670175"/>
                  <a:pt x="2504017" y="2663825"/>
                  <a:pt x="2540000" y="2668058"/>
                </a:cubicBezTo>
                <a:cubicBezTo>
                  <a:pt x="2575983" y="2672291"/>
                  <a:pt x="2628900" y="2684991"/>
                  <a:pt x="2686050" y="2693458"/>
                </a:cubicBezTo>
                <a:cubicBezTo>
                  <a:pt x="2743200" y="2701925"/>
                  <a:pt x="2814108" y="2711450"/>
                  <a:pt x="2882900" y="2718858"/>
                </a:cubicBezTo>
                <a:cubicBezTo>
                  <a:pt x="2951692" y="2726266"/>
                  <a:pt x="3026833" y="2733675"/>
                  <a:pt x="3098800" y="2737908"/>
                </a:cubicBezTo>
                <a:cubicBezTo>
                  <a:pt x="3170767" y="2742141"/>
                  <a:pt x="3250142" y="2741083"/>
                  <a:pt x="3314700" y="2744258"/>
                </a:cubicBezTo>
                <a:cubicBezTo>
                  <a:pt x="3379258" y="2747433"/>
                  <a:pt x="3422650" y="2753783"/>
                  <a:pt x="3486150" y="2756958"/>
                </a:cubicBezTo>
                <a:cubicBezTo>
                  <a:pt x="3549650" y="2760133"/>
                  <a:pt x="3625850" y="2762250"/>
                  <a:pt x="3695700" y="2763308"/>
                </a:cubicBezTo>
                <a:cubicBezTo>
                  <a:pt x="3765550" y="2764366"/>
                  <a:pt x="3835400" y="2761191"/>
                  <a:pt x="3905250" y="2763308"/>
                </a:cubicBezTo>
                <a:cubicBezTo>
                  <a:pt x="3975100" y="2765425"/>
                  <a:pt x="4048125" y="2773891"/>
                  <a:pt x="4114800" y="2776008"/>
                </a:cubicBezTo>
                <a:cubicBezTo>
                  <a:pt x="4181475" y="2778125"/>
                  <a:pt x="4238625" y="2774950"/>
                  <a:pt x="4305300" y="2776008"/>
                </a:cubicBezTo>
                <a:cubicBezTo>
                  <a:pt x="4371975" y="2777066"/>
                  <a:pt x="4446058" y="2782358"/>
                  <a:pt x="4514850" y="2782358"/>
                </a:cubicBezTo>
                <a:cubicBezTo>
                  <a:pt x="4583642" y="2782358"/>
                  <a:pt x="4651375" y="2777066"/>
                  <a:pt x="4718050" y="2776008"/>
                </a:cubicBezTo>
                <a:cubicBezTo>
                  <a:pt x="4784725" y="2774950"/>
                  <a:pt x="4849283" y="2774950"/>
                  <a:pt x="4914900" y="2776008"/>
                </a:cubicBezTo>
                <a:cubicBezTo>
                  <a:pt x="4980517" y="2777066"/>
                  <a:pt x="5046133" y="2779712"/>
                  <a:pt x="5111750" y="2782358"/>
                </a:cubicBezTo>
              </a:path>
            </a:pathLst>
          </a:custGeom>
          <a:noFill/>
          <a:ln w="19050" algn="ctr">
            <a:solidFill>
              <a:srgbClr val="FFDB69"/>
            </a:solidFill>
            <a:prstDash val="lgDash"/>
            <a:round/>
            <a:headEnd/>
            <a:tailEnd/>
          </a:ln>
        </p:spPr>
        <p:txBody>
          <a:bodyPr/>
          <a:lstStyle/>
          <a:p>
            <a:endParaRPr lang="en-US"/>
          </a:p>
        </p:txBody>
      </p:sp>
      <p:sp>
        <p:nvSpPr>
          <p:cNvPr id="26628" name="Freeform 127"/>
          <p:cNvSpPr>
            <a:spLocks noChangeArrowheads="1"/>
          </p:cNvSpPr>
          <p:nvPr/>
        </p:nvSpPr>
        <p:spPr bwMode="auto">
          <a:xfrm>
            <a:off x="2195513" y="4322763"/>
            <a:ext cx="34925" cy="138112"/>
          </a:xfrm>
          <a:custGeom>
            <a:avLst/>
            <a:gdLst>
              <a:gd name="T0" fmla="*/ 0 w 35719"/>
              <a:gd name="T1" fmla="*/ 138082 h 138113"/>
              <a:gd name="T2" fmla="*/ 3557 w 35719"/>
              <a:gd name="T3" fmla="*/ 78550 h 138113"/>
              <a:gd name="T4" fmla="*/ 17792 w 35719"/>
              <a:gd name="T5" fmla="*/ 0 h 138113"/>
              <a:gd name="T6" fmla="*/ 0 60000 65536"/>
              <a:gd name="T7" fmla="*/ 0 60000 65536"/>
              <a:gd name="T8" fmla="*/ 0 60000 65536"/>
              <a:gd name="T9" fmla="*/ 0 w 35719"/>
              <a:gd name="T10" fmla="*/ 0 h 138113"/>
              <a:gd name="T11" fmla="*/ 35719 w 35719"/>
              <a:gd name="T12" fmla="*/ 138113 h 138113"/>
            </a:gdLst>
            <a:ahLst/>
            <a:cxnLst>
              <a:cxn ang="T6">
                <a:pos x="T0" y="T1"/>
              </a:cxn>
              <a:cxn ang="T7">
                <a:pos x="T2" y="T3"/>
              </a:cxn>
              <a:cxn ang="T8">
                <a:pos x="T4" y="T5"/>
              </a:cxn>
            </a:cxnLst>
            <a:rect l="T9" t="T10" r="T11" b="T12"/>
            <a:pathLst>
              <a:path w="35719" h="138113">
                <a:moveTo>
                  <a:pt x="0" y="138113"/>
                </a:moveTo>
                <a:cubicBezTo>
                  <a:pt x="595" y="119856"/>
                  <a:pt x="1191" y="101600"/>
                  <a:pt x="7144" y="78581"/>
                </a:cubicBezTo>
                <a:cubicBezTo>
                  <a:pt x="13097" y="55562"/>
                  <a:pt x="24408" y="27781"/>
                  <a:pt x="35719" y="0"/>
                </a:cubicBezTo>
              </a:path>
            </a:pathLst>
          </a:custGeom>
          <a:solidFill>
            <a:srgbClr val="CA7700"/>
          </a:solidFill>
          <a:ln w="25400" algn="ctr">
            <a:solidFill>
              <a:srgbClr val="CA7700"/>
            </a:solidFill>
            <a:round/>
            <a:headEnd/>
            <a:tailEnd/>
          </a:ln>
        </p:spPr>
        <p:txBody>
          <a:bodyPr/>
          <a:lstStyle/>
          <a:p>
            <a:endParaRPr lang="en-US"/>
          </a:p>
        </p:txBody>
      </p:sp>
      <p:sp>
        <p:nvSpPr>
          <p:cNvPr id="80" name="Rectangle 5"/>
          <p:cNvSpPr txBox="1">
            <a:spLocks noChangeArrowheads="1"/>
          </p:cNvSpPr>
          <p:nvPr/>
        </p:nvSpPr>
        <p:spPr bwMode="auto">
          <a:xfrm>
            <a:off x="376767" y="497416"/>
            <a:ext cx="8534400" cy="702733"/>
          </a:xfrm>
          <a:prstGeom prst="rect">
            <a:avLst/>
          </a:prstGeom>
          <a:noFill/>
          <a:ln w="9525">
            <a:noFill/>
            <a:miter lim="800000"/>
            <a:headEnd/>
            <a:tailEnd/>
          </a:ln>
        </p:spPr>
        <p:txBody>
          <a:bodyPr anchor="ctr"/>
          <a:lstStyle/>
          <a:p>
            <a:pPr eaLnBrk="0" hangingPunct="0">
              <a:lnSpc>
                <a:spcPct val="80000"/>
              </a:lnSpc>
              <a:defRPr/>
            </a:pPr>
            <a:r>
              <a:rPr lang="en-US" sz="3200" b="1" kern="0" dirty="0">
                <a:solidFill>
                  <a:schemeClr val="tx2"/>
                </a:solidFill>
                <a:effectLst>
                  <a:outerShdw blurRad="38100" dist="38100" dir="2700000" algn="tl">
                    <a:srgbClr val="000000">
                      <a:alpha val="43137"/>
                    </a:srgbClr>
                  </a:outerShdw>
                </a:effectLst>
                <a:latin typeface="+mn-lt"/>
                <a:ea typeface="+mj-ea"/>
                <a:cs typeface="+mj-cs"/>
              </a:rPr>
              <a:t>Predicted Tadalafil</a:t>
            </a:r>
          </a:p>
          <a:p>
            <a:pPr eaLnBrk="0" hangingPunct="0">
              <a:lnSpc>
                <a:spcPct val="80000"/>
              </a:lnSpc>
              <a:defRPr/>
            </a:pPr>
            <a:r>
              <a:rPr lang="en-US" sz="3200" b="1" kern="0" dirty="0">
                <a:solidFill>
                  <a:schemeClr val="tx2"/>
                </a:solidFill>
                <a:effectLst>
                  <a:outerShdw blurRad="38100" dist="38100" dir="2700000" algn="tl">
                    <a:srgbClr val="000000">
                      <a:alpha val="43137"/>
                    </a:srgbClr>
                  </a:outerShdw>
                </a:effectLst>
                <a:latin typeface="+mn-lt"/>
                <a:ea typeface="+mj-ea"/>
                <a:cs typeface="+mj-cs"/>
              </a:rPr>
              <a:t>Concentration-Versus-Time Profiles</a:t>
            </a:r>
          </a:p>
        </p:txBody>
      </p:sp>
      <p:sp>
        <p:nvSpPr>
          <p:cNvPr id="26630" name="Text Box 59"/>
          <p:cNvSpPr txBox="1">
            <a:spLocks noChangeArrowheads="1"/>
          </p:cNvSpPr>
          <p:nvPr/>
        </p:nvSpPr>
        <p:spPr bwMode="auto">
          <a:xfrm>
            <a:off x="609600" y="6419850"/>
            <a:ext cx="2698750" cy="268288"/>
          </a:xfrm>
          <a:prstGeom prst="rect">
            <a:avLst/>
          </a:prstGeom>
          <a:noFill/>
          <a:ln w="25400">
            <a:noFill/>
            <a:miter lim="800000"/>
            <a:headEnd/>
            <a:tailEnd/>
          </a:ln>
        </p:spPr>
        <p:txBody>
          <a:bodyPr wrap="none">
            <a:spAutoFit/>
          </a:bodyPr>
          <a:lstStyle/>
          <a:p>
            <a:pPr>
              <a:lnSpc>
                <a:spcPct val="95000"/>
              </a:lnSpc>
            </a:pPr>
            <a:r>
              <a:rPr lang="nb-NO" sz="1200">
                <a:solidFill>
                  <a:srgbClr val="FFCC00"/>
                </a:solidFill>
              </a:rPr>
              <a:t>Wrishko R et al. </a:t>
            </a:r>
            <a:r>
              <a:rPr lang="nb-NO" sz="1200" i="1">
                <a:solidFill>
                  <a:srgbClr val="FFCC00"/>
                </a:solidFill>
              </a:rPr>
              <a:t>J Sex Med</a:t>
            </a:r>
            <a:r>
              <a:rPr lang="nb-NO" sz="1200">
                <a:solidFill>
                  <a:srgbClr val="FFCC00"/>
                </a:solidFill>
              </a:rPr>
              <a:t> 2009;6:2039-48.</a:t>
            </a:r>
          </a:p>
        </p:txBody>
      </p:sp>
      <p:cxnSp>
        <p:nvCxnSpPr>
          <p:cNvPr id="26631" name="Straight Connector 78"/>
          <p:cNvCxnSpPr>
            <a:cxnSpLocks noChangeShapeType="1"/>
          </p:cNvCxnSpPr>
          <p:nvPr/>
        </p:nvCxnSpPr>
        <p:spPr bwMode="auto">
          <a:xfrm>
            <a:off x="2120900" y="4984750"/>
            <a:ext cx="5264150" cy="1588"/>
          </a:xfrm>
          <a:prstGeom prst="line">
            <a:avLst/>
          </a:prstGeom>
          <a:noFill/>
          <a:ln w="25400" algn="ctr">
            <a:solidFill>
              <a:schemeClr val="bg1"/>
            </a:solidFill>
            <a:round/>
            <a:headEnd/>
            <a:tailEnd/>
          </a:ln>
        </p:spPr>
      </p:cxnSp>
      <p:cxnSp>
        <p:nvCxnSpPr>
          <p:cNvPr id="26632" name="Straight Connector 81"/>
          <p:cNvCxnSpPr>
            <a:cxnSpLocks noChangeShapeType="1"/>
          </p:cNvCxnSpPr>
          <p:nvPr/>
        </p:nvCxnSpPr>
        <p:spPr bwMode="auto">
          <a:xfrm rot="5400000">
            <a:off x="225426" y="3679825"/>
            <a:ext cx="3536950" cy="3175"/>
          </a:xfrm>
          <a:prstGeom prst="line">
            <a:avLst/>
          </a:prstGeom>
          <a:noFill/>
          <a:ln w="19050" algn="ctr">
            <a:solidFill>
              <a:schemeClr val="tx1"/>
            </a:solidFill>
            <a:round/>
            <a:headEnd/>
            <a:tailEnd/>
          </a:ln>
        </p:spPr>
      </p:cxnSp>
      <p:cxnSp>
        <p:nvCxnSpPr>
          <p:cNvPr id="26633" name="Straight Connector 82"/>
          <p:cNvCxnSpPr>
            <a:cxnSpLocks noChangeShapeType="1"/>
          </p:cNvCxnSpPr>
          <p:nvPr/>
        </p:nvCxnSpPr>
        <p:spPr bwMode="auto">
          <a:xfrm>
            <a:off x="2171700" y="5556250"/>
            <a:ext cx="5105400" cy="1588"/>
          </a:xfrm>
          <a:prstGeom prst="line">
            <a:avLst/>
          </a:prstGeom>
          <a:noFill/>
          <a:ln w="19050" algn="ctr">
            <a:solidFill>
              <a:schemeClr val="tx1"/>
            </a:solidFill>
            <a:round/>
            <a:headEnd/>
            <a:tailEnd/>
          </a:ln>
        </p:spPr>
      </p:cxnSp>
      <p:sp>
        <p:nvSpPr>
          <p:cNvPr id="26634" name="Line 6"/>
          <p:cNvSpPr>
            <a:spLocks noChangeShapeType="1"/>
          </p:cNvSpPr>
          <p:nvPr/>
        </p:nvSpPr>
        <p:spPr bwMode="auto">
          <a:xfrm>
            <a:off x="1912938" y="1912938"/>
            <a:ext cx="82550" cy="0"/>
          </a:xfrm>
          <a:prstGeom prst="line">
            <a:avLst/>
          </a:prstGeom>
          <a:noFill/>
          <a:ln w="19050">
            <a:solidFill>
              <a:schemeClr val="tx1"/>
            </a:solidFill>
            <a:round/>
            <a:headEnd/>
            <a:tailEnd/>
          </a:ln>
        </p:spPr>
        <p:txBody>
          <a:bodyPr/>
          <a:lstStyle/>
          <a:p>
            <a:endParaRPr lang="en-US"/>
          </a:p>
        </p:txBody>
      </p:sp>
      <p:sp>
        <p:nvSpPr>
          <p:cNvPr id="26635" name="Line 6"/>
          <p:cNvSpPr>
            <a:spLocks noChangeShapeType="1"/>
          </p:cNvSpPr>
          <p:nvPr/>
        </p:nvSpPr>
        <p:spPr bwMode="auto">
          <a:xfrm>
            <a:off x="1912938" y="2354263"/>
            <a:ext cx="82550" cy="0"/>
          </a:xfrm>
          <a:prstGeom prst="line">
            <a:avLst/>
          </a:prstGeom>
          <a:noFill/>
          <a:ln w="19050">
            <a:solidFill>
              <a:schemeClr val="tx1"/>
            </a:solidFill>
            <a:round/>
            <a:headEnd/>
            <a:tailEnd/>
          </a:ln>
        </p:spPr>
        <p:txBody>
          <a:bodyPr/>
          <a:lstStyle/>
          <a:p>
            <a:endParaRPr lang="en-US"/>
          </a:p>
        </p:txBody>
      </p:sp>
      <p:sp>
        <p:nvSpPr>
          <p:cNvPr id="26636" name="Line 6"/>
          <p:cNvSpPr>
            <a:spLocks noChangeShapeType="1"/>
          </p:cNvSpPr>
          <p:nvPr/>
        </p:nvSpPr>
        <p:spPr bwMode="auto">
          <a:xfrm>
            <a:off x="1912938" y="2797175"/>
            <a:ext cx="82550" cy="0"/>
          </a:xfrm>
          <a:prstGeom prst="line">
            <a:avLst/>
          </a:prstGeom>
          <a:noFill/>
          <a:ln w="19050">
            <a:solidFill>
              <a:schemeClr val="tx1"/>
            </a:solidFill>
            <a:round/>
            <a:headEnd/>
            <a:tailEnd/>
          </a:ln>
        </p:spPr>
        <p:txBody>
          <a:bodyPr/>
          <a:lstStyle/>
          <a:p>
            <a:endParaRPr lang="en-US"/>
          </a:p>
        </p:txBody>
      </p:sp>
      <p:sp>
        <p:nvSpPr>
          <p:cNvPr id="26637" name="Line 6"/>
          <p:cNvSpPr>
            <a:spLocks noChangeShapeType="1"/>
          </p:cNvSpPr>
          <p:nvPr/>
        </p:nvSpPr>
        <p:spPr bwMode="auto">
          <a:xfrm>
            <a:off x="1912938" y="3238500"/>
            <a:ext cx="82550" cy="0"/>
          </a:xfrm>
          <a:prstGeom prst="line">
            <a:avLst/>
          </a:prstGeom>
          <a:noFill/>
          <a:ln w="19050">
            <a:solidFill>
              <a:schemeClr val="tx1"/>
            </a:solidFill>
            <a:round/>
            <a:headEnd/>
            <a:tailEnd/>
          </a:ln>
        </p:spPr>
        <p:txBody>
          <a:bodyPr/>
          <a:lstStyle/>
          <a:p>
            <a:endParaRPr lang="en-US"/>
          </a:p>
        </p:txBody>
      </p:sp>
      <p:sp>
        <p:nvSpPr>
          <p:cNvPr id="26638" name="Line 6"/>
          <p:cNvSpPr>
            <a:spLocks noChangeShapeType="1"/>
          </p:cNvSpPr>
          <p:nvPr/>
        </p:nvSpPr>
        <p:spPr bwMode="auto">
          <a:xfrm>
            <a:off x="1912938" y="3681413"/>
            <a:ext cx="82550" cy="0"/>
          </a:xfrm>
          <a:prstGeom prst="line">
            <a:avLst/>
          </a:prstGeom>
          <a:noFill/>
          <a:ln w="19050">
            <a:solidFill>
              <a:schemeClr val="tx1"/>
            </a:solidFill>
            <a:round/>
            <a:headEnd/>
            <a:tailEnd/>
          </a:ln>
        </p:spPr>
        <p:txBody>
          <a:bodyPr/>
          <a:lstStyle/>
          <a:p>
            <a:endParaRPr lang="en-US"/>
          </a:p>
        </p:txBody>
      </p:sp>
      <p:sp>
        <p:nvSpPr>
          <p:cNvPr id="26639" name="Line 6"/>
          <p:cNvSpPr>
            <a:spLocks noChangeShapeType="1"/>
          </p:cNvSpPr>
          <p:nvPr/>
        </p:nvSpPr>
        <p:spPr bwMode="auto">
          <a:xfrm>
            <a:off x="1912938" y="4122738"/>
            <a:ext cx="82550" cy="0"/>
          </a:xfrm>
          <a:prstGeom prst="line">
            <a:avLst/>
          </a:prstGeom>
          <a:noFill/>
          <a:ln w="19050">
            <a:solidFill>
              <a:schemeClr val="tx1"/>
            </a:solidFill>
            <a:round/>
            <a:headEnd/>
            <a:tailEnd/>
          </a:ln>
        </p:spPr>
        <p:txBody>
          <a:bodyPr/>
          <a:lstStyle/>
          <a:p>
            <a:endParaRPr lang="en-US"/>
          </a:p>
        </p:txBody>
      </p:sp>
      <p:sp>
        <p:nvSpPr>
          <p:cNvPr id="26640" name="Line 6"/>
          <p:cNvSpPr>
            <a:spLocks noChangeShapeType="1"/>
          </p:cNvSpPr>
          <p:nvPr/>
        </p:nvSpPr>
        <p:spPr bwMode="auto">
          <a:xfrm>
            <a:off x="1912938" y="4565650"/>
            <a:ext cx="82550" cy="0"/>
          </a:xfrm>
          <a:prstGeom prst="line">
            <a:avLst/>
          </a:prstGeom>
          <a:noFill/>
          <a:ln w="19050">
            <a:solidFill>
              <a:schemeClr val="tx1"/>
            </a:solidFill>
            <a:round/>
            <a:headEnd/>
            <a:tailEnd/>
          </a:ln>
        </p:spPr>
        <p:txBody>
          <a:bodyPr/>
          <a:lstStyle/>
          <a:p>
            <a:endParaRPr lang="en-US"/>
          </a:p>
        </p:txBody>
      </p:sp>
      <p:sp>
        <p:nvSpPr>
          <p:cNvPr id="26641" name="Line 6"/>
          <p:cNvSpPr>
            <a:spLocks noChangeShapeType="1"/>
          </p:cNvSpPr>
          <p:nvPr/>
        </p:nvSpPr>
        <p:spPr bwMode="auto">
          <a:xfrm>
            <a:off x="1912938" y="5006975"/>
            <a:ext cx="82550" cy="0"/>
          </a:xfrm>
          <a:prstGeom prst="line">
            <a:avLst/>
          </a:prstGeom>
          <a:noFill/>
          <a:ln w="19050">
            <a:solidFill>
              <a:schemeClr val="tx1"/>
            </a:solidFill>
            <a:round/>
            <a:headEnd/>
            <a:tailEnd/>
          </a:ln>
        </p:spPr>
        <p:txBody>
          <a:bodyPr/>
          <a:lstStyle/>
          <a:p>
            <a:endParaRPr lang="en-US"/>
          </a:p>
        </p:txBody>
      </p:sp>
      <p:sp>
        <p:nvSpPr>
          <p:cNvPr id="26642" name="Line 6"/>
          <p:cNvSpPr>
            <a:spLocks noChangeShapeType="1"/>
          </p:cNvSpPr>
          <p:nvPr/>
        </p:nvSpPr>
        <p:spPr bwMode="auto">
          <a:xfrm>
            <a:off x="1912938" y="5449888"/>
            <a:ext cx="82550" cy="0"/>
          </a:xfrm>
          <a:prstGeom prst="line">
            <a:avLst/>
          </a:prstGeom>
          <a:noFill/>
          <a:ln w="19050">
            <a:solidFill>
              <a:schemeClr val="tx1"/>
            </a:solidFill>
            <a:round/>
            <a:headEnd/>
            <a:tailEnd/>
          </a:ln>
        </p:spPr>
        <p:txBody>
          <a:bodyPr/>
          <a:lstStyle/>
          <a:p>
            <a:endParaRPr lang="en-US"/>
          </a:p>
        </p:txBody>
      </p:sp>
      <p:cxnSp>
        <p:nvCxnSpPr>
          <p:cNvPr id="93" name="Straight Connector 92"/>
          <p:cNvCxnSpPr/>
          <p:nvPr/>
        </p:nvCxnSpPr>
        <p:spPr>
          <a:xfrm rot="5400000">
            <a:off x="2134394" y="5593556"/>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2863057" y="5593556"/>
            <a:ext cx="76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3593307" y="5593556"/>
            <a:ext cx="76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4321969" y="5593556"/>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5050632" y="5593556"/>
            <a:ext cx="76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5779294" y="5593556"/>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6509544" y="5593556"/>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7238207" y="5593556"/>
            <a:ext cx="76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a:spLocks noChangeArrowheads="1"/>
          </p:cNvSpPr>
          <p:nvPr/>
        </p:nvSpPr>
        <p:spPr bwMode="auto">
          <a:xfrm>
            <a:off x="1465263" y="1741488"/>
            <a:ext cx="482600" cy="306387"/>
          </a:xfrm>
          <a:prstGeom prst="rect">
            <a:avLst/>
          </a:prstGeom>
          <a:noFill/>
          <a:ln w="9525">
            <a:noFill/>
            <a:miter lim="800000"/>
            <a:headEnd/>
            <a:tailEnd/>
          </a:ln>
        </p:spPr>
        <p:txBody>
          <a:bodyPr wrap="none">
            <a:spAutoFit/>
          </a:bodyPr>
          <a:lstStyle/>
          <a:p>
            <a:pPr algn="r">
              <a:defRPr/>
            </a:pPr>
            <a:r>
              <a:rPr lang="en-US" b="1" dirty="0">
                <a:latin typeface="+mn-lt"/>
                <a:cs typeface="Arial" charset="0"/>
              </a:rPr>
              <a:t>400</a:t>
            </a:r>
          </a:p>
        </p:txBody>
      </p:sp>
      <p:sp>
        <p:nvSpPr>
          <p:cNvPr id="102" name="TextBox 101"/>
          <p:cNvSpPr txBox="1">
            <a:spLocks noChangeArrowheads="1"/>
          </p:cNvSpPr>
          <p:nvPr/>
        </p:nvSpPr>
        <p:spPr bwMode="auto">
          <a:xfrm>
            <a:off x="1465263" y="2182813"/>
            <a:ext cx="482600" cy="307975"/>
          </a:xfrm>
          <a:prstGeom prst="rect">
            <a:avLst/>
          </a:prstGeom>
          <a:noFill/>
          <a:ln w="9525">
            <a:noFill/>
            <a:miter lim="800000"/>
            <a:headEnd/>
            <a:tailEnd/>
          </a:ln>
        </p:spPr>
        <p:txBody>
          <a:bodyPr wrap="none">
            <a:spAutoFit/>
          </a:bodyPr>
          <a:lstStyle/>
          <a:p>
            <a:pPr algn="r">
              <a:defRPr/>
            </a:pPr>
            <a:r>
              <a:rPr lang="en-US" b="1" dirty="0">
                <a:latin typeface="+mn-lt"/>
                <a:cs typeface="Arial" charset="0"/>
              </a:rPr>
              <a:t>350</a:t>
            </a:r>
          </a:p>
        </p:txBody>
      </p:sp>
      <p:sp>
        <p:nvSpPr>
          <p:cNvPr id="103" name="TextBox 102"/>
          <p:cNvSpPr txBox="1">
            <a:spLocks noChangeArrowheads="1"/>
          </p:cNvSpPr>
          <p:nvPr/>
        </p:nvSpPr>
        <p:spPr bwMode="auto">
          <a:xfrm>
            <a:off x="1465263" y="2627313"/>
            <a:ext cx="482600" cy="306387"/>
          </a:xfrm>
          <a:prstGeom prst="rect">
            <a:avLst/>
          </a:prstGeom>
          <a:noFill/>
          <a:ln w="9525">
            <a:noFill/>
            <a:miter lim="800000"/>
            <a:headEnd/>
            <a:tailEnd/>
          </a:ln>
        </p:spPr>
        <p:txBody>
          <a:bodyPr wrap="none">
            <a:spAutoFit/>
          </a:bodyPr>
          <a:lstStyle/>
          <a:p>
            <a:pPr algn="r">
              <a:defRPr/>
            </a:pPr>
            <a:r>
              <a:rPr lang="en-US" b="1" dirty="0">
                <a:latin typeface="+mn-lt"/>
                <a:cs typeface="Arial" charset="0"/>
              </a:rPr>
              <a:t>300</a:t>
            </a:r>
          </a:p>
        </p:txBody>
      </p:sp>
      <p:sp>
        <p:nvSpPr>
          <p:cNvPr id="104" name="TextBox 103"/>
          <p:cNvSpPr txBox="1">
            <a:spLocks noChangeArrowheads="1"/>
          </p:cNvSpPr>
          <p:nvPr/>
        </p:nvSpPr>
        <p:spPr bwMode="auto">
          <a:xfrm>
            <a:off x="1465263" y="3070225"/>
            <a:ext cx="482600" cy="306388"/>
          </a:xfrm>
          <a:prstGeom prst="rect">
            <a:avLst/>
          </a:prstGeom>
          <a:noFill/>
          <a:ln w="9525">
            <a:noFill/>
            <a:miter lim="800000"/>
            <a:headEnd/>
            <a:tailEnd/>
          </a:ln>
        </p:spPr>
        <p:txBody>
          <a:bodyPr wrap="none">
            <a:spAutoFit/>
          </a:bodyPr>
          <a:lstStyle/>
          <a:p>
            <a:pPr algn="r">
              <a:defRPr/>
            </a:pPr>
            <a:r>
              <a:rPr lang="en-US" b="1" dirty="0">
                <a:latin typeface="+mn-lt"/>
                <a:cs typeface="Arial" charset="0"/>
              </a:rPr>
              <a:t>250</a:t>
            </a:r>
          </a:p>
        </p:txBody>
      </p:sp>
      <p:sp>
        <p:nvSpPr>
          <p:cNvPr id="105" name="TextBox 104"/>
          <p:cNvSpPr txBox="1">
            <a:spLocks noChangeArrowheads="1"/>
          </p:cNvSpPr>
          <p:nvPr/>
        </p:nvSpPr>
        <p:spPr bwMode="auto">
          <a:xfrm>
            <a:off x="1465263" y="3513138"/>
            <a:ext cx="482600" cy="306387"/>
          </a:xfrm>
          <a:prstGeom prst="rect">
            <a:avLst/>
          </a:prstGeom>
          <a:noFill/>
          <a:ln w="9525">
            <a:noFill/>
            <a:miter lim="800000"/>
            <a:headEnd/>
            <a:tailEnd/>
          </a:ln>
        </p:spPr>
        <p:txBody>
          <a:bodyPr wrap="none">
            <a:spAutoFit/>
          </a:bodyPr>
          <a:lstStyle/>
          <a:p>
            <a:pPr algn="r">
              <a:defRPr/>
            </a:pPr>
            <a:r>
              <a:rPr lang="en-US" b="1" dirty="0">
                <a:latin typeface="+mn-lt"/>
                <a:cs typeface="Arial" charset="0"/>
              </a:rPr>
              <a:t>200</a:t>
            </a:r>
          </a:p>
        </p:txBody>
      </p:sp>
      <p:sp>
        <p:nvSpPr>
          <p:cNvPr id="106" name="TextBox 105"/>
          <p:cNvSpPr txBox="1">
            <a:spLocks noChangeArrowheads="1"/>
          </p:cNvSpPr>
          <p:nvPr/>
        </p:nvSpPr>
        <p:spPr bwMode="auto">
          <a:xfrm>
            <a:off x="1465263" y="3956050"/>
            <a:ext cx="482600" cy="306388"/>
          </a:xfrm>
          <a:prstGeom prst="rect">
            <a:avLst/>
          </a:prstGeom>
          <a:noFill/>
          <a:ln w="9525">
            <a:noFill/>
            <a:miter lim="800000"/>
            <a:headEnd/>
            <a:tailEnd/>
          </a:ln>
        </p:spPr>
        <p:txBody>
          <a:bodyPr wrap="none">
            <a:spAutoFit/>
          </a:bodyPr>
          <a:lstStyle/>
          <a:p>
            <a:pPr algn="r">
              <a:defRPr/>
            </a:pPr>
            <a:r>
              <a:rPr lang="en-US" b="1" dirty="0">
                <a:latin typeface="+mn-lt"/>
                <a:cs typeface="Arial" charset="0"/>
              </a:rPr>
              <a:t>150</a:t>
            </a:r>
          </a:p>
        </p:txBody>
      </p:sp>
      <p:sp>
        <p:nvSpPr>
          <p:cNvPr id="107" name="TextBox 106"/>
          <p:cNvSpPr txBox="1">
            <a:spLocks noChangeArrowheads="1"/>
          </p:cNvSpPr>
          <p:nvPr/>
        </p:nvSpPr>
        <p:spPr bwMode="auto">
          <a:xfrm>
            <a:off x="1465263" y="4398963"/>
            <a:ext cx="482600" cy="306387"/>
          </a:xfrm>
          <a:prstGeom prst="rect">
            <a:avLst/>
          </a:prstGeom>
          <a:noFill/>
          <a:ln w="9525">
            <a:noFill/>
            <a:miter lim="800000"/>
            <a:headEnd/>
            <a:tailEnd/>
          </a:ln>
        </p:spPr>
        <p:txBody>
          <a:bodyPr wrap="none">
            <a:spAutoFit/>
          </a:bodyPr>
          <a:lstStyle/>
          <a:p>
            <a:pPr algn="r">
              <a:defRPr/>
            </a:pPr>
            <a:r>
              <a:rPr lang="en-US" b="1" dirty="0">
                <a:latin typeface="+mn-lt"/>
                <a:cs typeface="Arial" charset="0"/>
              </a:rPr>
              <a:t>100</a:t>
            </a:r>
          </a:p>
        </p:txBody>
      </p:sp>
      <p:sp>
        <p:nvSpPr>
          <p:cNvPr id="108" name="TextBox 107"/>
          <p:cNvSpPr txBox="1">
            <a:spLocks noChangeArrowheads="1"/>
          </p:cNvSpPr>
          <p:nvPr/>
        </p:nvSpPr>
        <p:spPr bwMode="auto">
          <a:xfrm>
            <a:off x="1563688" y="4841875"/>
            <a:ext cx="384175" cy="306388"/>
          </a:xfrm>
          <a:prstGeom prst="rect">
            <a:avLst/>
          </a:prstGeom>
          <a:noFill/>
          <a:ln w="9525">
            <a:noFill/>
            <a:miter lim="800000"/>
            <a:headEnd/>
            <a:tailEnd/>
          </a:ln>
        </p:spPr>
        <p:txBody>
          <a:bodyPr wrap="none">
            <a:spAutoFit/>
          </a:bodyPr>
          <a:lstStyle/>
          <a:p>
            <a:pPr algn="r">
              <a:defRPr/>
            </a:pPr>
            <a:r>
              <a:rPr lang="en-US" b="1" dirty="0">
                <a:latin typeface="+mn-lt"/>
                <a:cs typeface="Arial" charset="0"/>
              </a:rPr>
              <a:t>50</a:t>
            </a:r>
          </a:p>
        </p:txBody>
      </p:sp>
      <p:sp>
        <p:nvSpPr>
          <p:cNvPr id="109" name="TextBox 108"/>
          <p:cNvSpPr txBox="1">
            <a:spLocks noChangeArrowheads="1"/>
          </p:cNvSpPr>
          <p:nvPr/>
        </p:nvSpPr>
        <p:spPr bwMode="auto">
          <a:xfrm>
            <a:off x="1663700" y="5284788"/>
            <a:ext cx="284163" cy="306387"/>
          </a:xfrm>
          <a:prstGeom prst="rect">
            <a:avLst/>
          </a:prstGeom>
          <a:noFill/>
          <a:ln w="9525">
            <a:noFill/>
            <a:miter lim="800000"/>
            <a:headEnd/>
            <a:tailEnd/>
          </a:ln>
        </p:spPr>
        <p:txBody>
          <a:bodyPr wrap="none">
            <a:spAutoFit/>
          </a:bodyPr>
          <a:lstStyle/>
          <a:p>
            <a:pPr algn="r">
              <a:defRPr/>
            </a:pPr>
            <a:r>
              <a:rPr lang="en-US" b="1" dirty="0">
                <a:latin typeface="+mn-lt"/>
                <a:cs typeface="Arial" charset="0"/>
              </a:rPr>
              <a:t>0</a:t>
            </a:r>
          </a:p>
        </p:txBody>
      </p:sp>
      <p:sp>
        <p:nvSpPr>
          <p:cNvPr id="110" name="TextBox 109"/>
          <p:cNvSpPr txBox="1">
            <a:spLocks noChangeArrowheads="1"/>
          </p:cNvSpPr>
          <p:nvPr/>
        </p:nvSpPr>
        <p:spPr bwMode="auto">
          <a:xfrm>
            <a:off x="2025650" y="5608638"/>
            <a:ext cx="284163" cy="306387"/>
          </a:xfrm>
          <a:prstGeom prst="rect">
            <a:avLst/>
          </a:prstGeom>
          <a:noFill/>
          <a:ln w="9525">
            <a:noFill/>
            <a:miter lim="800000"/>
            <a:headEnd/>
            <a:tailEnd/>
          </a:ln>
        </p:spPr>
        <p:txBody>
          <a:bodyPr wrap="none">
            <a:spAutoFit/>
          </a:bodyPr>
          <a:lstStyle/>
          <a:p>
            <a:pPr algn="r">
              <a:defRPr/>
            </a:pPr>
            <a:r>
              <a:rPr lang="en-US" b="1" dirty="0">
                <a:latin typeface="+mn-lt"/>
                <a:cs typeface="Arial" charset="0"/>
              </a:rPr>
              <a:t>0</a:t>
            </a:r>
          </a:p>
        </p:txBody>
      </p:sp>
      <p:sp>
        <p:nvSpPr>
          <p:cNvPr id="111" name="TextBox 110"/>
          <p:cNvSpPr txBox="1">
            <a:spLocks noChangeArrowheads="1"/>
          </p:cNvSpPr>
          <p:nvPr/>
        </p:nvSpPr>
        <p:spPr bwMode="auto">
          <a:xfrm>
            <a:off x="2709863" y="5608638"/>
            <a:ext cx="384175" cy="306387"/>
          </a:xfrm>
          <a:prstGeom prst="rect">
            <a:avLst/>
          </a:prstGeom>
          <a:noFill/>
          <a:ln w="9525">
            <a:noFill/>
            <a:miter lim="800000"/>
            <a:headEnd/>
            <a:tailEnd/>
          </a:ln>
        </p:spPr>
        <p:txBody>
          <a:bodyPr wrap="none">
            <a:spAutoFit/>
          </a:bodyPr>
          <a:lstStyle/>
          <a:p>
            <a:pPr algn="r">
              <a:defRPr/>
            </a:pPr>
            <a:r>
              <a:rPr lang="en-US" b="1" dirty="0">
                <a:latin typeface="+mn-lt"/>
                <a:cs typeface="Arial" charset="0"/>
              </a:rPr>
              <a:t>24</a:t>
            </a:r>
          </a:p>
        </p:txBody>
      </p:sp>
      <p:sp>
        <p:nvSpPr>
          <p:cNvPr id="112" name="TextBox 111"/>
          <p:cNvSpPr txBox="1">
            <a:spLocks noChangeArrowheads="1"/>
          </p:cNvSpPr>
          <p:nvPr/>
        </p:nvSpPr>
        <p:spPr bwMode="auto">
          <a:xfrm>
            <a:off x="3436938" y="5608638"/>
            <a:ext cx="384175" cy="306387"/>
          </a:xfrm>
          <a:prstGeom prst="rect">
            <a:avLst/>
          </a:prstGeom>
          <a:noFill/>
          <a:ln w="9525">
            <a:noFill/>
            <a:miter lim="800000"/>
            <a:headEnd/>
            <a:tailEnd/>
          </a:ln>
        </p:spPr>
        <p:txBody>
          <a:bodyPr wrap="none">
            <a:spAutoFit/>
          </a:bodyPr>
          <a:lstStyle/>
          <a:p>
            <a:pPr algn="r">
              <a:defRPr/>
            </a:pPr>
            <a:r>
              <a:rPr lang="en-US" b="1" dirty="0">
                <a:latin typeface="+mn-lt"/>
                <a:cs typeface="Arial" charset="0"/>
              </a:rPr>
              <a:t>48</a:t>
            </a:r>
          </a:p>
        </p:txBody>
      </p:sp>
      <p:sp>
        <p:nvSpPr>
          <p:cNvPr id="113" name="TextBox 112"/>
          <p:cNvSpPr txBox="1">
            <a:spLocks noChangeArrowheads="1"/>
          </p:cNvSpPr>
          <p:nvPr/>
        </p:nvSpPr>
        <p:spPr bwMode="auto">
          <a:xfrm>
            <a:off x="4173538" y="5608638"/>
            <a:ext cx="384175" cy="306387"/>
          </a:xfrm>
          <a:prstGeom prst="rect">
            <a:avLst/>
          </a:prstGeom>
          <a:noFill/>
          <a:ln w="9525">
            <a:noFill/>
            <a:miter lim="800000"/>
            <a:headEnd/>
            <a:tailEnd/>
          </a:ln>
        </p:spPr>
        <p:txBody>
          <a:bodyPr wrap="none">
            <a:spAutoFit/>
          </a:bodyPr>
          <a:lstStyle/>
          <a:p>
            <a:pPr algn="r">
              <a:defRPr/>
            </a:pPr>
            <a:r>
              <a:rPr lang="en-US" b="1" dirty="0">
                <a:latin typeface="+mn-lt"/>
                <a:cs typeface="Arial" charset="0"/>
              </a:rPr>
              <a:t>72</a:t>
            </a:r>
          </a:p>
        </p:txBody>
      </p:sp>
      <p:sp>
        <p:nvSpPr>
          <p:cNvPr id="114" name="TextBox 113"/>
          <p:cNvSpPr txBox="1">
            <a:spLocks noChangeArrowheads="1"/>
          </p:cNvSpPr>
          <p:nvPr/>
        </p:nvSpPr>
        <p:spPr bwMode="auto">
          <a:xfrm>
            <a:off x="4891088" y="5608638"/>
            <a:ext cx="384175" cy="306387"/>
          </a:xfrm>
          <a:prstGeom prst="rect">
            <a:avLst/>
          </a:prstGeom>
          <a:noFill/>
          <a:ln w="9525">
            <a:noFill/>
            <a:miter lim="800000"/>
            <a:headEnd/>
            <a:tailEnd/>
          </a:ln>
        </p:spPr>
        <p:txBody>
          <a:bodyPr wrap="none">
            <a:spAutoFit/>
          </a:bodyPr>
          <a:lstStyle/>
          <a:p>
            <a:pPr algn="r">
              <a:defRPr/>
            </a:pPr>
            <a:r>
              <a:rPr lang="en-US" b="1" dirty="0">
                <a:latin typeface="+mn-lt"/>
                <a:cs typeface="Arial" charset="0"/>
              </a:rPr>
              <a:t>96</a:t>
            </a:r>
          </a:p>
        </p:txBody>
      </p:sp>
      <p:sp>
        <p:nvSpPr>
          <p:cNvPr id="115" name="TextBox 114"/>
          <p:cNvSpPr txBox="1">
            <a:spLocks noChangeArrowheads="1"/>
          </p:cNvSpPr>
          <p:nvPr/>
        </p:nvSpPr>
        <p:spPr bwMode="auto">
          <a:xfrm>
            <a:off x="5589588" y="5608638"/>
            <a:ext cx="482600" cy="306387"/>
          </a:xfrm>
          <a:prstGeom prst="rect">
            <a:avLst/>
          </a:prstGeom>
          <a:noFill/>
          <a:ln w="9525">
            <a:noFill/>
            <a:miter lim="800000"/>
            <a:headEnd/>
            <a:tailEnd/>
          </a:ln>
        </p:spPr>
        <p:txBody>
          <a:bodyPr wrap="none">
            <a:spAutoFit/>
          </a:bodyPr>
          <a:lstStyle/>
          <a:p>
            <a:pPr algn="r">
              <a:defRPr/>
            </a:pPr>
            <a:r>
              <a:rPr lang="en-US" b="1" dirty="0">
                <a:latin typeface="+mn-lt"/>
                <a:cs typeface="Arial" charset="0"/>
              </a:rPr>
              <a:t>120</a:t>
            </a:r>
          </a:p>
        </p:txBody>
      </p:sp>
      <p:sp>
        <p:nvSpPr>
          <p:cNvPr id="116" name="TextBox 115"/>
          <p:cNvSpPr txBox="1">
            <a:spLocks noChangeArrowheads="1"/>
          </p:cNvSpPr>
          <p:nvPr/>
        </p:nvSpPr>
        <p:spPr bwMode="auto">
          <a:xfrm>
            <a:off x="6300788" y="5608638"/>
            <a:ext cx="484187" cy="306387"/>
          </a:xfrm>
          <a:prstGeom prst="rect">
            <a:avLst/>
          </a:prstGeom>
          <a:noFill/>
          <a:ln w="9525">
            <a:noFill/>
            <a:miter lim="800000"/>
            <a:headEnd/>
            <a:tailEnd/>
          </a:ln>
        </p:spPr>
        <p:txBody>
          <a:bodyPr wrap="none">
            <a:spAutoFit/>
          </a:bodyPr>
          <a:lstStyle/>
          <a:p>
            <a:pPr algn="r">
              <a:defRPr/>
            </a:pPr>
            <a:r>
              <a:rPr lang="en-US" b="1" dirty="0">
                <a:latin typeface="+mn-lt"/>
                <a:cs typeface="Arial" charset="0"/>
              </a:rPr>
              <a:t>144</a:t>
            </a:r>
          </a:p>
        </p:txBody>
      </p:sp>
      <p:sp>
        <p:nvSpPr>
          <p:cNvPr id="117" name="TextBox 116"/>
          <p:cNvSpPr txBox="1">
            <a:spLocks noChangeArrowheads="1"/>
          </p:cNvSpPr>
          <p:nvPr/>
        </p:nvSpPr>
        <p:spPr bwMode="auto">
          <a:xfrm>
            <a:off x="7042150" y="5608638"/>
            <a:ext cx="482600" cy="306387"/>
          </a:xfrm>
          <a:prstGeom prst="rect">
            <a:avLst/>
          </a:prstGeom>
          <a:noFill/>
          <a:ln w="9525">
            <a:noFill/>
            <a:miter lim="800000"/>
            <a:headEnd/>
            <a:tailEnd/>
          </a:ln>
        </p:spPr>
        <p:txBody>
          <a:bodyPr wrap="none">
            <a:spAutoFit/>
          </a:bodyPr>
          <a:lstStyle/>
          <a:p>
            <a:pPr algn="r">
              <a:defRPr/>
            </a:pPr>
            <a:r>
              <a:rPr lang="en-US" b="1" dirty="0">
                <a:latin typeface="+mn-lt"/>
                <a:cs typeface="Arial" charset="0"/>
              </a:rPr>
              <a:t>168</a:t>
            </a:r>
          </a:p>
        </p:txBody>
      </p:sp>
      <p:sp>
        <p:nvSpPr>
          <p:cNvPr id="118" name="Rectangle 157"/>
          <p:cNvSpPr>
            <a:spLocks noChangeAspect="1" noChangeArrowheads="1"/>
          </p:cNvSpPr>
          <p:nvPr/>
        </p:nvSpPr>
        <p:spPr bwMode="auto">
          <a:xfrm>
            <a:off x="2455863" y="5989638"/>
            <a:ext cx="4233862" cy="215900"/>
          </a:xfrm>
          <a:prstGeom prst="rect">
            <a:avLst/>
          </a:prstGeom>
          <a:noFill/>
          <a:ln w="9525">
            <a:noFill/>
            <a:miter lim="800000"/>
            <a:headEnd/>
            <a:tailEnd/>
          </a:ln>
        </p:spPr>
        <p:txBody>
          <a:bodyPr lIns="0" tIns="0" rIns="0" bIns="0">
            <a:spAutoFit/>
          </a:bodyPr>
          <a:lstStyle/>
          <a:p>
            <a:pPr algn="ctr">
              <a:defRPr/>
            </a:pPr>
            <a:r>
              <a:rPr lang="en-US" b="1" dirty="0">
                <a:latin typeface="+mn-lt"/>
                <a:cs typeface="Arial" charset="0"/>
              </a:rPr>
              <a:t>Time (hours)</a:t>
            </a:r>
            <a:endParaRPr lang="en-US" dirty="0">
              <a:latin typeface="+mn-lt"/>
              <a:cs typeface="Arial" charset="0"/>
            </a:endParaRPr>
          </a:p>
        </p:txBody>
      </p:sp>
      <p:sp>
        <p:nvSpPr>
          <p:cNvPr id="119" name="Rectangle 158"/>
          <p:cNvSpPr>
            <a:spLocks noChangeAspect="1" noChangeArrowheads="1"/>
          </p:cNvSpPr>
          <p:nvPr/>
        </p:nvSpPr>
        <p:spPr bwMode="auto">
          <a:xfrm rot="16200000">
            <a:off x="-752475" y="3622675"/>
            <a:ext cx="3903663" cy="277813"/>
          </a:xfrm>
          <a:prstGeom prst="rect">
            <a:avLst/>
          </a:prstGeom>
          <a:noFill/>
          <a:ln w="9525">
            <a:noFill/>
            <a:miter lim="800000"/>
            <a:headEnd/>
            <a:tailEnd/>
          </a:ln>
        </p:spPr>
        <p:txBody>
          <a:bodyPr lIns="0" tIns="0" rIns="0" bIns="0">
            <a:spAutoFit/>
          </a:bodyPr>
          <a:lstStyle/>
          <a:p>
            <a:pPr algn="ctr">
              <a:defRPr/>
            </a:pPr>
            <a:r>
              <a:rPr lang="en-US" b="1" dirty="0">
                <a:latin typeface="+mn-lt"/>
                <a:cs typeface="Arial" charset="0"/>
              </a:rPr>
              <a:t>Tadalafil Plasma </a:t>
            </a:r>
            <a:r>
              <a:rPr lang="en-US" sz="1400" b="1" dirty="0">
                <a:latin typeface="+mn-lt"/>
                <a:cs typeface="Arial" charset="0"/>
              </a:rPr>
              <a:t>Concentration (</a:t>
            </a:r>
            <a:r>
              <a:rPr lang="en-US" sz="1400" b="1" dirty="0" err="1">
                <a:latin typeface="+mn-lt"/>
                <a:cs typeface="Arial" charset="0"/>
              </a:rPr>
              <a:t>ng</a:t>
            </a:r>
            <a:r>
              <a:rPr lang="en-US" sz="1400" b="1" dirty="0">
                <a:latin typeface="+mn-lt"/>
                <a:cs typeface="Arial" charset="0"/>
              </a:rPr>
              <a:t>/</a:t>
            </a:r>
            <a:r>
              <a:rPr lang="en-US" sz="1400" b="1" dirty="0" err="1">
                <a:latin typeface="+mn-lt"/>
                <a:cs typeface="Arial" charset="0"/>
              </a:rPr>
              <a:t>mL</a:t>
            </a:r>
            <a:r>
              <a:rPr lang="en-US" sz="1400" b="1" dirty="0">
                <a:latin typeface="+mn-lt"/>
                <a:cs typeface="Arial" charset="0"/>
              </a:rPr>
              <a:t>)</a:t>
            </a:r>
            <a:endParaRPr lang="en-US" sz="1400" dirty="0">
              <a:latin typeface="+mn-lt"/>
              <a:cs typeface="Arial" charset="0"/>
            </a:endParaRPr>
          </a:p>
        </p:txBody>
      </p:sp>
      <p:sp>
        <p:nvSpPr>
          <p:cNvPr id="120" name="TextBox 28"/>
          <p:cNvSpPr txBox="1">
            <a:spLocks noChangeArrowheads="1"/>
          </p:cNvSpPr>
          <p:nvPr/>
        </p:nvSpPr>
        <p:spPr bwMode="auto">
          <a:xfrm>
            <a:off x="6286500" y="2759075"/>
            <a:ext cx="2544763" cy="307975"/>
          </a:xfrm>
          <a:prstGeom prst="rect">
            <a:avLst/>
          </a:prstGeom>
          <a:noFill/>
          <a:ln w="9525">
            <a:noFill/>
            <a:miter lim="800000"/>
            <a:headEnd/>
            <a:tailEnd/>
          </a:ln>
        </p:spPr>
        <p:txBody>
          <a:bodyPr wrap="none">
            <a:spAutoFit/>
          </a:bodyPr>
          <a:lstStyle/>
          <a:p>
            <a:pPr algn="r">
              <a:defRPr/>
            </a:pPr>
            <a:r>
              <a:rPr lang="en-US" sz="1400" b="1" dirty="0">
                <a:latin typeface="+mn-lt"/>
                <a:cs typeface="Arial" charset="0"/>
              </a:rPr>
              <a:t>Tadalafil 20 mg single dose</a:t>
            </a:r>
          </a:p>
        </p:txBody>
      </p:sp>
      <p:sp>
        <p:nvSpPr>
          <p:cNvPr id="121" name="TextBox 28"/>
          <p:cNvSpPr txBox="1">
            <a:spLocks noChangeArrowheads="1"/>
          </p:cNvSpPr>
          <p:nvPr/>
        </p:nvSpPr>
        <p:spPr bwMode="auto">
          <a:xfrm>
            <a:off x="6286500" y="2438400"/>
            <a:ext cx="1862138" cy="307975"/>
          </a:xfrm>
          <a:prstGeom prst="rect">
            <a:avLst/>
          </a:prstGeom>
          <a:noFill/>
          <a:ln w="9525">
            <a:noFill/>
            <a:miter lim="800000"/>
            <a:headEnd/>
            <a:tailEnd/>
          </a:ln>
        </p:spPr>
        <p:txBody>
          <a:bodyPr wrap="none">
            <a:spAutoFit/>
          </a:bodyPr>
          <a:lstStyle/>
          <a:p>
            <a:pPr algn="r">
              <a:defRPr/>
            </a:pPr>
            <a:r>
              <a:rPr lang="en-US" sz="1400" b="1" dirty="0">
                <a:latin typeface="+mn-lt"/>
                <a:cs typeface="Arial" charset="0"/>
              </a:rPr>
              <a:t>Tadalafil  5 mg OAD</a:t>
            </a:r>
          </a:p>
        </p:txBody>
      </p:sp>
      <p:cxnSp>
        <p:nvCxnSpPr>
          <p:cNvPr id="26672" name="Straight Connector 121"/>
          <p:cNvCxnSpPr>
            <a:cxnSpLocks noChangeShapeType="1"/>
          </p:cNvCxnSpPr>
          <p:nvPr/>
        </p:nvCxnSpPr>
        <p:spPr bwMode="auto">
          <a:xfrm flipV="1">
            <a:off x="5934075" y="2913063"/>
            <a:ext cx="352425" cy="0"/>
          </a:xfrm>
          <a:prstGeom prst="line">
            <a:avLst/>
          </a:prstGeom>
          <a:noFill/>
          <a:ln w="19050" algn="ctr">
            <a:solidFill>
              <a:srgbClr val="FFDB69"/>
            </a:solidFill>
            <a:prstDash val="dash"/>
            <a:round/>
            <a:headEnd/>
            <a:tailEnd/>
          </a:ln>
        </p:spPr>
      </p:cxnSp>
      <p:sp>
        <p:nvSpPr>
          <p:cNvPr id="26673" name="Rectangle 122"/>
          <p:cNvSpPr>
            <a:spLocks noChangeArrowheads="1"/>
          </p:cNvSpPr>
          <p:nvPr/>
        </p:nvSpPr>
        <p:spPr bwMode="auto">
          <a:xfrm>
            <a:off x="5934075" y="2535238"/>
            <a:ext cx="361950" cy="114300"/>
          </a:xfrm>
          <a:prstGeom prst="rect">
            <a:avLst/>
          </a:prstGeom>
          <a:solidFill>
            <a:srgbClr val="CA7700"/>
          </a:solidFill>
          <a:ln w="9525" algn="ctr">
            <a:noFill/>
            <a:round/>
            <a:headEnd/>
            <a:tailEnd/>
          </a:ln>
        </p:spPr>
        <p:txBody>
          <a:bodyPr/>
          <a:lstStyle/>
          <a:p>
            <a:endParaRPr lang="en-US"/>
          </a:p>
        </p:txBody>
      </p:sp>
      <p:sp>
        <p:nvSpPr>
          <p:cNvPr id="124" name="TextBox 28"/>
          <p:cNvSpPr txBox="1">
            <a:spLocks noChangeArrowheads="1"/>
          </p:cNvSpPr>
          <p:nvPr/>
        </p:nvSpPr>
        <p:spPr bwMode="auto">
          <a:xfrm>
            <a:off x="2176463" y="1619250"/>
            <a:ext cx="4791075" cy="338138"/>
          </a:xfrm>
          <a:prstGeom prst="rect">
            <a:avLst/>
          </a:prstGeom>
          <a:noFill/>
          <a:ln w="9525">
            <a:noFill/>
            <a:miter lim="800000"/>
            <a:headEnd/>
            <a:tailEnd/>
          </a:ln>
        </p:spPr>
        <p:txBody>
          <a:bodyPr>
            <a:spAutoFit/>
          </a:bodyPr>
          <a:lstStyle/>
          <a:p>
            <a:pPr algn="ctr">
              <a:defRPr/>
            </a:pPr>
            <a:r>
              <a:rPr lang="en-US" sz="1600" b="1" dirty="0">
                <a:latin typeface="+mn-lt"/>
                <a:cs typeface="Arial" charset="0"/>
              </a:rPr>
              <a:t>Tadalafil Plasma Concentrations Over 1 Week</a:t>
            </a:r>
            <a:endParaRPr lang="en-US" sz="1600" b="1" baseline="30000" dirty="0">
              <a:latin typeface="+mn-lt"/>
              <a:cs typeface="Arial" charset="0"/>
            </a:endParaRPr>
          </a:p>
        </p:txBody>
      </p:sp>
      <p:sp>
        <p:nvSpPr>
          <p:cNvPr id="26675" name="Text Box 6"/>
          <p:cNvSpPr txBox="1">
            <a:spLocks noChangeArrowheads="1"/>
          </p:cNvSpPr>
          <p:nvPr/>
        </p:nvSpPr>
        <p:spPr bwMode="auto">
          <a:xfrm>
            <a:off x="609600" y="6075363"/>
            <a:ext cx="4495800" cy="184150"/>
          </a:xfrm>
          <a:prstGeom prst="rect">
            <a:avLst/>
          </a:prstGeom>
          <a:noFill/>
          <a:ln w="12700">
            <a:noFill/>
            <a:miter lim="800000"/>
            <a:headEnd/>
            <a:tailEnd/>
          </a:ln>
        </p:spPr>
        <p:txBody>
          <a:bodyPr lIns="0" tIns="0" rIns="0" bIns="0">
            <a:spAutoFit/>
          </a:bodyPr>
          <a:lstStyle/>
          <a:p>
            <a:pPr marL="228600" indent="-228600" eaLnBrk="0" hangingPunct="0">
              <a:buClr>
                <a:schemeClr val="bg2"/>
              </a:buClr>
              <a:defRPr/>
            </a:pPr>
            <a:r>
              <a:rPr lang="en-US" altLang="en-US" sz="1200" dirty="0">
                <a:latin typeface="+mn-lt"/>
              </a:rPr>
              <a:t>OAD=Once-a-Day or Once-Daily</a:t>
            </a:r>
          </a:p>
        </p:txBody>
      </p:sp>
    </p:spTree>
    <p:extLst>
      <p:ext uri="{BB962C8B-B14F-4D97-AF65-F5344CB8AC3E}">
        <p14:creationId xmlns:p14="http://schemas.microsoft.com/office/powerpoint/2010/main" val="2274400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998" y="761976"/>
            <a:ext cx="6502003" cy="1295400"/>
          </a:xfrm>
        </p:spPr>
        <p:txBody>
          <a:bodyPr>
            <a:normAutofit/>
          </a:bodyPr>
          <a:lstStyle/>
          <a:p>
            <a:pPr>
              <a:defRPr/>
            </a:pPr>
            <a:r>
              <a:rPr lang="en-US" dirty="0" smtClean="0"/>
              <a:t>Total IPSS: Mean Change from Baseline </a:t>
            </a:r>
            <a:endParaRPr lang="en-US" dirty="0"/>
          </a:p>
        </p:txBody>
      </p:sp>
      <p:graphicFrame>
        <p:nvGraphicFramePr>
          <p:cNvPr id="16" name="Content Placeholder 15"/>
          <p:cNvGraphicFramePr>
            <a:graphicFrameLocks/>
          </p:cNvGraphicFramePr>
          <p:nvPr>
            <p:extLst>
              <p:ext uri="{D42A27DB-BD31-4B8C-83A1-F6EECF244321}">
                <p14:modId xmlns:p14="http://schemas.microsoft.com/office/powerpoint/2010/main" val="1987219766"/>
              </p:ext>
            </p:extLst>
          </p:nvPr>
        </p:nvGraphicFramePr>
        <p:xfrm>
          <a:off x="836377" y="2071689"/>
          <a:ext cx="3147454" cy="3442737"/>
        </p:xfrm>
        <a:graphic>
          <a:graphicData uri="http://schemas.openxmlformats.org/drawingml/2006/table">
            <a:tbl>
              <a:tblPr firstRow="1" bandRow="1">
                <a:tableStyleId>{2D5ABB26-0587-4C30-8999-92F81FD0307C}</a:tableStyleId>
              </a:tblPr>
              <a:tblGrid>
                <a:gridCol w="1124820">
                  <a:extLst>
                    <a:ext uri="{9D8B030D-6E8A-4147-A177-3AD203B41FA5}">
                      <a16:colId xmlns:a16="http://schemas.microsoft.com/office/drawing/2014/main" xmlns="" val="20000"/>
                    </a:ext>
                  </a:extLst>
                </a:gridCol>
                <a:gridCol w="778907">
                  <a:extLst>
                    <a:ext uri="{9D8B030D-6E8A-4147-A177-3AD203B41FA5}">
                      <a16:colId xmlns:a16="http://schemas.microsoft.com/office/drawing/2014/main" xmlns="" val="20001"/>
                    </a:ext>
                  </a:extLst>
                </a:gridCol>
                <a:gridCol w="1243727">
                  <a:extLst>
                    <a:ext uri="{9D8B030D-6E8A-4147-A177-3AD203B41FA5}">
                      <a16:colId xmlns:a16="http://schemas.microsoft.com/office/drawing/2014/main" xmlns="" val="20002"/>
                    </a:ext>
                  </a:extLst>
                </a:gridCol>
              </a:tblGrid>
              <a:tr h="683567">
                <a:tc>
                  <a:txBody>
                    <a:bodyPr/>
                    <a:lstStyle/>
                    <a:p>
                      <a:pPr algn="ctr"/>
                      <a:r>
                        <a:rPr lang="en-US" sz="1300" b="1" dirty="0" smtClean="0">
                          <a:solidFill>
                            <a:schemeClr val="tx1"/>
                          </a:solidFill>
                          <a:latin typeface="Arial" pitchFamily="34" charset="0"/>
                          <a:cs typeface="Arial" pitchFamily="34" charset="0"/>
                        </a:rPr>
                        <a:t>Treatment</a:t>
                      </a:r>
                      <a:endParaRPr lang="en-US" sz="1300" b="1" dirty="0">
                        <a:solidFill>
                          <a:schemeClr val="tx1"/>
                        </a:solidFill>
                        <a:latin typeface="Arial" pitchFamily="34" charset="0"/>
                        <a:cs typeface="Arial" pitchFamily="34" charset="0"/>
                      </a:endParaRPr>
                    </a:p>
                  </a:txBody>
                  <a:tcPr marL="68580" marR="68580" marT="91447" marB="274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95000"/>
                        </a:lnSpc>
                        <a:spcBef>
                          <a:spcPct val="45000"/>
                        </a:spcBef>
                        <a:spcAft>
                          <a:spcPct val="0"/>
                        </a:spcAft>
                        <a:buClr>
                          <a:srgbClr val="FFCC00"/>
                        </a:buClr>
                        <a:buSzTx/>
                        <a:buFont typeface="Wingdings" pitchFamily="2" charset="2"/>
                        <a:buNone/>
                        <a:tabLst/>
                      </a:pPr>
                      <a:r>
                        <a:rPr kumimoji="0" lang="en-US" altLang="ja-JP" sz="13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Baseline</a:t>
                      </a:r>
                      <a:br>
                        <a:rPr kumimoji="0" lang="en-US" altLang="ja-JP" sz="13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br>
                      <a:r>
                        <a:rPr kumimoji="0" lang="en-US" altLang="ja-JP" sz="13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Mean (SD)</a:t>
                      </a:r>
                    </a:p>
                  </a:txBody>
                  <a:tcPr marL="68580" marR="68580" marT="91447" marB="2743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95000"/>
                        </a:lnSpc>
                        <a:spcBef>
                          <a:spcPct val="45000"/>
                        </a:spcBef>
                        <a:spcAft>
                          <a:spcPct val="0"/>
                        </a:spcAft>
                        <a:buClr>
                          <a:srgbClr val="FFCC00"/>
                        </a:buClr>
                        <a:buSzTx/>
                        <a:buFont typeface="Wingdings" pitchFamily="2" charset="2"/>
                        <a:buNone/>
                        <a:tabLst/>
                      </a:pPr>
                      <a:r>
                        <a:rPr kumimoji="0" lang="en-US" altLang="ja-JP" sz="1300" b="1" u="none" strike="noStrike" cap="none" normalizeH="0" baseline="0" dirty="0" smtClean="0">
                          <a:ln>
                            <a:noFill/>
                          </a:ln>
                          <a:solidFill>
                            <a:schemeClr val="tx1"/>
                          </a:solidFill>
                          <a:effectLst/>
                          <a:latin typeface="Arial" pitchFamily="34" charset="0"/>
                          <a:cs typeface="Arial" pitchFamily="34" charset="0"/>
                        </a:rPr>
                        <a:t>12-week Endpoint</a:t>
                      </a:r>
                      <a:br>
                        <a:rPr kumimoji="0" lang="en-US" altLang="ja-JP" sz="1300" b="1" u="none" strike="noStrike" cap="none" normalizeH="0" baseline="0" dirty="0" smtClean="0">
                          <a:ln>
                            <a:noFill/>
                          </a:ln>
                          <a:solidFill>
                            <a:schemeClr val="tx1"/>
                          </a:solidFill>
                          <a:effectLst/>
                          <a:latin typeface="Arial" pitchFamily="34" charset="0"/>
                          <a:cs typeface="Arial" pitchFamily="34" charset="0"/>
                        </a:rPr>
                      </a:br>
                      <a:r>
                        <a:rPr kumimoji="0" lang="en-US" altLang="ja-JP" sz="1300" b="1" u="none" strike="noStrike" cap="none" normalizeH="0" baseline="0" dirty="0" smtClean="0">
                          <a:ln>
                            <a:noFill/>
                          </a:ln>
                          <a:solidFill>
                            <a:schemeClr val="tx1"/>
                          </a:solidFill>
                          <a:effectLst/>
                          <a:latin typeface="Arial" pitchFamily="34" charset="0"/>
                          <a:cs typeface="Arial" pitchFamily="34" charset="0"/>
                        </a:rPr>
                        <a:t>LS Mean Change</a:t>
                      </a:r>
                      <a:r>
                        <a:rPr kumimoji="0" lang="en-US" altLang="ja-JP" sz="13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 (ANCOVA, LOCF)</a:t>
                      </a:r>
                      <a:endParaRPr kumimoji="0" lang="en-US" altLang="ja-JP" sz="1300" b="1" u="none" strike="noStrike" cap="none" normalizeH="0" baseline="0" dirty="0" smtClean="0">
                        <a:ln>
                          <a:noFill/>
                        </a:ln>
                        <a:solidFill>
                          <a:schemeClr val="tx1"/>
                        </a:solidFill>
                        <a:effectLst/>
                        <a:latin typeface="Arial" pitchFamily="34" charset="0"/>
                        <a:cs typeface="Arial" pitchFamily="34" charset="0"/>
                      </a:endParaRPr>
                    </a:p>
                  </a:txBody>
                  <a:tcPr marL="68580" marR="68580" marT="91447" marB="2743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48643">
                <a:tc>
                  <a:txBody>
                    <a:bodyPr/>
                    <a:lstStyle/>
                    <a:p>
                      <a:pPr marL="4763" marR="0" lvl="1" indent="0" algn="l" defTabSz="914400" rtl="0" eaLnBrk="1" fontAlgn="base" latinLnBrk="0" hangingPunct="1">
                        <a:lnSpc>
                          <a:spcPct val="95000"/>
                        </a:lnSpc>
                        <a:spcBef>
                          <a:spcPct val="45000"/>
                        </a:spcBef>
                        <a:spcAft>
                          <a:spcPct val="0"/>
                        </a:spcAft>
                        <a:buClr>
                          <a:srgbClr val="FFCC00"/>
                        </a:buClr>
                        <a:buSzTx/>
                        <a:buFont typeface="Wingdings" pitchFamily="2" charset="2"/>
                        <a:buNone/>
                        <a:tabLst/>
                      </a:pPr>
                      <a:r>
                        <a:rPr kumimoji="0" lang="en-US" altLang="ja-JP" sz="1300" b="1" u="none" strike="noStrike" cap="none" normalizeH="0" baseline="0" dirty="0" smtClean="0">
                          <a:ln>
                            <a:noFill/>
                          </a:ln>
                          <a:solidFill>
                            <a:schemeClr val="tx1"/>
                          </a:solidFill>
                          <a:effectLst/>
                          <a:latin typeface="Arial" pitchFamily="34" charset="0"/>
                          <a:cs typeface="Arial" pitchFamily="34" charset="0"/>
                        </a:rPr>
                        <a:t>Placebo</a:t>
                      </a:r>
                      <a:endParaRPr kumimoji="0" lang="en-US" altLang="ja-JP" sz="13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68580" marR="68580" marT="91447" marB="2743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95000"/>
                        </a:lnSpc>
                        <a:spcBef>
                          <a:spcPct val="45000"/>
                        </a:spcBef>
                        <a:spcAft>
                          <a:spcPct val="0"/>
                        </a:spcAft>
                        <a:buClr>
                          <a:srgbClr val="FFCC00"/>
                        </a:buClr>
                        <a:buSzTx/>
                        <a:buFont typeface="Wingdings" pitchFamily="2" charset="2"/>
                        <a:buNone/>
                        <a:tabLst/>
                      </a:pPr>
                      <a:r>
                        <a:rPr kumimoji="0" lang="en-US" altLang="ja-JP" sz="13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18.2 (5.3)</a:t>
                      </a:r>
                    </a:p>
                  </a:txBody>
                  <a:tcPr marL="68580" marR="68580" marT="91447" marB="2743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95000"/>
                        </a:lnSpc>
                        <a:spcBef>
                          <a:spcPct val="45000"/>
                        </a:spcBef>
                        <a:spcAft>
                          <a:spcPct val="0"/>
                        </a:spcAft>
                        <a:buClr>
                          <a:srgbClr val="FFCC00"/>
                        </a:buClr>
                        <a:buSzTx/>
                        <a:buFont typeface="Wingdings" pitchFamily="2" charset="2"/>
                        <a:buNone/>
                        <a:tabLst/>
                      </a:pPr>
                      <a:r>
                        <a:rPr kumimoji="0" lang="en-US" altLang="ja-JP" sz="13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-3.8</a:t>
                      </a:r>
                    </a:p>
                  </a:txBody>
                  <a:tcPr marL="68580" marR="68580" marT="91447" marB="2743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48643">
                <a:tc>
                  <a:txBody>
                    <a:bodyPr/>
                    <a:lstStyle/>
                    <a:p>
                      <a:pPr marL="0" marR="0" lvl="1" indent="0" algn="l" defTabSz="914400" rtl="0" eaLnBrk="1" fontAlgn="base" latinLnBrk="0" hangingPunct="1">
                        <a:lnSpc>
                          <a:spcPct val="95000"/>
                        </a:lnSpc>
                        <a:spcBef>
                          <a:spcPct val="45000"/>
                        </a:spcBef>
                        <a:spcAft>
                          <a:spcPct val="0"/>
                        </a:spcAft>
                        <a:buClr>
                          <a:srgbClr val="FFCC00"/>
                        </a:buClr>
                        <a:buSzTx/>
                        <a:buFont typeface="Wingdings" pitchFamily="2" charset="2"/>
                        <a:buNone/>
                        <a:tabLst/>
                      </a:pPr>
                      <a:r>
                        <a:rPr kumimoji="0" lang="en-US" altLang="ja-JP" sz="1300" b="1" u="none" strike="noStrike" cap="none" normalizeH="0" baseline="0" dirty="0" smtClean="0">
                          <a:ln>
                            <a:noFill/>
                          </a:ln>
                          <a:solidFill>
                            <a:schemeClr val="tx1"/>
                          </a:solidFill>
                          <a:effectLst/>
                          <a:latin typeface="Arial" pitchFamily="34" charset="0"/>
                          <a:cs typeface="Arial" pitchFamily="34" charset="0"/>
                        </a:rPr>
                        <a:t>Tadalafil </a:t>
                      </a:r>
                      <a:endParaRPr kumimoji="0" lang="en-US" altLang="ja-JP" sz="13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68580" marR="68580" marT="91447" marB="2743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95000"/>
                        </a:lnSpc>
                        <a:spcBef>
                          <a:spcPct val="45000"/>
                        </a:spcBef>
                        <a:spcAft>
                          <a:spcPct val="0"/>
                        </a:spcAft>
                        <a:buClr>
                          <a:srgbClr val="FFCC00"/>
                        </a:buClr>
                        <a:buSzTx/>
                        <a:buFont typeface="Wingdings" pitchFamily="2" charset="2"/>
                        <a:buNone/>
                        <a:tabLst/>
                      </a:pPr>
                      <a:endParaRPr kumimoji="0" lang="en-US" altLang="ja-JP" sz="1300" b="0" i="0" u="none" strike="noStrike" cap="none" normalizeH="0" baseline="0" dirty="0" smtClean="0">
                        <a:ln>
                          <a:noFill/>
                        </a:ln>
                        <a:solidFill>
                          <a:srgbClr val="FFC000"/>
                        </a:solidFill>
                        <a:effectLst/>
                        <a:latin typeface="Arial" pitchFamily="34" charset="0"/>
                        <a:ea typeface="ＭＳ Ｐゴシック" pitchFamily="50" charset="-128"/>
                        <a:cs typeface="Arial" pitchFamily="34" charset="0"/>
                      </a:endParaRPr>
                    </a:p>
                  </a:txBody>
                  <a:tcPr marL="68580" marR="68580" marT="91447" marB="2743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95000"/>
                        </a:lnSpc>
                        <a:spcBef>
                          <a:spcPct val="45000"/>
                        </a:spcBef>
                        <a:spcAft>
                          <a:spcPct val="0"/>
                        </a:spcAft>
                        <a:buClr>
                          <a:srgbClr val="FFCC00"/>
                        </a:buClr>
                        <a:buSzTx/>
                        <a:buFont typeface="Wingdings" pitchFamily="2" charset="2"/>
                        <a:buNone/>
                        <a:tabLst/>
                      </a:pPr>
                      <a:endParaRPr kumimoji="0" lang="en-US" altLang="ja-JP" sz="1300" b="0" i="0" u="none" strike="noStrike" cap="none" normalizeH="0" baseline="0" dirty="0" smtClean="0">
                        <a:ln>
                          <a:noFill/>
                        </a:ln>
                        <a:solidFill>
                          <a:srgbClr val="FFC000"/>
                        </a:solidFill>
                        <a:effectLst/>
                        <a:latin typeface="Arial" pitchFamily="34" charset="0"/>
                        <a:ea typeface="ＭＳ Ｐゴシック" pitchFamily="50" charset="-128"/>
                        <a:cs typeface="Arial" pitchFamily="34" charset="0"/>
                      </a:endParaRPr>
                    </a:p>
                  </a:txBody>
                  <a:tcPr marL="68580" marR="68580" marT="91447" marB="2743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48643">
                <a:tc>
                  <a:txBody>
                    <a:bodyPr/>
                    <a:lstStyle/>
                    <a:p>
                      <a:pPr marL="238125" marR="0" lvl="1" indent="0" algn="l" defTabSz="914400" rtl="0" eaLnBrk="1" fontAlgn="base" latinLnBrk="0" hangingPunct="1">
                        <a:lnSpc>
                          <a:spcPct val="95000"/>
                        </a:lnSpc>
                        <a:spcBef>
                          <a:spcPct val="45000"/>
                        </a:spcBef>
                        <a:spcAft>
                          <a:spcPct val="0"/>
                        </a:spcAft>
                        <a:buClr>
                          <a:srgbClr val="FFCC00"/>
                        </a:buClr>
                        <a:buSzTx/>
                        <a:buFont typeface="Wingdings" pitchFamily="2" charset="2"/>
                        <a:buNone/>
                        <a:tabLst/>
                      </a:pPr>
                      <a:r>
                        <a:rPr kumimoji="0" lang="en-US" altLang="ja-JP" sz="1300" b="1" u="none" strike="noStrike" cap="none" normalizeH="0" baseline="0" dirty="0" smtClean="0">
                          <a:ln>
                            <a:noFill/>
                          </a:ln>
                          <a:solidFill>
                            <a:schemeClr val="tx1"/>
                          </a:solidFill>
                          <a:effectLst/>
                          <a:latin typeface="Arial" pitchFamily="34" charset="0"/>
                          <a:cs typeface="Arial" pitchFamily="34" charset="0"/>
                        </a:rPr>
                        <a:t>2.5 mg </a:t>
                      </a:r>
                      <a:endParaRPr kumimoji="0" lang="en-US" altLang="ja-JP" sz="13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68580" marR="68580" marT="91447" marB="2743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95000"/>
                        </a:lnSpc>
                        <a:spcBef>
                          <a:spcPct val="45000"/>
                        </a:spcBef>
                        <a:spcAft>
                          <a:spcPct val="0"/>
                        </a:spcAft>
                        <a:buClr>
                          <a:srgbClr val="FFCC00"/>
                        </a:buClr>
                        <a:buSzTx/>
                        <a:buFont typeface="Wingdings" pitchFamily="2" charset="2"/>
                        <a:buNone/>
                        <a:tabLst/>
                      </a:pPr>
                      <a:r>
                        <a:rPr kumimoji="0" lang="en-US" altLang="ja-JP" sz="13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18.2 (5.6)</a:t>
                      </a:r>
                    </a:p>
                  </a:txBody>
                  <a:tcPr marL="68580" marR="68580" marT="91447" marB="2743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95000"/>
                        </a:lnSpc>
                        <a:spcBef>
                          <a:spcPct val="45000"/>
                        </a:spcBef>
                        <a:spcAft>
                          <a:spcPct val="0"/>
                        </a:spcAft>
                        <a:buClr>
                          <a:srgbClr val="FFCC00"/>
                        </a:buClr>
                        <a:buSzTx/>
                        <a:buFont typeface="Wingdings" pitchFamily="2" charset="2"/>
                        <a:buNone/>
                        <a:tabLst/>
                        <a:defRPr/>
                      </a:pPr>
                      <a:r>
                        <a:rPr kumimoji="0" lang="en-US" altLang="ja-JP" sz="13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-4.6</a:t>
                      </a:r>
                    </a:p>
                  </a:txBody>
                  <a:tcPr marL="68580" marR="68580" marT="91447" marB="2743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48643">
                <a:tc>
                  <a:txBody>
                    <a:bodyPr/>
                    <a:lstStyle/>
                    <a:p>
                      <a:pPr marL="233363" marR="0" lvl="1" indent="0" algn="l" defTabSz="914400" rtl="0" eaLnBrk="1" fontAlgn="base" latinLnBrk="0" hangingPunct="1">
                        <a:lnSpc>
                          <a:spcPct val="95000"/>
                        </a:lnSpc>
                        <a:spcBef>
                          <a:spcPct val="45000"/>
                        </a:spcBef>
                        <a:spcAft>
                          <a:spcPct val="0"/>
                        </a:spcAft>
                        <a:buClr>
                          <a:srgbClr val="FFCC00"/>
                        </a:buClr>
                        <a:buSzTx/>
                        <a:buFont typeface="Wingdings" pitchFamily="2" charset="2"/>
                        <a:buNone/>
                        <a:tabLst/>
                      </a:pPr>
                      <a:r>
                        <a:rPr kumimoji="0" lang="en-US" altLang="ja-JP" sz="1300" b="1" u="none" strike="noStrike" cap="none" normalizeH="0" baseline="0" dirty="0" smtClean="0">
                          <a:ln>
                            <a:noFill/>
                          </a:ln>
                          <a:solidFill>
                            <a:schemeClr val="tx1"/>
                          </a:solidFill>
                          <a:effectLst/>
                          <a:latin typeface="Arial" pitchFamily="34" charset="0"/>
                          <a:cs typeface="Arial" pitchFamily="34" charset="0"/>
                        </a:rPr>
                        <a:t>5 mg </a:t>
                      </a:r>
                      <a:endParaRPr kumimoji="0" lang="en-US" altLang="ja-JP" sz="13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68580" marR="68580" marT="91447" marB="2743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95000"/>
                        </a:lnSpc>
                        <a:spcBef>
                          <a:spcPct val="45000"/>
                        </a:spcBef>
                        <a:spcAft>
                          <a:spcPct val="0"/>
                        </a:spcAft>
                        <a:buClr>
                          <a:srgbClr val="FFCC00"/>
                        </a:buClr>
                        <a:buSzTx/>
                        <a:buFont typeface="Wingdings" pitchFamily="2" charset="2"/>
                        <a:buNone/>
                        <a:tabLst/>
                      </a:pPr>
                      <a:r>
                        <a:rPr kumimoji="0" lang="en-US" altLang="ja-JP" sz="13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18.5 (5.8)</a:t>
                      </a:r>
                    </a:p>
                  </a:txBody>
                  <a:tcPr marL="68580" marR="68580" marT="91447" marB="2743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95000"/>
                        </a:lnSpc>
                        <a:spcBef>
                          <a:spcPct val="45000"/>
                        </a:spcBef>
                        <a:spcAft>
                          <a:spcPct val="0"/>
                        </a:spcAft>
                        <a:buClr>
                          <a:srgbClr val="FFCC00"/>
                        </a:buClr>
                        <a:buSzTx/>
                        <a:buFont typeface="Wingdings" pitchFamily="2" charset="2"/>
                        <a:buNone/>
                        <a:tabLst/>
                      </a:pPr>
                      <a:r>
                        <a:rPr kumimoji="0" lang="en-US" altLang="ja-JP" sz="1300" b="0" i="0" u="none" strike="noStrike" cap="none" normalizeH="0" baseline="0" dirty="0" smtClean="0">
                          <a:ln>
                            <a:noFill/>
                          </a:ln>
                          <a:solidFill>
                            <a:schemeClr val="bg2"/>
                          </a:solidFill>
                          <a:effectLst/>
                          <a:latin typeface="Arial" pitchFamily="34" charset="0"/>
                          <a:ea typeface="ＭＳ Ｐゴシック" pitchFamily="50" charset="-128"/>
                          <a:cs typeface="Arial" pitchFamily="34" charset="0"/>
                        </a:rPr>
                        <a:t>-6.1***</a:t>
                      </a:r>
                    </a:p>
                  </a:txBody>
                  <a:tcPr marL="68580" marR="68580" marT="91447" marB="2743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xmlns="" val="10004"/>
                  </a:ext>
                </a:extLst>
              </a:tr>
            </a:tbl>
          </a:graphicData>
        </a:graphic>
      </p:graphicFrame>
      <p:sp>
        <p:nvSpPr>
          <p:cNvPr id="14" name="Text Placeholder 2"/>
          <p:cNvSpPr txBox="1">
            <a:spLocks/>
          </p:cNvSpPr>
          <p:nvPr/>
        </p:nvSpPr>
        <p:spPr bwMode="auto">
          <a:xfrm>
            <a:off x="1485901" y="6015038"/>
            <a:ext cx="6137672" cy="309562"/>
          </a:xfrm>
          <a:prstGeom prst="rect">
            <a:avLst/>
          </a:prstGeom>
          <a:noFill/>
          <a:ln w="9525">
            <a:noFill/>
            <a:miter lim="800000"/>
            <a:headEnd/>
            <a:tailEnd/>
          </a:ln>
        </p:spPr>
        <p:txBody>
          <a:bodyPr lIns="90000" rIns="90000" anchor="b"/>
          <a:lstStyle/>
          <a:p>
            <a:pPr marL="283464" indent="-283464" eaLnBrk="0" hangingPunct="0">
              <a:lnSpc>
                <a:spcPct val="95000"/>
              </a:lnSpc>
              <a:buClr>
                <a:srgbClr val="FFCC00"/>
              </a:buClr>
              <a:buFont typeface="Arial" pitchFamily="34" charset="0"/>
              <a:buChar char="•"/>
              <a:defRPr/>
            </a:pPr>
            <a:r>
              <a:rPr lang="en-US" sz="1400" kern="0" dirty="0">
                <a:solidFill>
                  <a:srgbClr val="FFCC00"/>
                </a:solidFill>
                <a:latin typeface="Arial"/>
              </a:rPr>
              <a:t>***</a:t>
            </a:r>
            <a:r>
              <a:rPr lang="en-US" sz="1400" kern="0" dirty="0">
                <a:solidFill>
                  <a:srgbClr val="FFFFFF"/>
                </a:solidFill>
                <a:latin typeface="Arial"/>
              </a:rPr>
              <a:t>p</a:t>
            </a:r>
            <a:r>
              <a:rPr lang="en-US" sz="1400" kern="0" dirty="0">
                <a:solidFill>
                  <a:srgbClr val="FFFFFF"/>
                </a:solidFill>
                <a:latin typeface="Arial"/>
                <a:sym typeface="Symbol"/>
              </a:rPr>
              <a:t>.001</a:t>
            </a:r>
          </a:p>
          <a:p>
            <a:pPr marL="283464" indent="-283464" eaLnBrk="0" hangingPunct="0">
              <a:lnSpc>
                <a:spcPct val="95000"/>
              </a:lnSpc>
              <a:buClr>
                <a:srgbClr val="FFCC00"/>
              </a:buClr>
              <a:buFont typeface="Arial" pitchFamily="34" charset="0"/>
              <a:buChar char="•"/>
              <a:defRPr/>
            </a:pPr>
            <a:r>
              <a:rPr lang="en-US" sz="1400" kern="0" baseline="30000" dirty="0">
                <a:solidFill>
                  <a:srgbClr val="FFCC00"/>
                </a:solidFill>
                <a:latin typeface="Arial"/>
                <a:sym typeface="Symbol"/>
              </a:rPr>
              <a:t>a</a:t>
            </a:r>
            <a:r>
              <a:rPr lang="en-US" sz="1400" kern="0" dirty="0">
                <a:solidFill>
                  <a:srgbClr val="FFFFFF"/>
                </a:solidFill>
                <a:latin typeface="Arial"/>
                <a:sym typeface="Symbol"/>
              </a:rPr>
              <a:t>Values for Week 2 are based on mIPSS</a:t>
            </a:r>
          </a:p>
        </p:txBody>
      </p:sp>
      <p:grpSp>
        <p:nvGrpSpPr>
          <p:cNvPr id="24606" name="Group 27"/>
          <p:cNvGrpSpPr>
            <a:grpSpLocks/>
          </p:cNvGrpSpPr>
          <p:nvPr/>
        </p:nvGrpSpPr>
        <p:grpSpPr bwMode="auto">
          <a:xfrm>
            <a:off x="3935597" y="1889607"/>
            <a:ext cx="4133850" cy="4216400"/>
            <a:chOff x="3683000" y="1625600"/>
            <a:chExt cx="5511800" cy="4216400"/>
          </a:xfrm>
        </p:grpSpPr>
        <p:graphicFrame>
          <p:nvGraphicFramePr>
            <p:cNvPr id="24607" name="Chart 12"/>
            <p:cNvGraphicFramePr>
              <a:graphicFrameLocks/>
            </p:cNvGraphicFramePr>
            <p:nvPr/>
          </p:nvGraphicFramePr>
          <p:xfrm>
            <a:off x="3683000" y="1625600"/>
            <a:ext cx="5511800" cy="4216400"/>
          </p:xfrm>
          <a:graphic>
            <a:graphicData uri="http://schemas.openxmlformats.org/presentationml/2006/ole">
              <mc:AlternateContent xmlns:mc="http://schemas.openxmlformats.org/markup-compatibility/2006">
                <mc:Choice xmlns:v="urn:schemas-microsoft-com:vml" Requires="v">
                  <p:oleObj spid="_x0000_s111620" name="Worksheet" r:id="rId4" imgW="5511262" imgH="4218798" progId="Excel.Sheet.8">
                    <p:embed/>
                  </p:oleObj>
                </mc:Choice>
                <mc:Fallback>
                  <p:oleObj name="Worksheet" r:id="rId4" imgW="5511262" imgH="4218798"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0" y="1625600"/>
                          <a:ext cx="5511800" cy="421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4608" name="TextBox 8"/>
            <p:cNvSpPr txBox="1">
              <a:spLocks noChangeArrowheads="1"/>
            </p:cNvSpPr>
            <p:nvPr/>
          </p:nvSpPr>
          <p:spPr bwMode="auto">
            <a:xfrm>
              <a:off x="5377016" y="3654623"/>
              <a:ext cx="52569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Aft>
                  <a:spcPts val="600"/>
                </a:spcAft>
                <a:buClr>
                  <a:srgbClr val="FFCC00"/>
                </a:buClr>
                <a:buFont typeface="Symbol" pitchFamily="18" charset="2"/>
                <a:buChar char="¨"/>
                <a:defRPr sz="2800">
                  <a:solidFill>
                    <a:schemeClr val="tx1"/>
                  </a:solidFill>
                  <a:latin typeface="Arial" pitchFamily="34" charset="0"/>
                </a:defRPr>
              </a:lvl1pPr>
              <a:lvl2pPr marL="742950" indent="-285750" eaLnBrk="0" hangingPunct="0">
                <a:spcAft>
                  <a:spcPts val="600"/>
                </a:spcAft>
                <a:buClr>
                  <a:srgbClr val="FFCC00"/>
                </a:buClr>
                <a:buChar char="•"/>
                <a:defRPr sz="2400">
                  <a:solidFill>
                    <a:schemeClr val="tx1"/>
                  </a:solidFill>
                  <a:latin typeface="Arial" pitchFamily="34" charset="0"/>
                </a:defRPr>
              </a:lvl2pPr>
              <a:lvl3pPr marL="1143000" indent="-228600" eaLnBrk="0" hangingPunct="0">
                <a:spcAft>
                  <a:spcPts val="600"/>
                </a:spcAft>
                <a:buClr>
                  <a:srgbClr val="FFCC00"/>
                </a:buClr>
                <a:buFont typeface="Symbol" pitchFamily="18" charset="2"/>
                <a:buChar char="-"/>
                <a:defRPr sz="2000">
                  <a:solidFill>
                    <a:schemeClr val="tx1"/>
                  </a:solidFill>
                  <a:latin typeface="Arial" pitchFamily="34" charset="0"/>
                </a:defRPr>
              </a:lvl3pPr>
              <a:lvl4pPr marL="1600200" indent="-228600" eaLnBrk="0" hangingPunct="0">
                <a:spcBef>
                  <a:spcPct val="20000"/>
                </a:spcBef>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Aft>
                  <a:spcPct val="0"/>
                </a:spcAft>
                <a:buClrTx/>
                <a:buNone/>
              </a:pPr>
              <a:r>
                <a:rPr lang="en-US" altLang="en-US" sz="1400">
                  <a:solidFill>
                    <a:srgbClr val="FFCC00"/>
                  </a:solidFill>
                </a:rPr>
                <a:t>***</a:t>
              </a:r>
            </a:p>
          </p:txBody>
        </p:sp>
        <p:sp>
          <p:nvSpPr>
            <p:cNvPr id="24609" name="TextBox 9"/>
            <p:cNvSpPr txBox="1">
              <a:spLocks noChangeArrowheads="1"/>
            </p:cNvSpPr>
            <p:nvPr/>
          </p:nvSpPr>
          <p:spPr bwMode="auto">
            <a:xfrm>
              <a:off x="6336084" y="4340423"/>
              <a:ext cx="52569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Aft>
                  <a:spcPts val="600"/>
                </a:spcAft>
                <a:buClr>
                  <a:srgbClr val="FFCC00"/>
                </a:buClr>
                <a:buFont typeface="Symbol" pitchFamily="18" charset="2"/>
                <a:buChar char="¨"/>
                <a:defRPr sz="2800">
                  <a:solidFill>
                    <a:schemeClr val="tx1"/>
                  </a:solidFill>
                  <a:latin typeface="Arial" pitchFamily="34" charset="0"/>
                </a:defRPr>
              </a:lvl1pPr>
              <a:lvl2pPr marL="742950" indent="-285750" eaLnBrk="0" hangingPunct="0">
                <a:spcAft>
                  <a:spcPts val="600"/>
                </a:spcAft>
                <a:buClr>
                  <a:srgbClr val="FFCC00"/>
                </a:buClr>
                <a:buChar char="•"/>
                <a:defRPr sz="2400">
                  <a:solidFill>
                    <a:schemeClr val="tx1"/>
                  </a:solidFill>
                  <a:latin typeface="Arial" pitchFamily="34" charset="0"/>
                </a:defRPr>
              </a:lvl2pPr>
              <a:lvl3pPr marL="1143000" indent="-228600" eaLnBrk="0" hangingPunct="0">
                <a:spcAft>
                  <a:spcPts val="600"/>
                </a:spcAft>
                <a:buClr>
                  <a:srgbClr val="FFCC00"/>
                </a:buClr>
                <a:buFont typeface="Symbol" pitchFamily="18" charset="2"/>
                <a:buChar char="-"/>
                <a:defRPr sz="2000">
                  <a:solidFill>
                    <a:schemeClr val="tx1"/>
                  </a:solidFill>
                  <a:latin typeface="Arial" pitchFamily="34" charset="0"/>
                </a:defRPr>
              </a:lvl3pPr>
              <a:lvl4pPr marL="1600200" indent="-228600" eaLnBrk="0" hangingPunct="0">
                <a:spcBef>
                  <a:spcPct val="20000"/>
                </a:spcBef>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Aft>
                  <a:spcPct val="0"/>
                </a:spcAft>
                <a:buClrTx/>
                <a:buNone/>
              </a:pPr>
              <a:r>
                <a:rPr lang="en-US" altLang="en-US" sz="1400">
                  <a:solidFill>
                    <a:srgbClr val="FFCC00"/>
                  </a:solidFill>
                </a:rPr>
                <a:t>***</a:t>
              </a:r>
            </a:p>
          </p:txBody>
        </p:sp>
        <p:sp>
          <p:nvSpPr>
            <p:cNvPr id="24610" name="TextBox 10"/>
            <p:cNvSpPr txBox="1">
              <a:spLocks noChangeArrowheads="1"/>
            </p:cNvSpPr>
            <p:nvPr/>
          </p:nvSpPr>
          <p:spPr bwMode="auto">
            <a:xfrm>
              <a:off x="8287788" y="4645223"/>
              <a:ext cx="52569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Aft>
                  <a:spcPts val="600"/>
                </a:spcAft>
                <a:buClr>
                  <a:srgbClr val="FFCC00"/>
                </a:buClr>
                <a:buFont typeface="Symbol" pitchFamily="18" charset="2"/>
                <a:buChar char="¨"/>
                <a:defRPr sz="2800">
                  <a:solidFill>
                    <a:schemeClr val="tx1"/>
                  </a:solidFill>
                  <a:latin typeface="Arial" pitchFamily="34" charset="0"/>
                </a:defRPr>
              </a:lvl1pPr>
              <a:lvl2pPr marL="742950" indent="-285750" eaLnBrk="0" hangingPunct="0">
                <a:spcAft>
                  <a:spcPts val="600"/>
                </a:spcAft>
                <a:buClr>
                  <a:srgbClr val="FFCC00"/>
                </a:buClr>
                <a:buChar char="•"/>
                <a:defRPr sz="2400">
                  <a:solidFill>
                    <a:schemeClr val="tx1"/>
                  </a:solidFill>
                  <a:latin typeface="Arial" pitchFamily="34" charset="0"/>
                </a:defRPr>
              </a:lvl2pPr>
              <a:lvl3pPr marL="1143000" indent="-228600" eaLnBrk="0" hangingPunct="0">
                <a:spcAft>
                  <a:spcPts val="600"/>
                </a:spcAft>
                <a:buClr>
                  <a:srgbClr val="FFCC00"/>
                </a:buClr>
                <a:buFont typeface="Symbol" pitchFamily="18" charset="2"/>
                <a:buChar char="-"/>
                <a:defRPr sz="2000">
                  <a:solidFill>
                    <a:schemeClr val="tx1"/>
                  </a:solidFill>
                  <a:latin typeface="Arial" pitchFamily="34" charset="0"/>
                </a:defRPr>
              </a:lvl3pPr>
              <a:lvl4pPr marL="1600200" indent="-228600" eaLnBrk="0" hangingPunct="0">
                <a:spcBef>
                  <a:spcPct val="20000"/>
                </a:spcBef>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Aft>
                  <a:spcPct val="0"/>
                </a:spcAft>
                <a:buClrTx/>
                <a:buNone/>
              </a:pPr>
              <a:r>
                <a:rPr lang="en-US" altLang="en-US" sz="1400">
                  <a:solidFill>
                    <a:srgbClr val="FFCC00"/>
                  </a:solidFill>
                </a:rPr>
                <a:t>***</a:t>
              </a:r>
            </a:p>
          </p:txBody>
        </p:sp>
        <p:sp>
          <p:nvSpPr>
            <p:cNvPr id="24611" name="TextBox 11"/>
            <p:cNvSpPr txBox="1">
              <a:spLocks noChangeArrowheads="1"/>
            </p:cNvSpPr>
            <p:nvPr/>
          </p:nvSpPr>
          <p:spPr bwMode="auto">
            <a:xfrm>
              <a:off x="7387621" y="4492823"/>
              <a:ext cx="52569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Aft>
                  <a:spcPts val="600"/>
                </a:spcAft>
                <a:buClr>
                  <a:srgbClr val="FFCC00"/>
                </a:buClr>
                <a:buFont typeface="Symbol" pitchFamily="18" charset="2"/>
                <a:buChar char="¨"/>
                <a:defRPr sz="2800">
                  <a:solidFill>
                    <a:schemeClr val="tx1"/>
                  </a:solidFill>
                  <a:latin typeface="Arial" pitchFamily="34" charset="0"/>
                </a:defRPr>
              </a:lvl1pPr>
              <a:lvl2pPr marL="742950" indent="-285750" eaLnBrk="0" hangingPunct="0">
                <a:spcAft>
                  <a:spcPts val="600"/>
                </a:spcAft>
                <a:buClr>
                  <a:srgbClr val="FFCC00"/>
                </a:buClr>
                <a:buChar char="•"/>
                <a:defRPr sz="2400">
                  <a:solidFill>
                    <a:schemeClr val="tx1"/>
                  </a:solidFill>
                  <a:latin typeface="Arial" pitchFamily="34" charset="0"/>
                </a:defRPr>
              </a:lvl2pPr>
              <a:lvl3pPr marL="1143000" indent="-228600" eaLnBrk="0" hangingPunct="0">
                <a:spcAft>
                  <a:spcPts val="600"/>
                </a:spcAft>
                <a:buClr>
                  <a:srgbClr val="FFCC00"/>
                </a:buClr>
                <a:buFont typeface="Symbol" pitchFamily="18" charset="2"/>
                <a:buChar char="-"/>
                <a:defRPr sz="2000">
                  <a:solidFill>
                    <a:schemeClr val="tx1"/>
                  </a:solidFill>
                  <a:latin typeface="Arial" pitchFamily="34" charset="0"/>
                </a:defRPr>
              </a:lvl3pPr>
              <a:lvl4pPr marL="1600200" indent="-228600" eaLnBrk="0" hangingPunct="0">
                <a:spcBef>
                  <a:spcPct val="20000"/>
                </a:spcBef>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Aft>
                  <a:spcPct val="0"/>
                </a:spcAft>
                <a:buClrTx/>
                <a:buNone/>
              </a:pPr>
              <a:r>
                <a:rPr lang="en-US" altLang="en-US" sz="1400">
                  <a:solidFill>
                    <a:srgbClr val="FFCC00"/>
                  </a:solidFill>
                </a:rPr>
                <a:t>***</a:t>
              </a:r>
            </a:p>
          </p:txBody>
        </p:sp>
        <p:sp>
          <p:nvSpPr>
            <p:cNvPr id="24612" name="TextBox 14"/>
            <p:cNvSpPr txBox="1">
              <a:spLocks noChangeArrowheads="1"/>
            </p:cNvSpPr>
            <p:nvPr/>
          </p:nvSpPr>
          <p:spPr bwMode="auto">
            <a:xfrm>
              <a:off x="5685401" y="5486985"/>
              <a:ext cx="334976" cy="23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Aft>
                  <a:spcPts val="600"/>
                </a:spcAft>
                <a:buClr>
                  <a:srgbClr val="FFCC00"/>
                </a:buClr>
                <a:buFont typeface="Symbol" pitchFamily="18" charset="2"/>
                <a:buChar char="¨"/>
                <a:defRPr sz="2800">
                  <a:solidFill>
                    <a:schemeClr val="tx1"/>
                  </a:solidFill>
                  <a:latin typeface="Arial" pitchFamily="34" charset="0"/>
                </a:defRPr>
              </a:lvl1pPr>
              <a:lvl2pPr marL="742950" indent="-285750" eaLnBrk="0" hangingPunct="0">
                <a:spcAft>
                  <a:spcPts val="600"/>
                </a:spcAft>
                <a:buClr>
                  <a:srgbClr val="FFCC00"/>
                </a:buClr>
                <a:buChar char="•"/>
                <a:defRPr sz="2400">
                  <a:solidFill>
                    <a:schemeClr val="tx1"/>
                  </a:solidFill>
                  <a:latin typeface="Arial" pitchFamily="34" charset="0"/>
                </a:defRPr>
              </a:lvl2pPr>
              <a:lvl3pPr marL="1143000" indent="-228600" eaLnBrk="0" hangingPunct="0">
                <a:spcAft>
                  <a:spcPts val="600"/>
                </a:spcAft>
                <a:buClr>
                  <a:srgbClr val="FFCC00"/>
                </a:buClr>
                <a:buFont typeface="Symbol" pitchFamily="18" charset="2"/>
                <a:buChar char="-"/>
                <a:defRPr sz="2000">
                  <a:solidFill>
                    <a:schemeClr val="tx1"/>
                  </a:solidFill>
                  <a:latin typeface="Arial" pitchFamily="34" charset="0"/>
                </a:defRPr>
              </a:lvl3pPr>
              <a:lvl4pPr marL="1600200" indent="-228600" eaLnBrk="0" hangingPunct="0">
                <a:spcBef>
                  <a:spcPct val="20000"/>
                </a:spcBef>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Aft>
                  <a:spcPct val="0"/>
                </a:spcAft>
                <a:buClrTx/>
                <a:buNone/>
              </a:pPr>
              <a:r>
                <a:rPr lang="en-US" altLang="en-US" sz="1400" baseline="30000">
                  <a:solidFill>
                    <a:srgbClr val="FFCC00"/>
                  </a:solidFill>
                </a:rPr>
                <a:t>a</a:t>
              </a:r>
            </a:p>
          </p:txBody>
        </p:sp>
        <p:cxnSp>
          <p:nvCxnSpPr>
            <p:cNvPr id="21" name="Straight Connector 20"/>
            <p:cNvCxnSpPr/>
            <p:nvPr/>
          </p:nvCxnSpPr>
          <p:spPr>
            <a:xfrm rot="5400000">
              <a:off x="5372894" y="5385594"/>
              <a:ext cx="73025"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515894" y="5384007"/>
              <a:ext cx="73025"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7582694" y="5385594"/>
              <a:ext cx="73025"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8651081" y="5369719"/>
              <a:ext cx="7302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965089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323528" y="1124744"/>
            <a:ext cx="8401050" cy="847887"/>
          </a:xfrm>
        </p:spPr>
        <p:txBody>
          <a:bodyPr>
            <a:noAutofit/>
          </a:bodyPr>
          <a:lstStyle/>
          <a:p>
            <a:pPr algn="just"/>
            <a:r>
              <a:rPr lang="en-US" altLang="it-IT" sz="3200" dirty="0" smtClean="0">
                <a:latin typeface="Century Gothic" panose="020B0502020202020204" pitchFamily="34" charset="0"/>
                <a:cs typeface="Arial" panose="020B0604020202020204" pitchFamily="34" charset="0"/>
              </a:rPr>
              <a:t/>
            </a:r>
            <a:br>
              <a:rPr lang="en-US" altLang="it-IT" sz="3200" dirty="0" smtClean="0">
                <a:latin typeface="Century Gothic" panose="020B0502020202020204" pitchFamily="34" charset="0"/>
                <a:cs typeface="Arial" panose="020B0604020202020204" pitchFamily="34" charset="0"/>
              </a:rPr>
            </a:br>
            <a:r>
              <a:rPr lang="en-US" altLang="it-IT" sz="2800" dirty="0" smtClean="0">
                <a:effectLst>
                  <a:outerShdw blurRad="38100" dist="38100" dir="2700000" algn="tl">
                    <a:srgbClr val="000000">
                      <a:alpha val="43137"/>
                    </a:srgbClr>
                  </a:outerShdw>
                </a:effectLst>
              </a:rPr>
              <a:t>…taken </a:t>
            </a:r>
            <a:r>
              <a:rPr lang="en-US" altLang="it-IT" sz="2800" dirty="0">
                <a:effectLst>
                  <a:outerShdw blurRad="38100" dist="38100" dir="2700000" algn="tl">
                    <a:srgbClr val="000000">
                      <a:alpha val="43137"/>
                    </a:srgbClr>
                  </a:outerShdw>
                </a:effectLst>
              </a:rPr>
              <a:t>as needed approximately 15 to 30 minutes before sexual </a:t>
            </a:r>
            <a:r>
              <a:rPr lang="en-US" altLang="it-IT" sz="2800" dirty="0" smtClean="0">
                <a:effectLst>
                  <a:outerShdw blurRad="38100" dist="38100" dir="2700000" algn="tl">
                    <a:srgbClr val="000000">
                      <a:alpha val="43137"/>
                    </a:srgbClr>
                  </a:outerShdw>
                </a:effectLst>
              </a:rPr>
              <a:t>activity…</a:t>
            </a:r>
            <a:endParaRPr lang="fr-FR" altLang="it-IT" sz="2800" dirty="0">
              <a:effectLst>
                <a:outerShdw blurRad="38100" dist="38100" dir="2700000" algn="tl">
                  <a:srgbClr val="000000">
                    <a:alpha val="43137"/>
                  </a:srgbClr>
                </a:outerShdw>
              </a:effectLst>
            </a:endParaRPr>
          </a:p>
        </p:txBody>
      </p:sp>
      <p:pic>
        <p:nvPicPr>
          <p:cNvPr id="32771"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439789" y="2708920"/>
            <a:ext cx="3914775" cy="2170113"/>
          </a:xfrm>
          <a:prstGeom prst="rect">
            <a:avLst/>
          </a:prstGeom>
          <a:noFill/>
        </p:spPr>
      </p:pic>
      <p:pic>
        <p:nvPicPr>
          <p:cNvPr id="32772" name="Picture 6" descr="http://www.ema.europa.eu/ema/images/Logo_stand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941168"/>
            <a:ext cx="3106738" cy="1450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ttangolo 2"/>
          <p:cNvSpPr/>
          <p:nvPr/>
        </p:nvSpPr>
        <p:spPr>
          <a:xfrm>
            <a:off x="7380312" y="6391453"/>
            <a:ext cx="1468672" cy="246221"/>
          </a:xfrm>
          <a:prstGeom prst="rect">
            <a:avLst/>
          </a:prstGeom>
        </p:spPr>
        <p:txBody>
          <a:bodyPr wrap="none">
            <a:spAutoFit/>
          </a:bodyPr>
          <a:lstStyle/>
          <a:p>
            <a:r>
              <a:rPr lang="en-GB" sz="1000" i="1" dirty="0">
                <a:solidFill>
                  <a:srgbClr val="505050"/>
                </a:solidFill>
                <a:latin typeface="Calibri" panose="020F0502020204030204" pitchFamily="34" charset="0"/>
              </a:rPr>
              <a:t>Avanafil </a:t>
            </a:r>
            <a:r>
              <a:rPr lang="en-GB" sz="1000" i="1" dirty="0" err="1">
                <a:solidFill>
                  <a:srgbClr val="505050"/>
                </a:solidFill>
                <a:latin typeface="Calibri" panose="020F0502020204030204" pitchFamily="34" charset="0"/>
              </a:rPr>
              <a:t>SmPC</a:t>
            </a:r>
            <a:r>
              <a:rPr lang="en-GB" sz="1000" i="1" dirty="0">
                <a:solidFill>
                  <a:srgbClr val="505050"/>
                </a:solidFill>
                <a:latin typeface="Calibri" panose="020F0502020204030204" pitchFamily="34" charset="0"/>
              </a:rPr>
              <a:t> Mar 2016</a:t>
            </a:r>
            <a:endParaRPr lang="it-IT" sz="1000" dirty="0"/>
          </a:p>
        </p:txBody>
      </p:sp>
      <p:pic>
        <p:nvPicPr>
          <p:cNvPr id="2" name="Immagin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4088" y="3250345"/>
            <a:ext cx="442387" cy="394679"/>
          </a:xfrm>
          <a:prstGeom prst="rect">
            <a:avLst/>
          </a:prstGeom>
        </p:spPr>
      </p:pic>
    </p:spTree>
    <p:extLst>
      <p:ext uri="{BB962C8B-B14F-4D97-AF65-F5344CB8AC3E}">
        <p14:creationId xmlns:p14="http://schemas.microsoft.com/office/powerpoint/2010/main" val="706019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4" y="311248"/>
            <a:ext cx="8229600" cy="1143000"/>
          </a:xfrm>
        </p:spPr>
        <p:txBody>
          <a:bodyPr>
            <a:normAutofit/>
          </a:bodyPr>
          <a:lstStyle/>
          <a:p>
            <a:r>
              <a:rPr lang="en-US" sz="2400" dirty="0">
                <a:effectLst>
                  <a:outerShdw blurRad="38100" dist="38100" dir="2700000" algn="tl">
                    <a:srgbClr val="000000">
                      <a:alpha val="43137"/>
                    </a:srgbClr>
                  </a:outerShdw>
                </a:effectLst>
              </a:rPr>
              <a:t>Commonly used oral PDE5 inhibitors:</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Pharmacological and pharmacokinetic properties</a:t>
            </a:r>
            <a:endParaRPr lang="en-US" sz="2400" dirty="0"/>
          </a:p>
        </p:txBody>
      </p:sp>
      <p:sp>
        <p:nvSpPr>
          <p:cNvPr id="3" name="Content Placeholder 2"/>
          <p:cNvSpPr>
            <a:spLocks noGrp="1"/>
          </p:cNvSpPr>
          <p:nvPr>
            <p:ph idx="1"/>
          </p:nvPr>
        </p:nvSpPr>
        <p:spPr/>
        <p:txBody>
          <a:bodyPr/>
          <a:lstStyle/>
          <a:p>
            <a:endParaRPr lang="en-US"/>
          </a:p>
        </p:txBody>
      </p:sp>
      <p:graphicFrame>
        <p:nvGraphicFramePr>
          <p:cNvPr id="4" name="Tabella 8"/>
          <p:cNvGraphicFramePr>
            <a:graphicFrameLocks noGrp="1"/>
          </p:cNvGraphicFramePr>
          <p:nvPr>
            <p:extLst>
              <p:ext uri="{D42A27DB-BD31-4B8C-83A1-F6EECF244321}">
                <p14:modId xmlns:p14="http://schemas.microsoft.com/office/powerpoint/2010/main" val="3598193992"/>
              </p:ext>
            </p:extLst>
          </p:nvPr>
        </p:nvGraphicFramePr>
        <p:xfrm>
          <a:off x="371474" y="1454248"/>
          <a:ext cx="8332259" cy="4243418"/>
        </p:xfrm>
        <a:graphic>
          <a:graphicData uri="http://schemas.openxmlformats.org/drawingml/2006/table">
            <a:tbl>
              <a:tblPr/>
              <a:tblGrid>
                <a:gridCol w="2019776">
                  <a:extLst>
                    <a:ext uri="{9D8B030D-6E8A-4147-A177-3AD203B41FA5}">
                      <a16:colId xmlns="" xmlns:a16="http://schemas.microsoft.com/office/drawing/2014/main" val="20000"/>
                    </a:ext>
                  </a:extLst>
                </a:gridCol>
                <a:gridCol w="1628181">
                  <a:extLst>
                    <a:ext uri="{9D8B030D-6E8A-4147-A177-3AD203B41FA5}">
                      <a16:colId xmlns="" xmlns:a16="http://schemas.microsoft.com/office/drawing/2014/main" val="20001"/>
                    </a:ext>
                  </a:extLst>
                </a:gridCol>
                <a:gridCol w="1565184">
                  <a:extLst>
                    <a:ext uri="{9D8B030D-6E8A-4147-A177-3AD203B41FA5}">
                      <a16:colId xmlns="" xmlns:a16="http://schemas.microsoft.com/office/drawing/2014/main" val="20002"/>
                    </a:ext>
                  </a:extLst>
                </a:gridCol>
                <a:gridCol w="1526760">
                  <a:extLst>
                    <a:ext uri="{9D8B030D-6E8A-4147-A177-3AD203B41FA5}">
                      <a16:colId xmlns="" xmlns:a16="http://schemas.microsoft.com/office/drawing/2014/main" val="20003"/>
                    </a:ext>
                  </a:extLst>
                </a:gridCol>
                <a:gridCol w="1592358">
                  <a:extLst>
                    <a:ext uri="{9D8B030D-6E8A-4147-A177-3AD203B41FA5}">
                      <a16:colId xmlns="" xmlns:a16="http://schemas.microsoft.com/office/drawing/2014/main" val="20004"/>
                    </a:ext>
                  </a:extLst>
                </a:gridCol>
              </a:tblGrid>
              <a:tr h="295276">
                <a:tc rowSpan="2">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endParaRPr lang="it-IT" sz="1050" dirty="0">
                        <a:solidFill>
                          <a:schemeClr val="bg1"/>
                        </a:solidFill>
                        <a:latin typeface="Calibri" panose="020F0502020204030204" pitchFamily="34" charset="0"/>
                        <a:cs typeface="Arial" pitchFamily="34" charset="0"/>
                      </a:endParaRPr>
                    </a:p>
                    <a:p>
                      <a:pPr>
                        <a:lnSpc>
                          <a:spcPct val="115000"/>
                        </a:lnSpc>
                        <a:spcBef>
                          <a:spcPts val="0"/>
                        </a:spcBef>
                        <a:spcAft>
                          <a:spcPts val="1800"/>
                        </a:spcAft>
                      </a:pPr>
                      <a:r>
                        <a:rPr lang="en-GB" sz="1400" b="1" dirty="0">
                          <a:solidFill>
                            <a:schemeClr val="bg1"/>
                          </a:solidFill>
                          <a:latin typeface="Calibri" panose="020F0502020204030204" pitchFamily="34" charset="0"/>
                          <a:cs typeface="Arial" pitchFamily="34" charset="0"/>
                        </a:rPr>
                        <a:t>Characteristic</a:t>
                      </a:r>
                      <a:endParaRPr lang="it-IT" sz="1600" b="1" dirty="0">
                        <a:solidFill>
                          <a:schemeClr val="bg1"/>
                        </a:solidFill>
                        <a:latin typeface="Calibri" panose="020F0502020204030204" pitchFamily="34" charset="0"/>
                        <a:ea typeface="Calibri"/>
                        <a:cs typeface="Arial" pitchFamily="34" charset="0"/>
                      </a:endParaRPr>
                    </a:p>
                  </a:txBody>
                  <a:tcPr marL="90000" marR="55987" marT="0" marB="0">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053"/>
                    </a:solidFill>
                  </a:tcPr>
                </a:tc>
                <a:tc gridSpan="4">
                  <a:txBody>
                    <a:bodyPr/>
                    <a:lstStyle/>
                    <a:p>
                      <a:pPr algn="ctr">
                        <a:lnSpc>
                          <a:spcPct val="115000"/>
                        </a:lnSpc>
                        <a:spcBef>
                          <a:spcPts val="300"/>
                        </a:spcBef>
                        <a:spcAft>
                          <a:spcPts val="300"/>
                        </a:spcAft>
                      </a:pPr>
                      <a:r>
                        <a:rPr lang="en-GB" sz="1400" b="1" dirty="0">
                          <a:solidFill>
                            <a:schemeClr val="bg1"/>
                          </a:solidFill>
                          <a:latin typeface="Calibri" panose="020F0502020204030204" pitchFamily="34" charset="0"/>
                          <a:cs typeface="Arial" pitchFamily="34" charset="0"/>
                        </a:rPr>
                        <a:t>PDE5</a:t>
                      </a:r>
                      <a:r>
                        <a:rPr lang="en-GB" sz="1200" b="1" dirty="0">
                          <a:solidFill>
                            <a:schemeClr val="bg1"/>
                          </a:solidFill>
                          <a:latin typeface="Calibri" panose="020F0502020204030204" pitchFamily="34" charset="0"/>
                          <a:cs typeface="Arial" pitchFamily="34" charset="0"/>
                        </a:rPr>
                        <a:t>  </a:t>
                      </a:r>
                      <a:r>
                        <a:rPr lang="en-GB" sz="1400" b="1" dirty="0">
                          <a:solidFill>
                            <a:schemeClr val="bg1"/>
                          </a:solidFill>
                          <a:latin typeface="Calibri" panose="020F0502020204030204" pitchFamily="34" charset="0"/>
                          <a:cs typeface="Arial" pitchFamily="34" charset="0"/>
                        </a:rPr>
                        <a:t> inhibitor</a:t>
                      </a:r>
                      <a:endParaRPr lang="it-IT" sz="1600" b="1" dirty="0">
                        <a:solidFill>
                          <a:schemeClr val="bg1"/>
                        </a:solidFill>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3053"/>
                    </a:solidFill>
                  </a:tcPr>
                </a:tc>
                <a:tc hMerge="1">
                  <a:txBody>
                    <a:bodyPr/>
                    <a:lstStyle/>
                    <a:p>
                      <a:endParaRPr lang="it-IT"/>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0"/>
                  </a:ext>
                </a:extLst>
              </a:tr>
              <a:tr h="219592">
                <a:tc vMerge="1">
                  <a:txBody>
                    <a:bodyPr/>
                    <a:lstStyle/>
                    <a:p>
                      <a:endParaRPr lang="it-IT"/>
                    </a:p>
                  </a:txBody>
                  <a:tcPr/>
                </a:tc>
                <a:tc>
                  <a:txBody>
                    <a:bodyPr/>
                    <a:lstStyle/>
                    <a:p>
                      <a:pPr algn="ctr">
                        <a:lnSpc>
                          <a:spcPct val="115000"/>
                        </a:lnSpc>
                        <a:spcBef>
                          <a:spcPts val="300"/>
                        </a:spcBef>
                        <a:spcAft>
                          <a:spcPts val="300"/>
                        </a:spcAft>
                      </a:pPr>
                      <a:r>
                        <a:rPr lang="en-GB" sz="1400" b="1" i="0" dirty="0" smtClean="0">
                          <a:solidFill>
                            <a:schemeClr val="bg1"/>
                          </a:solidFill>
                          <a:latin typeface="Calibri" panose="020F0502020204030204" pitchFamily="34" charset="0"/>
                          <a:cs typeface="Arial" pitchFamily="34" charset="0"/>
                        </a:rPr>
                        <a:t>Avanafil</a:t>
                      </a:r>
                      <a:endParaRPr lang="it-IT" sz="1600" b="1" i="0" dirty="0">
                        <a:solidFill>
                          <a:schemeClr val="bg1"/>
                        </a:solidFill>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3053"/>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400" b="1" dirty="0">
                          <a:solidFill>
                            <a:schemeClr val="bg1"/>
                          </a:solidFill>
                          <a:latin typeface="Calibri" panose="020F0502020204030204" pitchFamily="34" charset="0"/>
                          <a:cs typeface="Arial" pitchFamily="34" charset="0"/>
                        </a:rPr>
                        <a:t>Sildenafil</a:t>
                      </a:r>
                      <a:endParaRPr lang="it-IT" sz="1600" b="1" dirty="0">
                        <a:solidFill>
                          <a:schemeClr val="bg1"/>
                        </a:solidFill>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3053"/>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400" b="1" dirty="0">
                          <a:solidFill>
                            <a:schemeClr val="bg1"/>
                          </a:solidFill>
                          <a:latin typeface="Calibri" panose="020F0502020204030204" pitchFamily="34" charset="0"/>
                          <a:cs typeface="Arial" pitchFamily="34" charset="0"/>
                        </a:rPr>
                        <a:t>Vardenafil</a:t>
                      </a:r>
                      <a:endParaRPr lang="it-IT" sz="1600" b="1" dirty="0">
                        <a:solidFill>
                          <a:schemeClr val="bg1"/>
                        </a:solidFill>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3053"/>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400" b="1" dirty="0">
                          <a:solidFill>
                            <a:schemeClr val="bg1"/>
                          </a:solidFill>
                          <a:latin typeface="Calibri" panose="020F0502020204030204" pitchFamily="34" charset="0"/>
                          <a:cs typeface="Arial" pitchFamily="34" charset="0"/>
                        </a:rPr>
                        <a:t>Tadalafil</a:t>
                      </a:r>
                      <a:endParaRPr lang="it-IT" sz="1600" b="1" dirty="0">
                        <a:solidFill>
                          <a:schemeClr val="bg1"/>
                        </a:solidFill>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3053"/>
                    </a:solidFill>
                  </a:tcPr>
                </a:tc>
                <a:extLst>
                  <a:ext uri="{0D108BD9-81ED-4DB2-BD59-A6C34878D82A}">
                    <a16:rowId xmlns="" xmlns:a16="http://schemas.microsoft.com/office/drawing/2014/main" val="10001"/>
                  </a:ext>
                </a:extLst>
              </a:tr>
              <a:tr h="209949">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nSpc>
                          <a:spcPct val="115000"/>
                        </a:lnSpc>
                        <a:spcBef>
                          <a:spcPts val="300"/>
                        </a:spcBef>
                        <a:spcAft>
                          <a:spcPts val="300"/>
                        </a:spcAft>
                      </a:pPr>
                      <a:r>
                        <a:rPr lang="en-GB" sz="1200" dirty="0">
                          <a:latin typeface="Calibri" panose="020F0502020204030204" pitchFamily="34" charset="0"/>
                          <a:cs typeface="Arial" pitchFamily="34" charset="0"/>
                        </a:rPr>
                        <a:t>T</a:t>
                      </a:r>
                      <a:r>
                        <a:rPr lang="en-GB" sz="1200" baseline="-25000" dirty="0">
                          <a:latin typeface="Calibri" panose="020F0502020204030204" pitchFamily="34" charset="0"/>
                          <a:cs typeface="Arial" pitchFamily="34" charset="0"/>
                        </a:rPr>
                        <a:t>max</a:t>
                      </a:r>
                      <a:r>
                        <a:rPr lang="en-GB" sz="1200" dirty="0">
                          <a:latin typeface="Calibri" panose="020F0502020204030204" pitchFamily="34" charset="0"/>
                          <a:cs typeface="Arial" pitchFamily="34" charset="0"/>
                        </a:rPr>
                        <a:t> (range)</a:t>
                      </a:r>
                      <a:endParaRPr lang="it-IT" sz="1400" dirty="0">
                        <a:latin typeface="Calibri" panose="020F0502020204030204" pitchFamily="34" charset="0"/>
                        <a:ea typeface="Calibri"/>
                        <a:cs typeface="Arial" pitchFamily="34" charset="0"/>
                      </a:endParaRPr>
                    </a:p>
                  </a:txBody>
                  <a:tcPr marL="90000" marR="55987" marT="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a:lnSpc>
                          <a:spcPct val="115000"/>
                        </a:lnSpc>
                        <a:spcBef>
                          <a:spcPts val="300"/>
                        </a:spcBef>
                        <a:spcAft>
                          <a:spcPts val="300"/>
                        </a:spcAft>
                      </a:pPr>
                      <a:r>
                        <a:rPr lang="en-GB" sz="1200" b="1" i="0" dirty="0">
                          <a:latin typeface="Calibri" panose="020F0502020204030204" pitchFamily="34" charset="0"/>
                          <a:cs typeface="Arial" pitchFamily="34" charset="0"/>
                        </a:rPr>
                        <a:t>30–45 min</a:t>
                      </a:r>
                      <a:endParaRPr lang="it-IT" sz="1400" b="1" i="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30–120 min</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30–120 min</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Not reported</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 xmlns:a16="http://schemas.microsoft.com/office/drawing/2014/main" val="10002"/>
                  </a:ext>
                </a:extLst>
              </a:tr>
              <a:tr h="209949">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nSpc>
                          <a:spcPct val="115000"/>
                        </a:lnSpc>
                        <a:spcBef>
                          <a:spcPts val="300"/>
                        </a:spcBef>
                        <a:spcAft>
                          <a:spcPts val="300"/>
                        </a:spcAft>
                      </a:pPr>
                      <a:r>
                        <a:rPr lang="en-GB" sz="1200" dirty="0">
                          <a:latin typeface="Calibri" panose="020F0502020204030204" pitchFamily="34" charset="0"/>
                          <a:cs typeface="Arial" pitchFamily="34" charset="0"/>
                        </a:rPr>
                        <a:t>T</a:t>
                      </a:r>
                      <a:r>
                        <a:rPr lang="en-GB" sz="1200" baseline="-25000" dirty="0">
                          <a:latin typeface="Calibri" panose="020F0502020204030204" pitchFamily="34" charset="0"/>
                          <a:cs typeface="Arial" pitchFamily="34" charset="0"/>
                        </a:rPr>
                        <a:t>max</a:t>
                      </a:r>
                      <a:r>
                        <a:rPr lang="en-GB" sz="1200" dirty="0">
                          <a:latin typeface="Calibri" panose="020F0502020204030204" pitchFamily="34" charset="0"/>
                          <a:cs typeface="Arial" pitchFamily="34" charset="0"/>
                        </a:rPr>
                        <a:t> (median)</a:t>
                      </a:r>
                      <a:endParaRPr lang="it-IT" sz="1400" dirty="0">
                        <a:latin typeface="Calibri" panose="020F0502020204030204" pitchFamily="34" charset="0"/>
                        <a:ea typeface="Calibri"/>
                        <a:cs typeface="Arial" pitchFamily="34" charset="0"/>
                      </a:endParaRPr>
                    </a:p>
                  </a:txBody>
                  <a:tcPr marL="90000" marR="55987" marT="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Bef>
                          <a:spcPts val="300"/>
                        </a:spcBef>
                        <a:spcAft>
                          <a:spcPts val="300"/>
                        </a:spcAft>
                      </a:pPr>
                      <a:r>
                        <a:rPr lang="it-IT" sz="1200" b="1" i="0" dirty="0" smtClean="0">
                          <a:latin typeface="Calibri" panose="020F0502020204030204" pitchFamily="34" charset="0"/>
                          <a:ea typeface="Calibri"/>
                          <a:cs typeface="Arial" pitchFamily="34" charset="0"/>
                        </a:rPr>
                        <a:t>0.5-0.75 h</a:t>
                      </a:r>
                      <a:endParaRPr lang="it-IT" sz="1200" b="1" i="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1 h</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1 h</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2 h</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86153">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nSpc>
                          <a:spcPct val="115000"/>
                        </a:lnSpc>
                        <a:spcBef>
                          <a:spcPts val="300"/>
                        </a:spcBef>
                        <a:spcAft>
                          <a:spcPts val="300"/>
                        </a:spcAft>
                      </a:pPr>
                      <a:r>
                        <a:rPr lang="en-GB" sz="1200" dirty="0">
                          <a:latin typeface="Calibri" panose="020F0502020204030204" pitchFamily="34" charset="0"/>
                          <a:cs typeface="Arial" pitchFamily="34" charset="0"/>
                        </a:rPr>
                        <a:t>Effect of food on T</a:t>
                      </a:r>
                      <a:r>
                        <a:rPr lang="en-GB" sz="1200" baseline="-25000" dirty="0">
                          <a:latin typeface="Calibri" panose="020F0502020204030204" pitchFamily="34" charset="0"/>
                          <a:cs typeface="Arial" pitchFamily="34" charset="0"/>
                        </a:rPr>
                        <a:t>max</a:t>
                      </a:r>
                      <a:endParaRPr lang="it-IT" sz="1400" dirty="0">
                        <a:latin typeface="Calibri" panose="020F0502020204030204" pitchFamily="34" charset="0"/>
                        <a:ea typeface="Calibri"/>
                        <a:cs typeface="Arial" pitchFamily="34" charset="0"/>
                      </a:endParaRPr>
                    </a:p>
                  </a:txBody>
                  <a:tcPr marL="90000" marR="55987" marT="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a:lnSpc>
                          <a:spcPct val="115000"/>
                        </a:lnSpc>
                        <a:spcBef>
                          <a:spcPts val="300"/>
                        </a:spcBef>
                        <a:spcAft>
                          <a:spcPts val="300"/>
                        </a:spcAft>
                      </a:pPr>
                      <a:r>
                        <a:rPr lang="en-GB" sz="1200" b="1" i="0" dirty="0">
                          <a:latin typeface="Calibri" panose="020F0502020204030204" pitchFamily="34" charset="0"/>
                          <a:cs typeface="Arial" pitchFamily="34" charset="0"/>
                        </a:rPr>
                        <a:t>Delayed by 1.25 h</a:t>
                      </a:r>
                      <a:endParaRPr lang="it-IT" sz="1400" b="1" i="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Delayed by 1 h</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Delayed by 1 h</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None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 xmlns:a16="http://schemas.microsoft.com/office/drawing/2014/main" val="10004"/>
                  </a:ext>
                </a:extLst>
              </a:tr>
              <a:tr h="286153">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nSpc>
                          <a:spcPct val="115000"/>
                        </a:lnSpc>
                        <a:spcBef>
                          <a:spcPts val="300"/>
                        </a:spcBef>
                        <a:spcAft>
                          <a:spcPts val="300"/>
                        </a:spcAft>
                      </a:pPr>
                      <a:r>
                        <a:rPr lang="en-GB" sz="1200" dirty="0">
                          <a:latin typeface="Calibri" panose="020F0502020204030204" pitchFamily="34" charset="0"/>
                          <a:cs typeface="Arial" pitchFamily="34" charset="0"/>
                        </a:rPr>
                        <a:t>Plasma protein binding</a:t>
                      </a:r>
                      <a:endParaRPr lang="it-IT" sz="1400" dirty="0">
                        <a:latin typeface="Calibri" panose="020F0502020204030204" pitchFamily="34" charset="0"/>
                        <a:ea typeface="Calibri"/>
                        <a:cs typeface="Arial" pitchFamily="34" charset="0"/>
                      </a:endParaRPr>
                    </a:p>
                  </a:txBody>
                  <a:tcPr marL="90000" marR="55987" marT="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Bef>
                          <a:spcPts val="300"/>
                        </a:spcBef>
                        <a:spcAft>
                          <a:spcPts val="300"/>
                        </a:spcAft>
                      </a:pPr>
                      <a:r>
                        <a:rPr lang="en-GB" sz="1200" b="1" i="0" dirty="0" smtClean="0">
                          <a:latin typeface="Calibri" panose="020F0502020204030204" pitchFamily="34" charset="0"/>
                          <a:cs typeface="Arial" pitchFamily="34" charset="0"/>
                        </a:rPr>
                        <a:t>99%</a:t>
                      </a:r>
                      <a:endParaRPr lang="it-IT" sz="1400" b="1" i="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96%</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95</a:t>
                      </a:r>
                      <a:r>
                        <a:rPr lang="en-GB" sz="1100" dirty="0">
                          <a:latin typeface="Calibri" panose="020F0502020204030204" pitchFamily="34" charset="0"/>
                          <a:cs typeface="Arial" pitchFamily="34" charset="0"/>
                        </a:rPr>
                        <a:t> </a:t>
                      </a:r>
                      <a:r>
                        <a:rPr lang="en-GB" sz="1200" dirty="0" smtClean="0">
                          <a:latin typeface="Calibri" panose="020F0502020204030204" pitchFamily="34" charset="0"/>
                          <a:cs typeface="Arial" pitchFamily="34" charset="0"/>
                        </a:rPr>
                        <a:t>%</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94%</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09949">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nSpc>
                          <a:spcPct val="115000"/>
                        </a:lnSpc>
                        <a:spcBef>
                          <a:spcPts val="300"/>
                        </a:spcBef>
                        <a:spcAft>
                          <a:spcPts val="300"/>
                        </a:spcAft>
                      </a:pPr>
                      <a:r>
                        <a:rPr lang="en-GB" sz="1200" dirty="0">
                          <a:latin typeface="Calibri" panose="020F0502020204030204" pitchFamily="34" charset="0"/>
                          <a:cs typeface="Arial" pitchFamily="34" charset="0"/>
                        </a:rPr>
                        <a:t>Half-life</a:t>
                      </a:r>
                      <a:endParaRPr lang="it-IT" sz="1400" dirty="0">
                        <a:latin typeface="Calibri" panose="020F0502020204030204" pitchFamily="34" charset="0"/>
                        <a:ea typeface="Calibri"/>
                        <a:cs typeface="Arial" pitchFamily="34" charset="0"/>
                      </a:endParaRPr>
                    </a:p>
                  </a:txBody>
                  <a:tcPr marL="90000" marR="55987" marT="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a:lnSpc>
                          <a:spcPct val="115000"/>
                        </a:lnSpc>
                        <a:spcBef>
                          <a:spcPts val="300"/>
                        </a:spcBef>
                        <a:spcAft>
                          <a:spcPts val="300"/>
                        </a:spcAft>
                      </a:pPr>
                      <a:r>
                        <a:rPr lang="en-GB" sz="1200" b="1" i="0" dirty="0" smtClean="0">
                          <a:latin typeface="Calibri" panose="020F0502020204030204" pitchFamily="34" charset="0"/>
                          <a:cs typeface="Arial" pitchFamily="34" charset="0"/>
                        </a:rPr>
                        <a:t>6–17 h</a:t>
                      </a:r>
                      <a:endParaRPr lang="en-GB" sz="1200" b="1" i="0" dirty="0" smtClean="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3–5 h</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4–5 h</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smtClean="0">
                          <a:latin typeface="Calibri" panose="020F0502020204030204" pitchFamily="34" charset="0"/>
                          <a:cs typeface="Arial" pitchFamily="34" charset="0"/>
                        </a:rPr>
                        <a:t>17.5 h </a:t>
                      </a:r>
                      <a:r>
                        <a:rPr lang="en-GB" sz="1200" dirty="0">
                          <a:latin typeface="Calibri" panose="020F0502020204030204" pitchFamily="34" charset="0"/>
                          <a:cs typeface="Arial" pitchFamily="34" charset="0"/>
                        </a:rPr>
                        <a:t>(mean)</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 xmlns:a16="http://schemas.microsoft.com/office/drawing/2014/main" val="10006"/>
                  </a:ext>
                </a:extLst>
              </a:tr>
              <a:tr h="286153">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nSpc>
                          <a:spcPct val="115000"/>
                        </a:lnSpc>
                        <a:spcBef>
                          <a:spcPts val="300"/>
                        </a:spcBef>
                        <a:spcAft>
                          <a:spcPts val="300"/>
                        </a:spcAft>
                      </a:pPr>
                      <a:r>
                        <a:rPr lang="en-GB" sz="1200" dirty="0">
                          <a:latin typeface="Calibri" panose="020F0502020204030204" pitchFamily="34" charset="0"/>
                          <a:cs typeface="Arial" pitchFamily="34" charset="0"/>
                        </a:rPr>
                        <a:t>Accumulation in plasma</a:t>
                      </a:r>
                      <a:endParaRPr lang="it-IT" sz="1400" dirty="0">
                        <a:latin typeface="Calibri" panose="020F0502020204030204" pitchFamily="34" charset="0"/>
                        <a:ea typeface="Calibri"/>
                        <a:cs typeface="Arial" pitchFamily="34" charset="0"/>
                      </a:endParaRPr>
                    </a:p>
                  </a:txBody>
                  <a:tcPr marL="90000" marR="55987" marT="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Bef>
                          <a:spcPts val="300"/>
                        </a:spcBef>
                        <a:spcAft>
                          <a:spcPts val="300"/>
                        </a:spcAft>
                      </a:pPr>
                      <a:r>
                        <a:rPr lang="en-GB" sz="1200" b="1" i="0" dirty="0">
                          <a:latin typeface="Calibri" panose="020F0502020204030204" pitchFamily="34" charset="0"/>
                          <a:cs typeface="Arial" pitchFamily="34" charset="0"/>
                        </a:rPr>
                        <a:t>None</a:t>
                      </a:r>
                      <a:endParaRPr lang="it-IT" sz="1400" b="1" i="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Not reported</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None</a:t>
                      </a:r>
                      <a:endParaRPr lang="it-IT" sz="140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Not reported</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209949">
                <a:tc gridSpan="5">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nSpc>
                          <a:spcPct val="115000"/>
                        </a:lnSpc>
                        <a:spcBef>
                          <a:spcPts val="300"/>
                        </a:spcBef>
                        <a:spcAft>
                          <a:spcPts val="300"/>
                        </a:spcAft>
                      </a:pPr>
                      <a:r>
                        <a:rPr lang="en-GB" sz="1200" b="1" i="0" dirty="0">
                          <a:solidFill>
                            <a:schemeClr val="bg1"/>
                          </a:solidFill>
                          <a:latin typeface="Calibri" panose="020F0502020204030204" pitchFamily="34" charset="0"/>
                          <a:cs typeface="Arial" pitchFamily="34" charset="0"/>
                        </a:rPr>
                        <a:t>Effect on exposure/clearance, of:</a:t>
                      </a:r>
                      <a:endParaRPr lang="it-IT" sz="1400" b="1" i="0" dirty="0">
                        <a:solidFill>
                          <a:schemeClr val="bg1"/>
                        </a:solidFill>
                        <a:latin typeface="Calibri" panose="020F0502020204030204" pitchFamily="34" charset="0"/>
                        <a:ea typeface="Calibri"/>
                        <a:cs typeface="Arial" pitchFamily="34" charset="0"/>
                      </a:endParaRPr>
                    </a:p>
                  </a:txBody>
                  <a:tcPr marL="90000" marR="55987" marT="0"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3053"/>
                    </a:solidFill>
                  </a:tcPr>
                </a:tc>
                <a:tc hMerge="1">
                  <a:txBody>
                    <a:bodyPr/>
                    <a:lstStyle/>
                    <a:p>
                      <a:endParaRPr lang="en-GB"/>
                    </a:p>
                  </a:txBody>
                  <a:tcPr/>
                </a:tc>
                <a:tc hMerge="1">
                  <a:txBody>
                    <a:bodyPr/>
                    <a:lstStyle/>
                    <a:p>
                      <a:endParaRPr lang="it-IT"/>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8"/>
                  </a:ext>
                </a:extLst>
              </a:tr>
              <a:tr h="286153">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nSpc>
                          <a:spcPct val="115000"/>
                        </a:lnSpc>
                        <a:spcBef>
                          <a:spcPts val="300"/>
                        </a:spcBef>
                        <a:spcAft>
                          <a:spcPts val="300"/>
                        </a:spcAft>
                      </a:pPr>
                      <a:r>
                        <a:rPr lang="en-GB" sz="1200" dirty="0">
                          <a:latin typeface="Calibri" panose="020F0502020204030204" pitchFamily="34" charset="0"/>
                          <a:cs typeface="Arial" pitchFamily="34" charset="0"/>
                        </a:rPr>
                        <a:t>Age</a:t>
                      </a:r>
                      <a:endParaRPr lang="it-IT" sz="1400" dirty="0">
                        <a:latin typeface="Calibri" panose="020F0502020204030204" pitchFamily="34" charset="0"/>
                        <a:ea typeface="Calibri"/>
                        <a:cs typeface="Arial" pitchFamily="34" charset="0"/>
                      </a:endParaRPr>
                    </a:p>
                  </a:txBody>
                  <a:tcPr marL="90000" marR="55987" marT="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a:lnSpc>
                          <a:spcPct val="115000"/>
                        </a:lnSpc>
                        <a:spcBef>
                          <a:spcPts val="300"/>
                        </a:spcBef>
                        <a:spcAft>
                          <a:spcPts val="300"/>
                        </a:spcAft>
                      </a:pPr>
                      <a:r>
                        <a:rPr lang="en-GB" sz="1200" b="1" i="0" dirty="0">
                          <a:latin typeface="Calibri" panose="020F0502020204030204" pitchFamily="34" charset="0"/>
                          <a:cs typeface="Arial" pitchFamily="34" charset="0"/>
                        </a:rPr>
                        <a:t>None</a:t>
                      </a:r>
                      <a:endParaRPr lang="it-IT" sz="1400" b="1" i="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Reduced clearance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Reduced clearance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Reduced clearance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 xmlns:a16="http://schemas.microsoft.com/office/drawing/2014/main" val="10009"/>
                  </a:ext>
                </a:extLst>
              </a:tr>
              <a:tr h="286153">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nSpc>
                          <a:spcPct val="115000"/>
                        </a:lnSpc>
                        <a:spcBef>
                          <a:spcPts val="300"/>
                        </a:spcBef>
                        <a:spcAft>
                          <a:spcPts val="300"/>
                        </a:spcAft>
                      </a:pPr>
                      <a:r>
                        <a:rPr lang="en-GB" sz="1200" dirty="0">
                          <a:latin typeface="Calibri" panose="020F0502020204030204" pitchFamily="34" charset="0"/>
                          <a:cs typeface="Arial" pitchFamily="34" charset="0"/>
                        </a:rPr>
                        <a:t>Mild renal impairment</a:t>
                      </a:r>
                      <a:endParaRPr lang="it-IT" sz="1400" dirty="0">
                        <a:latin typeface="Calibri" panose="020F0502020204030204" pitchFamily="34" charset="0"/>
                        <a:ea typeface="Calibri"/>
                        <a:cs typeface="Arial" pitchFamily="34" charset="0"/>
                      </a:endParaRPr>
                    </a:p>
                  </a:txBody>
                  <a:tcPr marL="90000" marR="55987" marT="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Bef>
                          <a:spcPts val="300"/>
                        </a:spcBef>
                        <a:spcAft>
                          <a:spcPts val="300"/>
                        </a:spcAft>
                      </a:pPr>
                      <a:r>
                        <a:rPr lang="en-GB" sz="1200" b="1" i="0" dirty="0">
                          <a:latin typeface="Calibri" panose="020F0502020204030204" pitchFamily="34" charset="0"/>
                          <a:cs typeface="Arial" pitchFamily="34" charset="0"/>
                        </a:rPr>
                        <a:t>None</a:t>
                      </a:r>
                      <a:endParaRPr lang="it-IT" sz="1400" b="1" i="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None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None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Increased exposure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r h="286153">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nSpc>
                          <a:spcPct val="115000"/>
                        </a:lnSpc>
                        <a:spcBef>
                          <a:spcPts val="300"/>
                        </a:spcBef>
                        <a:spcAft>
                          <a:spcPts val="300"/>
                        </a:spcAft>
                      </a:pPr>
                      <a:r>
                        <a:rPr lang="en-GB" sz="1200" dirty="0">
                          <a:latin typeface="Calibri" panose="020F0502020204030204" pitchFamily="34" charset="0"/>
                          <a:cs typeface="Arial" pitchFamily="34" charset="0"/>
                        </a:rPr>
                        <a:t>Moderate renal impairment</a:t>
                      </a:r>
                      <a:endParaRPr lang="it-IT" sz="1400" dirty="0">
                        <a:latin typeface="Calibri" panose="020F0502020204030204" pitchFamily="34" charset="0"/>
                        <a:ea typeface="Calibri"/>
                        <a:cs typeface="Arial" pitchFamily="34" charset="0"/>
                      </a:endParaRPr>
                    </a:p>
                  </a:txBody>
                  <a:tcPr marL="90000" marR="55987" marT="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a:lnSpc>
                          <a:spcPct val="115000"/>
                        </a:lnSpc>
                        <a:spcBef>
                          <a:spcPts val="300"/>
                        </a:spcBef>
                        <a:spcAft>
                          <a:spcPts val="300"/>
                        </a:spcAft>
                      </a:pPr>
                      <a:r>
                        <a:rPr lang="en-GB" sz="1200" b="1" i="0" dirty="0">
                          <a:latin typeface="Calibri" panose="020F0502020204030204" pitchFamily="34" charset="0"/>
                          <a:cs typeface="Arial" pitchFamily="34" charset="0"/>
                        </a:rPr>
                        <a:t>None</a:t>
                      </a:r>
                      <a:endParaRPr lang="it-IT" sz="1400" b="1" i="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None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None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Increased exposure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 xmlns:a16="http://schemas.microsoft.com/office/drawing/2014/main" val="10011"/>
                  </a:ext>
                </a:extLst>
              </a:tr>
              <a:tr h="286153">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nSpc>
                          <a:spcPct val="115000"/>
                        </a:lnSpc>
                        <a:spcBef>
                          <a:spcPts val="300"/>
                        </a:spcBef>
                        <a:spcAft>
                          <a:spcPts val="300"/>
                        </a:spcAft>
                      </a:pPr>
                      <a:r>
                        <a:rPr lang="en-GB" sz="1200" dirty="0">
                          <a:latin typeface="Calibri" panose="020F0502020204030204" pitchFamily="34" charset="0"/>
                          <a:cs typeface="Arial" pitchFamily="34" charset="0"/>
                        </a:rPr>
                        <a:t>Severe renal impairment</a:t>
                      </a:r>
                      <a:endParaRPr lang="it-IT" sz="1400" dirty="0">
                        <a:latin typeface="Calibri" panose="020F0502020204030204" pitchFamily="34" charset="0"/>
                        <a:ea typeface="Calibri"/>
                        <a:cs typeface="Arial" pitchFamily="34" charset="0"/>
                      </a:endParaRPr>
                    </a:p>
                  </a:txBody>
                  <a:tcPr marL="90000" marR="55987" marT="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Bef>
                          <a:spcPts val="300"/>
                        </a:spcBef>
                        <a:spcAft>
                          <a:spcPts val="300"/>
                        </a:spcAft>
                      </a:pPr>
                      <a:r>
                        <a:rPr lang="en-GB" sz="1200" b="1" i="0" dirty="0">
                          <a:latin typeface="Calibri" panose="020F0502020204030204" pitchFamily="34" charset="0"/>
                          <a:cs typeface="Arial" pitchFamily="34" charset="0"/>
                        </a:rPr>
                        <a:t>No data</a:t>
                      </a:r>
                      <a:endParaRPr lang="it-IT" sz="1400" b="1" i="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Increased exposure</a:t>
                      </a:r>
                      <a:endParaRPr lang="it-IT" sz="140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Increased exposure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Increased exposure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2"/>
                  </a:ext>
                </a:extLst>
              </a:tr>
              <a:tr h="286153">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nSpc>
                          <a:spcPct val="115000"/>
                        </a:lnSpc>
                        <a:spcBef>
                          <a:spcPts val="300"/>
                        </a:spcBef>
                        <a:spcAft>
                          <a:spcPts val="300"/>
                        </a:spcAft>
                      </a:pPr>
                      <a:r>
                        <a:rPr lang="en-GB" sz="1200" dirty="0">
                          <a:latin typeface="Calibri" panose="020F0502020204030204" pitchFamily="34" charset="0"/>
                          <a:cs typeface="Arial" pitchFamily="34" charset="0"/>
                        </a:rPr>
                        <a:t>Mild hepatic impairment</a:t>
                      </a:r>
                      <a:endParaRPr lang="it-IT" sz="1400" dirty="0">
                        <a:latin typeface="Calibri" panose="020F0502020204030204" pitchFamily="34" charset="0"/>
                        <a:ea typeface="Calibri"/>
                        <a:cs typeface="Arial" pitchFamily="34" charset="0"/>
                      </a:endParaRPr>
                    </a:p>
                  </a:txBody>
                  <a:tcPr marL="90000" marR="55987" marT="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a:lnSpc>
                          <a:spcPct val="115000"/>
                        </a:lnSpc>
                        <a:spcBef>
                          <a:spcPts val="300"/>
                        </a:spcBef>
                        <a:spcAft>
                          <a:spcPts val="300"/>
                        </a:spcAft>
                      </a:pPr>
                      <a:r>
                        <a:rPr lang="en-GB" sz="1200" b="1" i="0" dirty="0">
                          <a:latin typeface="Calibri" panose="020F0502020204030204" pitchFamily="34" charset="0"/>
                          <a:cs typeface="Arial" pitchFamily="34" charset="0"/>
                        </a:rPr>
                        <a:t>None</a:t>
                      </a:r>
                      <a:endParaRPr lang="it-IT" sz="1400" b="1" i="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Increased exposure</a:t>
                      </a:r>
                      <a:endParaRPr lang="it-IT" sz="140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Increased exposure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None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 xmlns:a16="http://schemas.microsoft.com/office/drawing/2014/main" val="10013"/>
                  </a:ext>
                </a:extLst>
              </a:tr>
              <a:tr h="286153">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nSpc>
                          <a:spcPct val="115000"/>
                        </a:lnSpc>
                        <a:spcBef>
                          <a:spcPts val="300"/>
                        </a:spcBef>
                        <a:spcAft>
                          <a:spcPts val="300"/>
                        </a:spcAft>
                      </a:pPr>
                      <a:r>
                        <a:rPr lang="en-GB" sz="1200" dirty="0">
                          <a:latin typeface="Calibri" panose="020F0502020204030204" pitchFamily="34" charset="0"/>
                          <a:cs typeface="Arial" pitchFamily="34" charset="0"/>
                        </a:rPr>
                        <a:t>Moderate hepatic impairment</a:t>
                      </a:r>
                      <a:endParaRPr lang="it-IT" sz="1400" dirty="0">
                        <a:latin typeface="Calibri" panose="020F0502020204030204" pitchFamily="34" charset="0"/>
                        <a:ea typeface="Calibri"/>
                        <a:cs typeface="Arial" pitchFamily="34" charset="0"/>
                      </a:endParaRPr>
                    </a:p>
                  </a:txBody>
                  <a:tcPr marL="90000" marR="55987" marT="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Bef>
                          <a:spcPts val="300"/>
                        </a:spcBef>
                        <a:spcAft>
                          <a:spcPts val="300"/>
                        </a:spcAft>
                      </a:pPr>
                      <a:r>
                        <a:rPr lang="en-GB" sz="1200" b="1" i="0" dirty="0" smtClean="0">
                          <a:latin typeface="Calibri" panose="020F0502020204030204" pitchFamily="34" charset="0"/>
                          <a:cs typeface="Arial" pitchFamily="34" charset="0"/>
                        </a:rPr>
                        <a:t>Reduced</a:t>
                      </a:r>
                      <a:r>
                        <a:rPr lang="en-GB" sz="1200" b="1" i="0" baseline="0" dirty="0" smtClean="0">
                          <a:latin typeface="Calibri" panose="020F0502020204030204" pitchFamily="34" charset="0"/>
                          <a:cs typeface="Arial" pitchFamily="34" charset="0"/>
                        </a:rPr>
                        <a:t> exposure</a:t>
                      </a:r>
                      <a:endParaRPr lang="it-IT" sz="1400" b="1" i="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Increased exposure</a:t>
                      </a:r>
                      <a:endParaRPr lang="it-IT" sz="140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Increased exposure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None</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4"/>
                  </a:ext>
                </a:extLst>
              </a:tr>
              <a:tr h="286153">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nSpc>
                          <a:spcPct val="115000"/>
                        </a:lnSpc>
                        <a:spcBef>
                          <a:spcPts val="300"/>
                        </a:spcBef>
                        <a:spcAft>
                          <a:spcPts val="300"/>
                        </a:spcAft>
                      </a:pPr>
                      <a:r>
                        <a:rPr lang="en-GB" sz="1200" dirty="0">
                          <a:latin typeface="Calibri" panose="020F0502020204030204" pitchFamily="34" charset="0"/>
                          <a:cs typeface="Arial" pitchFamily="34" charset="0"/>
                        </a:rPr>
                        <a:t>Severe hepatic impairment</a:t>
                      </a:r>
                      <a:endParaRPr lang="it-IT" sz="1400" dirty="0">
                        <a:latin typeface="Calibri" panose="020F0502020204030204" pitchFamily="34" charset="0"/>
                        <a:ea typeface="Calibri"/>
                        <a:cs typeface="Arial" pitchFamily="34" charset="0"/>
                      </a:endParaRPr>
                    </a:p>
                  </a:txBody>
                  <a:tcPr marL="90000" marR="55987" marT="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a:lnSpc>
                          <a:spcPct val="115000"/>
                        </a:lnSpc>
                        <a:spcBef>
                          <a:spcPts val="300"/>
                        </a:spcBef>
                        <a:spcAft>
                          <a:spcPts val="300"/>
                        </a:spcAft>
                      </a:pPr>
                      <a:r>
                        <a:rPr lang="en-GB" sz="1200" b="1" i="0" dirty="0">
                          <a:latin typeface="Calibri" panose="020F0502020204030204" pitchFamily="34" charset="0"/>
                          <a:cs typeface="Arial" pitchFamily="34" charset="0"/>
                        </a:rPr>
                        <a:t>Not studied</a:t>
                      </a:r>
                      <a:endParaRPr lang="it-IT" sz="1400" b="1" i="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Not studied</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Not studied</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lnSpc>
                          <a:spcPct val="115000"/>
                        </a:lnSpc>
                        <a:spcBef>
                          <a:spcPts val="300"/>
                        </a:spcBef>
                        <a:spcAft>
                          <a:spcPts val="300"/>
                        </a:spcAft>
                      </a:pPr>
                      <a:r>
                        <a:rPr lang="en-GB" sz="1200" dirty="0">
                          <a:latin typeface="Calibri" panose="020F0502020204030204" pitchFamily="34" charset="0"/>
                          <a:cs typeface="Arial" pitchFamily="34" charset="0"/>
                        </a:rPr>
                        <a:t>Limited data</a:t>
                      </a:r>
                      <a:endParaRPr lang="it-IT" sz="1400" dirty="0">
                        <a:latin typeface="Calibri" panose="020F0502020204030204" pitchFamily="34" charset="0"/>
                        <a:ea typeface="Calibri"/>
                        <a:cs typeface="Arial" pitchFamily="34" charset="0"/>
                      </a:endParaRPr>
                    </a:p>
                  </a:txBody>
                  <a:tcPr marL="55987" marR="55987"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 xmlns:a16="http://schemas.microsoft.com/office/drawing/2014/main" val="10015"/>
                  </a:ext>
                </a:extLst>
              </a:tr>
            </a:tbl>
          </a:graphicData>
        </a:graphic>
      </p:graphicFrame>
    </p:spTree>
    <p:extLst>
      <p:ext uri="{BB962C8B-B14F-4D97-AF65-F5344CB8AC3E}">
        <p14:creationId xmlns:p14="http://schemas.microsoft.com/office/powerpoint/2010/main" val="3204708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rPr>
              <a:t>Timing of administration </a:t>
            </a:r>
            <a:endParaRPr lang="en-US" dirty="0"/>
          </a:p>
        </p:txBody>
      </p:sp>
      <p:graphicFrame>
        <p:nvGraphicFramePr>
          <p:cNvPr id="4" name="Tabella 6"/>
          <p:cNvGraphicFramePr>
            <a:graphicFrameLocks noGrp="1"/>
          </p:cNvGraphicFramePr>
          <p:nvPr>
            <p:extLst>
              <p:ext uri="{D42A27DB-BD31-4B8C-83A1-F6EECF244321}">
                <p14:modId xmlns:p14="http://schemas.microsoft.com/office/powerpoint/2010/main" val="3893910387"/>
              </p:ext>
            </p:extLst>
          </p:nvPr>
        </p:nvGraphicFramePr>
        <p:xfrm>
          <a:off x="468313" y="2051102"/>
          <a:ext cx="8087858" cy="3598812"/>
        </p:xfrm>
        <a:graphic>
          <a:graphicData uri="http://schemas.openxmlformats.org/drawingml/2006/table">
            <a:tbl>
              <a:tblPr/>
              <a:tblGrid>
                <a:gridCol w="2507507">
                  <a:extLst>
                    <a:ext uri="{9D8B030D-6E8A-4147-A177-3AD203B41FA5}">
                      <a16:colId xmlns="" xmlns:a16="http://schemas.microsoft.com/office/drawing/2014/main" val="20000"/>
                    </a:ext>
                  </a:extLst>
                </a:gridCol>
                <a:gridCol w="3096033">
                  <a:extLst>
                    <a:ext uri="{9D8B030D-6E8A-4147-A177-3AD203B41FA5}">
                      <a16:colId xmlns="" xmlns:a16="http://schemas.microsoft.com/office/drawing/2014/main" val="20001"/>
                    </a:ext>
                  </a:extLst>
                </a:gridCol>
                <a:gridCol w="2484318">
                  <a:extLst>
                    <a:ext uri="{9D8B030D-6E8A-4147-A177-3AD203B41FA5}">
                      <a16:colId xmlns="" xmlns:a16="http://schemas.microsoft.com/office/drawing/2014/main" val="20002"/>
                    </a:ext>
                  </a:extLst>
                </a:gridCol>
              </a:tblGrid>
              <a:tr h="805674">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600" b="1" dirty="0">
                          <a:solidFill>
                            <a:schemeClr val="bg1"/>
                          </a:solidFill>
                          <a:latin typeface="Calibri" panose="020F0502020204030204" pitchFamily="34" charset="0"/>
                          <a:ea typeface="Times New Roman"/>
                          <a:cs typeface="Arial" pitchFamily="34" charset="0"/>
                        </a:rPr>
                        <a:t>PDE5 inhibitor</a:t>
                      </a:r>
                      <a:endParaRPr lang="it-IT" sz="1600" dirty="0">
                        <a:solidFill>
                          <a:schemeClr val="bg1"/>
                        </a:solidFill>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600" b="1" dirty="0">
                          <a:solidFill>
                            <a:schemeClr val="bg1"/>
                          </a:solidFill>
                          <a:latin typeface="Calibri" panose="020F0502020204030204" pitchFamily="34" charset="0"/>
                          <a:ea typeface="Times New Roman"/>
                          <a:cs typeface="Arial" pitchFamily="34" charset="0"/>
                        </a:rPr>
                        <a:t>Onset of </a:t>
                      </a:r>
                      <a:r>
                        <a:rPr lang="en-GB" sz="1600" b="1" dirty="0" smtClean="0">
                          <a:solidFill>
                            <a:schemeClr val="bg1"/>
                          </a:solidFill>
                          <a:latin typeface="Calibri" panose="020F0502020204030204" pitchFamily="34" charset="0"/>
                          <a:ea typeface="Times New Roman"/>
                          <a:cs typeface="Arial" pitchFamily="34" charset="0"/>
                        </a:rPr>
                        <a:t>action</a:t>
                      </a:r>
                    </a:p>
                    <a:p>
                      <a:pPr algn="ctr">
                        <a:lnSpc>
                          <a:spcPct val="150000"/>
                        </a:lnSpc>
                        <a:spcAft>
                          <a:spcPts val="0"/>
                        </a:spcAft>
                      </a:pPr>
                      <a:r>
                        <a:rPr lang="en-GB" sz="1600" b="1" dirty="0" smtClean="0">
                          <a:solidFill>
                            <a:schemeClr val="bg1"/>
                          </a:solidFill>
                          <a:latin typeface="Calibri" panose="020F0502020204030204" pitchFamily="34" charset="0"/>
                          <a:ea typeface="Times New Roman"/>
                          <a:cs typeface="Arial" pitchFamily="34" charset="0"/>
                        </a:rPr>
                        <a:t> </a:t>
                      </a:r>
                      <a:r>
                        <a:rPr lang="en-GB" sz="1600" b="1" dirty="0">
                          <a:solidFill>
                            <a:schemeClr val="bg1"/>
                          </a:solidFill>
                          <a:latin typeface="Calibri" panose="020F0502020204030204" pitchFamily="34" charset="0"/>
                          <a:ea typeface="Times New Roman"/>
                          <a:cs typeface="Arial" pitchFamily="34" charset="0"/>
                        </a:rPr>
                        <a:t>(minutes after dosing)</a:t>
                      </a:r>
                      <a:endParaRPr lang="it-IT" sz="1600" dirty="0">
                        <a:solidFill>
                          <a:schemeClr val="bg1"/>
                        </a:solidFill>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600" b="1" dirty="0">
                          <a:solidFill>
                            <a:schemeClr val="bg1"/>
                          </a:solidFill>
                          <a:latin typeface="Calibri" panose="020F0502020204030204" pitchFamily="34" charset="0"/>
                          <a:ea typeface="Times New Roman"/>
                          <a:cs typeface="Arial" pitchFamily="34" charset="0"/>
                        </a:rPr>
                        <a:t>Duration (hours)</a:t>
                      </a:r>
                      <a:endParaRPr lang="it-IT" sz="1600" dirty="0">
                        <a:solidFill>
                          <a:schemeClr val="bg1"/>
                        </a:solidFill>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0"/>
                  </a:ext>
                </a:extLst>
              </a:tr>
              <a:tr h="465523">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600" dirty="0">
                          <a:latin typeface="Calibri" panose="020F0502020204030204" pitchFamily="34" charset="0"/>
                          <a:ea typeface="Times New Roman"/>
                          <a:cs typeface="Arial" pitchFamily="34" charset="0"/>
                        </a:rPr>
                        <a:t>Sildenafil </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600" dirty="0">
                          <a:latin typeface="Calibri" panose="020F0502020204030204" pitchFamily="34" charset="0"/>
                          <a:ea typeface="Times New Roman"/>
                          <a:cs typeface="Arial" pitchFamily="34" charset="0"/>
                        </a:rPr>
                        <a:t>60</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600" dirty="0">
                          <a:latin typeface="Calibri" panose="020F0502020204030204" pitchFamily="34" charset="0"/>
                          <a:ea typeface="Times New Roman"/>
                          <a:cs typeface="Arial" pitchFamily="34" charset="0"/>
                        </a:rPr>
                        <a:t>4</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 xmlns:a16="http://schemas.microsoft.com/office/drawing/2014/main" val="10001"/>
                  </a:ext>
                </a:extLst>
              </a:tr>
              <a:tr h="465523">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600" dirty="0">
                          <a:latin typeface="Calibri" panose="020F0502020204030204" pitchFamily="34" charset="0"/>
                          <a:ea typeface="Times New Roman"/>
                          <a:cs typeface="Arial" pitchFamily="34" charset="0"/>
                        </a:rPr>
                        <a:t>Tadalafil </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600" dirty="0">
                          <a:latin typeface="Calibri" panose="020F0502020204030204" pitchFamily="34" charset="0"/>
                          <a:ea typeface="Times New Roman"/>
                          <a:cs typeface="Arial" pitchFamily="34" charset="0"/>
                        </a:rPr>
                        <a:t>At least 30</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600" dirty="0">
                          <a:latin typeface="Calibri" panose="020F0502020204030204" pitchFamily="34" charset="0"/>
                          <a:ea typeface="Times New Roman"/>
                          <a:cs typeface="Arial" pitchFamily="34" charset="0"/>
                        </a:rPr>
                        <a:t>36</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465523">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600" dirty="0">
                          <a:latin typeface="Calibri" panose="020F0502020204030204" pitchFamily="34" charset="0"/>
                          <a:ea typeface="Times New Roman"/>
                          <a:cs typeface="Arial" pitchFamily="34" charset="0"/>
                        </a:rPr>
                        <a:t>Vardenafil FCT</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600" dirty="0" smtClean="0">
                          <a:latin typeface="Calibri" panose="020F0502020204030204" pitchFamily="34" charset="0"/>
                          <a:ea typeface="Times New Roman"/>
                          <a:cs typeface="Arial" pitchFamily="34" charset="0"/>
                        </a:rPr>
                        <a:t>25-60</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600" dirty="0">
                          <a:latin typeface="Calibri" panose="020F0502020204030204" pitchFamily="34" charset="0"/>
                          <a:ea typeface="Times New Roman"/>
                          <a:cs typeface="Arial" pitchFamily="34" charset="0"/>
                        </a:rPr>
                        <a:t>4</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 xmlns:a16="http://schemas.microsoft.com/office/drawing/2014/main" val="10003"/>
                  </a:ext>
                </a:extLst>
              </a:tr>
              <a:tr h="465523">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600" dirty="0">
                          <a:latin typeface="Calibri" panose="020F0502020204030204" pitchFamily="34" charset="0"/>
                          <a:ea typeface="Times New Roman"/>
                          <a:cs typeface="Arial" pitchFamily="34" charset="0"/>
                        </a:rPr>
                        <a:t>Vardenafil ODT</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600" dirty="0">
                          <a:latin typeface="Calibri" panose="020F0502020204030204" pitchFamily="34" charset="0"/>
                          <a:ea typeface="Times New Roman"/>
                          <a:cs typeface="Arial" pitchFamily="34" charset="0"/>
                        </a:rPr>
                        <a:t>25-60</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600" dirty="0">
                          <a:latin typeface="Calibri" panose="020F0502020204030204" pitchFamily="34" charset="0"/>
                          <a:ea typeface="Times New Roman"/>
                          <a:cs typeface="Arial" pitchFamily="34" charset="0"/>
                        </a:rPr>
                        <a:t>4</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465523">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600" dirty="0">
                          <a:latin typeface="Calibri" panose="020F0502020204030204" pitchFamily="34" charset="0"/>
                          <a:ea typeface="Times New Roman"/>
                          <a:cs typeface="Arial" pitchFamily="34" charset="0"/>
                        </a:rPr>
                        <a:t>Udenafil </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600" dirty="0">
                          <a:latin typeface="Calibri" panose="020F0502020204030204" pitchFamily="34" charset="0"/>
                          <a:ea typeface="Times New Roman"/>
                          <a:cs typeface="Arial" pitchFamily="34" charset="0"/>
                        </a:rPr>
                        <a:t>60</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600" dirty="0">
                          <a:latin typeface="Calibri" panose="020F0502020204030204" pitchFamily="34" charset="0"/>
                          <a:ea typeface="Times New Roman"/>
                          <a:cs typeface="Arial" pitchFamily="34" charset="0"/>
                        </a:rPr>
                        <a:t>24</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 xmlns:a16="http://schemas.microsoft.com/office/drawing/2014/main" val="10005"/>
                  </a:ext>
                </a:extLst>
              </a:tr>
              <a:tr h="465523">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600" b="1" dirty="0">
                          <a:latin typeface="Calibri" panose="020F0502020204030204" pitchFamily="34" charset="0"/>
                          <a:ea typeface="Times New Roman"/>
                          <a:cs typeface="Arial" pitchFamily="34" charset="0"/>
                        </a:rPr>
                        <a:t>Avanafil</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305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600" b="1" dirty="0" smtClean="0">
                          <a:latin typeface="Calibri" panose="020F0502020204030204" pitchFamily="34" charset="0"/>
                          <a:ea typeface="Times New Roman"/>
                          <a:cs typeface="Arial" pitchFamily="34" charset="0"/>
                        </a:rPr>
                        <a:t>Approximately 15 to</a:t>
                      </a:r>
                      <a:r>
                        <a:rPr lang="en-GB" sz="1600" b="1" baseline="0" dirty="0" smtClean="0">
                          <a:latin typeface="Calibri" panose="020F0502020204030204" pitchFamily="34" charset="0"/>
                          <a:ea typeface="Times New Roman"/>
                          <a:cs typeface="Arial" pitchFamily="34" charset="0"/>
                        </a:rPr>
                        <a:t> </a:t>
                      </a:r>
                      <a:r>
                        <a:rPr lang="en-GB" sz="1600" b="1" dirty="0" smtClean="0">
                          <a:latin typeface="Calibri" panose="020F0502020204030204" pitchFamily="34" charset="0"/>
                          <a:ea typeface="Times New Roman"/>
                          <a:cs typeface="Arial" pitchFamily="34" charset="0"/>
                        </a:rPr>
                        <a:t>30</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305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600" b="1" dirty="0">
                          <a:latin typeface="Calibri" panose="020F0502020204030204" pitchFamily="34" charset="0"/>
                          <a:ea typeface="Times New Roman"/>
                          <a:cs typeface="Arial" pitchFamily="34" charset="0"/>
                        </a:rPr>
                        <a:t>&gt;6 </a:t>
                      </a:r>
                      <a:r>
                        <a:rPr lang="en-GB" sz="1600" b="1" dirty="0" smtClean="0">
                          <a:latin typeface="Calibri" panose="020F0502020204030204" pitchFamily="34" charset="0"/>
                          <a:ea typeface="Times New Roman"/>
                          <a:cs typeface="Arial" pitchFamily="34" charset="0"/>
                        </a:rPr>
                        <a:t>hours*</a:t>
                      </a:r>
                      <a:endParaRPr lang="it-IT" sz="1600" dirty="0">
                        <a:latin typeface="Calibri" panose="020F0502020204030204" pitchFamily="34" charset="0"/>
                        <a:ea typeface="Times New Roman"/>
                        <a:cs typeface="Arial" pitchFamily="34"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305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073780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314325" y="346075"/>
            <a:ext cx="8505825" cy="969496"/>
          </a:xfrm>
        </p:spPr>
        <p:txBody>
          <a:bodyPr/>
          <a:lstStyle/>
          <a:p>
            <a:r>
              <a:rPr lang="en-US" sz="3000" dirty="0" smtClean="0">
                <a:ea typeface="ＭＳ Ｐゴシック" pitchFamily="-65" charset="-128"/>
              </a:rPr>
              <a:t>21</a:t>
            </a:r>
            <a:r>
              <a:rPr lang="en-US" sz="3000" baseline="30000" dirty="0" smtClean="0">
                <a:ea typeface="ＭＳ Ｐゴシック" pitchFamily="-65" charset="-128"/>
              </a:rPr>
              <a:t>st</a:t>
            </a:r>
            <a:r>
              <a:rPr lang="en-US" sz="3000" dirty="0" smtClean="0">
                <a:ea typeface="ＭＳ Ｐゴシック" pitchFamily="-65" charset="-128"/>
              </a:rPr>
              <a:t> Century- </a:t>
            </a:r>
            <a:br>
              <a:rPr lang="en-US" sz="3000" dirty="0" smtClean="0">
                <a:ea typeface="ＭＳ Ｐゴシック" pitchFamily="-65" charset="-128"/>
              </a:rPr>
            </a:br>
            <a:r>
              <a:rPr lang="en-US" sz="3000" dirty="0" smtClean="0">
                <a:ea typeface="ＭＳ Ｐゴシック" pitchFamily="-65" charset="-128"/>
              </a:rPr>
              <a:t>PE- The new Frontier in sexual health?</a:t>
            </a:r>
          </a:p>
        </p:txBody>
      </p:sp>
      <p:sp>
        <p:nvSpPr>
          <p:cNvPr id="48131" name="Content Placeholder 5"/>
          <p:cNvSpPr>
            <a:spLocks noGrp="1"/>
          </p:cNvSpPr>
          <p:nvPr>
            <p:ph idx="1"/>
          </p:nvPr>
        </p:nvSpPr>
        <p:spPr/>
        <p:txBody>
          <a:bodyPr/>
          <a:lstStyle/>
          <a:p>
            <a:endParaRPr lang="en-US" smtClean="0">
              <a:effectLst>
                <a:outerShdw blurRad="38100" dist="38100" dir="2700000" algn="tl">
                  <a:srgbClr val="000000"/>
                </a:outerShdw>
              </a:effectLst>
              <a:ea typeface="ＭＳ Ｐゴシック" pitchFamily="-65" charset="-128"/>
            </a:endParaRPr>
          </a:p>
        </p:txBody>
      </p:sp>
      <p:pic>
        <p:nvPicPr>
          <p:cNvPr id="7" name="Content Placeholder 4" descr="image-201293-panoV9-oeez.jpg"/>
          <p:cNvPicPr>
            <a:picLocks noChangeAspect="1"/>
          </p:cNvPicPr>
          <p:nvPr/>
        </p:nvPicPr>
        <p:blipFill>
          <a:blip r:embed="rId2"/>
          <a:srcRect/>
          <a:stretch>
            <a:fillRect/>
          </a:stretch>
        </p:blipFill>
        <p:spPr bwMode="auto">
          <a:xfrm>
            <a:off x="643889" y="1993900"/>
            <a:ext cx="7769607" cy="3735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435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2663" y="0"/>
            <a:ext cx="5234725" cy="6728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95262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342900" y="698500"/>
            <a:ext cx="8229600" cy="530915"/>
          </a:xfrm>
        </p:spPr>
        <p:txBody>
          <a:bodyPr/>
          <a:lstStyle/>
          <a:p>
            <a:pPr eaLnBrk="1" hangingPunct="1"/>
            <a:r>
              <a:rPr lang="en-US" sz="3000" dirty="0" smtClean="0">
                <a:ea typeface="ＭＳ Ｐゴシック" pitchFamily="-65" charset="-128"/>
              </a:rPr>
              <a:t>Urology not Neurology</a:t>
            </a:r>
          </a:p>
        </p:txBody>
      </p:sp>
      <p:pic>
        <p:nvPicPr>
          <p:cNvPr id="16387" name="Content Placeholder 11" descr="david.jpg"/>
          <p:cNvPicPr>
            <a:picLocks noGrp="1" noChangeAspect="1"/>
          </p:cNvPicPr>
          <p:nvPr>
            <p:ph idx="1"/>
          </p:nvPr>
        </p:nvPicPr>
        <p:blipFill>
          <a:blip r:embed="rId2"/>
          <a:srcRect/>
          <a:stretch>
            <a:fillRect/>
          </a:stretch>
        </p:blipFill>
        <p:spPr>
          <a:xfrm>
            <a:off x="1435100" y="1791335"/>
            <a:ext cx="2933700" cy="4044315"/>
          </a:xfrm>
        </p:spPr>
      </p:pic>
      <p:pic>
        <p:nvPicPr>
          <p:cNvPr id="16389" name="Picture 9" descr="wallpaper-brain.jpg"/>
          <p:cNvPicPr>
            <a:picLocks noChangeAspect="1"/>
          </p:cNvPicPr>
          <p:nvPr/>
        </p:nvPicPr>
        <p:blipFill>
          <a:blip r:embed="rId3"/>
          <a:srcRect/>
          <a:stretch>
            <a:fillRect/>
          </a:stretch>
        </p:blipFill>
        <p:spPr bwMode="auto">
          <a:xfrm>
            <a:off x="4864100" y="1750219"/>
            <a:ext cx="3429000" cy="41362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20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fade">
                                      <p:cBhvr>
                                        <p:cTn id="12" dur="2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3714" name="Rectangle 49"/>
          <p:cNvSpPr>
            <a:spLocks noGrp="1" noChangeArrowheads="1"/>
          </p:cNvSpPr>
          <p:nvPr>
            <p:ph type="title" idx="4294967295"/>
          </p:nvPr>
        </p:nvSpPr>
        <p:spPr>
          <a:xfrm>
            <a:off x="349250" y="704850"/>
            <a:ext cx="7721600" cy="513593"/>
          </a:xfrm>
        </p:spPr>
        <p:txBody>
          <a:bodyPr tIns="72000" anchor="ctr"/>
          <a:lstStyle/>
          <a:p>
            <a:pPr eaLnBrk="1" hangingPunct="1"/>
            <a:r>
              <a:rPr lang="en-US" sz="2700" dirty="0" smtClean="0">
                <a:ea typeface="ＭＳ Ｐゴシック" pitchFamily="-65" charset="-128"/>
              </a:rPr>
              <a:t>Neurophysiology of Ejaculation</a:t>
            </a:r>
          </a:p>
        </p:txBody>
      </p:sp>
      <p:pic>
        <p:nvPicPr>
          <p:cNvPr id="30723" name="Picture 50"/>
          <p:cNvPicPr>
            <a:picLocks noGrp="1" noChangeAspect="1" noChangeArrowheads="1"/>
          </p:cNvPicPr>
          <p:nvPr>
            <p:ph idx="4294967295"/>
          </p:nvPr>
        </p:nvPicPr>
        <p:blipFill>
          <a:blip r:embed="rId3">
            <a:clrChange>
              <a:clrFrom>
                <a:srgbClr val="FFFFFF"/>
              </a:clrFrom>
              <a:clrTo>
                <a:srgbClr val="FFFFFF">
                  <a:alpha val="0"/>
                </a:srgbClr>
              </a:clrTo>
            </a:clrChange>
          </a:blip>
          <a:srcRect/>
          <a:stretch>
            <a:fillRect/>
          </a:stretch>
        </p:blipFill>
        <p:spPr>
          <a:xfrm>
            <a:off x="2517775" y="1387475"/>
            <a:ext cx="4889500" cy="4910138"/>
          </a:xfrm>
        </p:spPr>
      </p:pic>
      <p:sp>
        <p:nvSpPr>
          <p:cNvPr id="2163716" name="Text Box 39"/>
          <p:cNvSpPr txBox="1">
            <a:spLocks noChangeArrowheads="1"/>
          </p:cNvSpPr>
          <p:nvPr/>
        </p:nvSpPr>
        <p:spPr bwMode="auto">
          <a:xfrm>
            <a:off x="3071813" y="5786438"/>
            <a:ext cx="2105025" cy="525462"/>
          </a:xfrm>
          <a:prstGeom prst="rect">
            <a:avLst/>
          </a:prstGeom>
          <a:solidFill>
            <a:schemeClr val="folHlink"/>
          </a:solidFill>
          <a:ln w="28575">
            <a:noFill/>
            <a:miter lim="800000"/>
            <a:headEnd/>
            <a:tailEnd/>
          </a:ln>
          <a:effectLst>
            <a:outerShdw blurRad="63500" dist="107763" dir="2700000" algn="ctr" rotWithShape="0">
              <a:schemeClr val="bg2">
                <a:alpha val="50000"/>
              </a:schemeClr>
            </a:outerShdw>
          </a:effectLst>
        </p:spPr>
        <p:txBody>
          <a:bodyPr lIns="36000" tIns="46800" rIns="36000" bIns="46800">
            <a:spAutoFit/>
          </a:bodyPr>
          <a:lstStyle/>
          <a:p>
            <a:r>
              <a:rPr lang="en-US" sz="1400">
                <a:ea typeface="ＭＳ Ｐゴシック" pitchFamily="-65" charset="-128"/>
              </a:rPr>
              <a:t>Motor supply to bulbospongiosus muscle</a:t>
            </a:r>
          </a:p>
        </p:txBody>
      </p:sp>
      <p:sp>
        <p:nvSpPr>
          <p:cNvPr id="2163718" name="Text Box 5"/>
          <p:cNvSpPr txBox="1">
            <a:spLocks noChangeArrowheads="1"/>
          </p:cNvSpPr>
          <p:nvPr/>
        </p:nvSpPr>
        <p:spPr bwMode="auto">
          <a:xfrm>
            <a:off x="1981200" y="5334000"/>
            <a:ext cx="1406525" cy="309563"/>
          </a:xfrm>
          <a:prstGeom prst="rect">
            <a:avLst/>
          </a:prstGeom>
          <a:solidFill>
            <a:srgbClr val="990033"/>
          </a:solidFill>
          <a:ln w="28575">
            <a:noFill/>
            <a:miter lim="800000"/>
            <a:headEnd/>
            <a:tailEnd/>
          </a:ln>
          <a:effectLst>
            <a:outerShdw blurRad="63500" dist="107763" dir="2700000" algn="ctr" rotWithShape="0">
              <a:schemeClr val="bg2">
                <a:alpha val="50000"/>
              </a:schemeClr>
            </a:outerShdw>
          </a:effectLst>
        </p:spPr>
        <p:txBody>
          <a:bodyPr lIns="36000" tIns="46800" rIns="36000" bIns="46800">
            <a:spAutoFit/>
          </a:bodyPr>
          <a:lstStyle/>
          <a:p>
            <a:r>
              <a:rPr lang="en-US" sz="1400" dirty="0" err="1">
                <a:solidFill>
                  <a:schemeClr val="bg1"/>
                </a:solidFill>
                <a:ea typeface="ＭＳ Ｐゴシック" pitchFamily="-65" charset="-128"/>
              </a:rPr>
              <a:t>Pudendal</a:t>
            </a:r>
            <a:r>
              <a:rPr lang="en-US" sz="1400" dirty="0">
                <a:solidFill>
                  <a:schemeClr val="bg1"/>
                </a:solidFill>
                <a:ea typeface="ＭＳ Ｐゴシック" pitchFamily="-65" charset="-128"/>
              </a:rPr>
              <a:t> nerve</a:t>
            </a:r>
          </a:p>
        </p:txBody>
      </p:sp>
      <p:sp>
        <p:nvSpPr>
          <p:cNvPr id="2163719" name="Text Box 31"/>
          <p:cNvSpPr txBox="1">
            <a:spLocks noChangeArrowheads="1"/>
          </p:cNvSpPr>
          <p:nvPr/>
        </p:nvSpPr>
        <p:spPr bwMode="auto">
          <a:xfrm>
            <a:off x="1320800" y="2755900"/>
            <a:ext cx="1676400" cy="525463"/>
          </a:xfrm>
          <a:prstGeom prst="rect">
            <a:avLst/>
          </a:prstGeom>
          <a:solidFill>
            <a:schemeClr val="folHlink"/>
          </a:solidFill>
          <a:ln w="28575">
            <a:noFill/>
            <a:miter lim="800000"/>
            <a:headEnd/>
            <a:tailEnd/>
          </a:ln>
          <a:effectLst>
            <a:outerShdw blurRad="63500" dist="107763" dir="2700000" algn="ctr" rotWithShape="0">
              <a:schemeClr val="bg2">
                <a:alpha val="50000"/>
              </a:schemeClr>
            </a:outerShdw>
          </a:effectLst>
        </p:spPr>
        <p:txBody>
          <a:bodyPr lIns="36000" tIns="46800" rIns="36000" bIns="46800">
            <a:spAutoFit/>
          </a:bodyPr>
          <a:lstStyle/>
          <a:p>
            <a:r>
              <a:rPr lang="en-US" sz="1400">
                <a:ea typeface="ＭＳ Ｐゴシック" pitchFamily="-65" charset="-128"/>
              </a:rPr>
              <a:t>Sensory inputs from genital areas</a:t>
            </a:r>
          </a:p>
        </p:txBody>
      </p:sp>
      <p:sp>
        <p:nvSpPr>
          <p:cNvPr id="30727" name="Text Box 20"/>
          <p:cNvSpPr txBox="1">
            <a:spLocks noChangeArrowheads="1"/>
          </p:cNvSpPr>
          <p:nvPr/>
        </p:nvSpPr>
        <p:spPr bwMode="auto">
          <a:xfrm>
            <a:off x="477838" y="1847850"/>
            <a:ext cx="1676400" cy="215900"/>
          </a:xfrm>
          <a:prstGeom prst="rect">
            <a:avLst/>
          </a:prstGeom>
          <a:noFill/>
          <a:ln w="12700">
            <a:noFill/>
            <a:miter lim="800000"/>
            <a:headEnd/>
            <a:tailEnd/>
          </a:ln>
        </p:spPr>
        <p:txBody>
          <a:bodyPr lIns="0" tIns="0" rIns="0" bIns="0">
            <a:spAutoFit/>
          </a:bodyPr>
          <a:lstStyle/>
          <a:p>
            <a:r>
              <a:rPr lang="en-US" sz="1400">
                <a:ea typeface="ＭＳ Ｐゴシック" pitchFamily="-65" charset="-128"/>
              </a:rPr>
              <a:t>Supraspinal Centres</a:t>
            </a:r>
          </a:p>
        </p:txBody>
      </p:sp>
      <p:sp>
        <p:nvSpPr>
          <p:cNvPr id="2163721" name="Text Box 42"/>
          <p:cNvSpPr txBox="1">
            <a:spLocks noChangeArrowheads="1"/>
          </p:cNvSpPr>
          <p:nvPr/>
        </p:nvSpPr>
        <p:spPr bwMode="auto">
          <a:xfrm>
            <a:off x="381000" y="3352800"/>
            <a:ext cx="1552575" cy="862013"/>
          </a:xfrm>
          <a:prstGeom prst="rect">
            <a:avLst/>
          </a:prstGeom>
          <a:solidFill>
            <a:srgbClr val="0099CC"/>
          </a:solidFill>
          <a:ln w="12700">
            <a:noFill/>
            <a:miter lim="800000"/>
            <a:headEnd/>
            <a:tailEnd/>
          </a:ln>
          <a:effectLst>
            <a:outerShdw blurRad="63500" dist="107763" dir="2700000" algn="ctr" rotWithShape="0">
              <a:schemeClr val="bg2">
                <a:alpha val="50000"/>
              </a:schemeClr>
            </a:outerShdw>
          </a:effectLst>
        </p:spPr>
        <p:txBody>
          <a:bodyPr lIns="0" tIns="0" rIns="0" bIns="0">
            <a:spAutoFit/>
          </a:bodyPr>
          <a:lstStyle/>
          <a:p>
            <a:r>
              <a:rPr lang="en-US" sz="1400">
                <a:ea typeface="ＭＳ Ｐゴシック" pitchFamily="-65" charset="-128"/>
              </a:rPr>
              <a:t>Spinothalamic</a:t>
            </a:r>
          </a:p>
          <a:p>
            <a:r>
              <a:rPr lang="en-US" sz="1400">
                <a:ea typeface="ＭＳ Ｐゴシック" pitchFamily="-65" charset="-128"/>
              </a:rPr>
              <a:t>cells L3-L4:</a:t>
            </a:r>
          </a:p>
          <a:p>
            <a:r>
              <a:rPr lang="en-US" sz="1400">
                <a:ea typeface="ＭＳ Ｐゴシック" pitchFamily="-65" charset="-128"/>
              </a:rPr>
              <a:t>Coordination of spinal nuclei</a:t>
            </a:r>
          </a:p>
        </p:txBody>
      </p:sp>
      <p:sp>
        <p:nvSpPr>
          <p:cNvPr id="2163722" name="Text Box 42"/>
          <p:cNvSpPr txBox="1">
            <a:spLocks noChangeArrowheads="1"/>
          </p:cNvSpPr>
          <p:nvPr/>
        </p:nvSpPr>
        <p:spPr bwMode="auto">
          <a:xfrm>
            <a:off x="381000" y="4283075"/>
            <a:ext cx="1552575" cy="861774"/>
          </a:xfrm>
          <a:prstGeom prst="rect">
            <a:avLst/>
          </a:prstGeom>
          <a:solidFill>
            <a:srgbClr val="990033"/>
          </a:solidFill>
          <a:ln w="12700">
            <a:noFill/>
            <a:miter lim="800000"/>
            <a:headEnd/>
            <a:tailEnd/>
          </a:ln>
          <a:effectLst>
            <a:outerShdw blurRad="63500" dist="107763" dir="2700000" algn="ctr" rotWithShape="0">
              <a:schemeClr val="bg2">
                <a:alpha val="50000"/>
              </a:schemeClr>
            </a:outerShdw>
          </a:effectLst>
        </p:spPr>
        <p:txBody>
          <a:bodyPr lIns="0" tIns="0" rIns="0" bIns="0">
            <a:spAutoFit/>
          </a:bodyPr>
          <a:lstStyle/>
          <a:p>
            <a:r>
              <a:rPr lang="en-US" sz="1400" dirty="0" err="1">
                <a:solidFill>
                  <a:schemeClr val="bg1"/>
                </a:solidFill>
                <a:ea typeface="ＭＳ Ｐゴシック" pitchFamily="-65" charset="-128"/>
              </a:rPr>
              <a:t>Hypogastric</a:t>
            </a:r>
            <a:r>
              <a:rPr lang="en-US" sz="1400" dirty="0">
                <a:solidFill>
                  <a:schemeClr val="bg1"/>
                </a:solidFill>
                <a:ea typeface="ＭＳ Ｐゴシック" pitchFamily="-65" charset="-128"/>
              </a:rPr>
              <a:t> Plexus </a:t>
            </a:r>
          </a:p>
          <a:p>
            <a:r>
              <a:rPr lang="en-US" sz="1400" dirty="0">
                <a:solidFill>
                  <a:schemeClr val="bg1"/>
                </a:solidFill>
                <a:ea typeface="ＭＳ Ｐゴシック" pitchFamily="-65" charset="-128"/>
              </a:rPr>
              <a:t>~ T12-L1:</a:t>
            </a:r>
            <a:endParaRPr lang="en-US" sz="1400" dirty="0">
              <a:solidFill>
                <a:schemeClr val="bg1"/>
              </a:solidFill>
              <a:ea typeface="ＭＳ Ｐゴシック" pitchFamily="-65" charset="-128"/>
              <a:sym typeface="Symbol" pitchFamily="18" charset="2"/>
            </a:endParaRPr>
          </a:p>
          <a:p>
            <a:r>
              <a:rPr lang="en-US" sz="1400" dirty="0">
                <a:ea typeface="ＭＳ Ｐゴシック" pitchFamily="-65" charset="-128"/>
              </a:rPr>
              <a:t>Emission</a:t>
            </a:r>
          </a:p>
        </p:txBody>
      </p:sp>
      <p:sp>
        <p:nvSpPr>
          <p:cNvPr id="2163723" name="Text Box 42"/>
          <p:cNvSpPr txBox="1">
            <a:spLocks noChangeArrowheads="1"/>
          </p:cNvSpPr>
          <p:nvPr/>
        </p:nvSpPr>
        <p:spPr bwMode="auto">
          <a:xfrm>
            <a:off x="381000" y="5000625"/>
            <a:ext cx="1552575" cy="646113"/>
          </a:xfrm>
          <a:prstGeom prst="rect">
            <a:avLst/>
          </a:prstGeom>
          <a:solidFill>
            <a:schemeClr val="folHlink"/>
          </a:solidFill>
          <a:ln w="12700">
            <a:noFill/>
            <a:miter lim="800000"/>
            <a:headEnd/>
            <a:tailEnd/>
          </a:ln>
          <a:effectLst>
            <a:outerShdw blurRad="63500" dist="107763" dir="2700000" algn="ctr" rotWithShape="0">
              <a:schemeClr val="bg2">
                <a:alpha val="50000"/>
              </a:schemeClr>
            </a:outerShdw>
          </a:effectLst>
        </p:spPr>
        <p:txBody>
          <a:bodyPr lIns="0" tIns="0" rIns="0" bIns="0">
            <a:spAutoFit/>
          </a:bodyPr>
          <a:lstStyle/>
          <a:p>
            <a:r>
              <a:rPr lang="en-US" sz="1400" dirty="0">
                <a:ea typeface="ＭＳ Ｐゴシック" pitchFamily="-65" charset="-128"/>
              </a:rPr>
              <a:t>Spinal Reflex </a:t>
            </a:r>
          </a:p>
          <a:p>
            <a:r>
              <a:rPr lang="en-US" sz="1400" dirty="0">
                <a:ea typeface="ＭＳ Ｐゴシック" pitchFamily="-65" charset="-128"/>
              </a:rPr>
              <a:t>S1-S3: </a:t>
            </a:r>
          </a:p>
          <a:p>
            <a:r>
              <a:rPr lang="en-US" sz="1400" dirty="0">
                <a:ea typeface="ＭＳ Ｐゴシック" pitchFamily="-65" charset="-128"/>
              </a:rPr>
              <a:t>Expulsion</a:t>
            </a:r>
          </a:p>
        </p:txBody>
      </p:sp>
      <p:sp>
        <p:nvSpPr>
          <p:cNvPr id="30731" name="Freeform 30"/>
          <p:cNvSpPr>
            <a:spLocks/>
          </p:cNvSpPr>
          <p:nvPr/>
        </p:nvSpPr>
        <p:spPr bwMode="auto">
          <a:xfrm>
            <a:off x="3592513" y="1952625"/>
            <a:ext cx="228600" cy="612775"/>
          </a:xfrm>
          <a:custGeom>
            <a:avLst/>
            <a:gdLst>
              <a:gd name="T0" fmla="*/ 0 w 156"/>
              <a:gd name="T1" fmla="*/ 2147483647 h 440"/>
              <a:gd name="T2" fmla="*/ 2147483647 w 156"/>
              <a:gd name="T3" fmla="*/ 2147483647 h 440"/>
              <a:gd name="T4" fmla="*/ 2147483647 w 156"/>
              <a:gd name="T5" fmla="*/ 0 h 440"/>
              <a:gd name="T6" fmla="*/ 0 60000 65536"/>
              <a:gd name="T7" fmla="*/ 0 60000 65536"/>
              <a:gd name="T8" fmla="*/ 0 60000 65536"/>
              <a:gd name="T9" fmla="*/ 0 w 156"/>
              <a:gd name="T10" fmla="*/ 0 h 440"/>
              <a:gd name="T11" fmla="*/ 156 w 156"/>
              <a:gd name="T12" fmla="*/ 440 h 440"/>
            </a:gdLst>
            <a:ahLst/>
            <a:cxnLst>
              <a:cxn ang="T6">
                <a:pos x="T0" y="T1"/>
              </a:cxn>
              <a:cxn ang="T7">
                <a:pos x="T2" y="T3"/>
              </a:cxn>
              <a:cxn ang="T8">
                <a:pos x="T4" y="T5"/>
              </a:cxn>
            </a:cxnLst>
            <a:rect l="T9" t="T10" r="T11" b="T12"/>
            <a:pathLst>
              <a:path w="156" h="440">
                <a:moveTo>
                  <a:pt x="0" y="440"/>
                </a:moveTo>
                <a:cubicBezTo>
                  <a:pt x="4" y="390"/>
                  <a:pt x="10" y="213"/>
                  <a:pt x="36" y="140"/>
                </a:cubicBezTo>
                <a:cubicBezTo>
                  <a:pt x="62" y="67"/>
                  <a:pt x="139" y="19"/>
                  <a:pt x="156" y="0"/>
                </a:cubicBezTo>
              </a:path>
            </a:pathLst>
          </a:custGeom>
          <a:noFill/>
          <a:ln w="25400">
            <a:solidFill>
              <a:srgbClr val="000000"/>
            </a:solidFill>
            <a:prstDash val="sysDot"/>
            <a:round/>
            <a:headEnd/>
            <a:tailEnd type="triangle" w="med" len="med"/>
          </a:ln>
        </p:spPr>
        <p:txBody>
          <a:bodyPr/>
          <a:lstStyle/>
          <a:p>
            <a:endParaRPr lang="it-IT">
              <a:latin typeface="Palatino" pitchFamily="-65" charset="0"/>
              <a:ea typeface="ＭＳ Ｐゴシック" pitchFamily="-65" charset="-128"/>
            </a:endParaRPr>
          </a:p>
        </p:txBody>
      </p:sp>
      <p:sp>
        <p:nvSpPr>
          <p:cNvPr id="30732" name="Freeform 38"/>
          <p:cNvSpPr>
            <a:spLocks/>
          </p:cNvSpPr>
          <p:nvPr/>
        </p:nvSpPr>
        <p:spPr bwMode="auto">
          <a:xfrm>
            <a:off x="3340100" y="2260600"/>
            <a:ext cx="373063" cy="371475"/>
          </a:xfrm>
          <a:custGeom>
            <a:avLst/>
            <a:gdLst>
              <a:gd name="T0" fmla="*/ 2147483647 w 280"/>
              <a:gd name="T1" fmla="*/ 0 h 728"/>
              <a:gd name="T2" fmla="*/ 2147483647 w 280"/>
              <a:gd name="T3" fmla="*/ 2147483647 h 728"/>
              <a:gd name="T4" fmla="*/ 0 w 280"/>
              <a:gd name="T5" fmla="*/ 2147483647 h 728"/>
              <a:gd name="T6" fmla="*/ 0 60000 65536"/>
              <a:gd name="T7" fmla="*/ 0 60000 65536"/>
              <a:gd name="T8" fmla="*/ 0 60000 65536"/>
              <a:gd name="T9" fmla="*/ 0 w 280"/>
              <a:gd name="T10" fmla="*/ 0 h 728"/>
              <a:gd name="T11" fmla="*/ 280 w 280"/>
              <a:gd name="T12" fmla="*/ 728 h 728"/>
            </a:gdLst>
            <a:ahLst/>
            <a:cxnLst>
              <a:cxn ang="T6">
                <a:pos x="T0" y="T1"/>
              </a:cxn>
              <a:cxn ang="T7">
                <a:pos x="T2" y="T3"/>
              </a:cxn>
              <a:cxn ang="T8">
                <a:pos x="T4" y="T5"/>
              </a:cxn>
            </a:cxnLst>
            <a:rect l="T9" t="T10" r="T11" b="T12"/>
            <a:pathLst>
              <a:path w="280" h="728">
                <a:moveTo>
                  <a:pt x="280" y="0"/>
                </a:moveTo>
                <a:cubicBezTo>
                  <a:pt x="233" y="9"/>
                  <a:pt x="187" y="19"/>
                  <a:pt x="140" y="140"/>
                </a:cubicBezTo>
                <a:cubicBezTo>
                  <a:pt x="93" y="261"/>
                  <a:pt x="46" y="494"/>
                  <a:pt x="0" y="728"/>
                </a:cubicBezTo>
              </a:path>
            </a:pathLst>
          </a:custGeom>
          <a:noFill/>
          <a:ln w="25400">
            <a:solidFill>
              <a:srgbClr val="000000"/>
            </a:solidFill>
            <a:prstDash val="sysDot"/>
            <a:round/>
            <a:headEnd type="triangle" w="med" len="med"/>
            <a:tailEnd/>
          </a:ln>
        </p:spPr>
        <p:txBody>
          <a:bodyPr lIns="90000" tIns="46800" rIns="90000" bIns="46800">
            <a:spAutoFit/>
          </a:bodyPr>
          <a:lstStyle/>
          <a:p>
            <a:endParaRPr lang="it-IT">
              <a:latin typeface="Palatino" pitchFamily="-65" charset="0"/>
              <a:ea typeface="ＭＳ Ｐゴシック" pitchFamily="-65" charset="-128"/>
            </a:endParaRPr>
          </a:p>
        </p:txBody>
      </p:sp>
      <p:sp>
        <p:nvSpPr>
          <p:cNvPr id="30733" name="Freeform 37"/>
          <p:cNvSpPr>
            <a:spLocks/>
          </p:cNvSpPr>
          <p:nvPr/>
        </p:nvSpPr>
        <p:spPr bwMode="auto">
          <a:xfrm>
            <a:off x="3567113" y="2260600"/>
            <a:ext cx="304800" cy="371475"/>
          </a:xfrm>
          <a:custGeom>
            <a:avLst/>
            <a:gdLst>
              <a:gd name="T0" fmla="*/ 2147483647 w 140"/>
              <a:gd name="T1" fmla="*/ 0 h 460"/>
              <a:gd name="T2" fmla="*/ 2147483647 w 140"/>
              <a:gd name="T3" fmla="*/ 2147483647 h 460"/>
              <a:gd name="T4" fmla="*/ 0 w 140"/>
              <a:gd name="T5" fmla="*/ 2147483647 h 460"/>
              <a:gd name="T6" fmla="*/ 0 60000 65536"/>
              <a:gd name="T7" fmla="*/ 0 60000 65536"/>
              <a:gd name="T8" fmla="*/ 0 60000 65536"/>
              <a:gd name="T9" fmla="*/ 0 w 140"/>
              <a:gd name="T10" fmla="*/ 0 h 460"/>
              <a:gd name="T11" fmla="*/ 140 w 140"/>
              <a:gd name="T12" fmla="*/ 460 h 460"/>
            </a:gdLst>
            <a:ahLst/>
            <a:cxnLst>
              <a:cxn ang="T6">
                <a:pos x="T0" y="T1"/>
              </a:cxn>
              <a:cxn ang="T7">
                <a:pos x="T2" y="T3"/>
              </a:cxn>
              <a:cxn ang="T8">
                <a:pos x="T4" y="T5"/>
              </a:cxn>
            </a:cxnLst>
            <a:rect l="T9" t="T10" r="T11" b="T12"/>
            <a:pathLst>
              <a:path w="140" h="460">
                <a:moveTo>
                  <a:pt x="140" y="0"/>
                </a:moveTo>
                <a:cubicBezTo>
                  <a:pt x="117" y="17"/>
                  <a:pt x="95" y="35"/>
                  <a:pt x="72" y="112"/>
                </a:cubicBezTo>
                <a:cubicBezTo>
                  <a:pt x="49" y="189"/>
                  <a:pt x="24" y="324"/>
                  <a:pt x="0" y="460"/>
                </a:cubicBezTo>
              </a:path>
            </a:pathLst>
          </a:custGeom>
          <a:noFill/>
          <a:ln w="25400">
            <a:solidFill>
              <a:srgbClr val="000000"/>
            </a:solidFill>
            <a:prstDash val="sysDot"/>
            <a:round/>
            <a:headEnd/>
            <a:tailEnd/>
          </a:ln>
        </p:spPr>
        <p:txBody>
          <a:bodyPr lIns="90000" tIns="46800" rIns="90000" bIns="46800">
            <a:spAutoFit/>
          </a:bodyPr>
          <a:lstStyle/>
          <a:p>
            <a:endParaRPr lang="it-IT">
              <a:latin typeface="Palatino" pitchFamily="-65" charset="0"/>
              <a:ea typeface="ＭＳ Ｐゴシック" pitchFamily="-65" charset="-128"/>
            </a:endParaRPr>
          </a:p>
        </p:txBody>
      </p:sp>
      <p:sp>
        <p:nvSpPr>
          <p:cNvPr id="30734" name="Freeform 36"/>
          <p:cNvSpPr>
            <a:spLocks/>
          </p:cNvSpPr>
          <p:nvPr/>
        </p:nvSpPr>
        <p:spPr bwMode="auto">
          <a:xfrm rot="1087587">
            <a:off x="3670300" y="2408238"/>
            <a:ext cx="152400" cy="512762"/>
          </a:xfrm>
          <a:custGeom>
            <a:avLst/>
            <a:gdLst>
              <a:gd name="T0" fmla="*/ 2147483647 w 65"/>
              <a:gd name="T1" fmla="*/ 0 h 184"/>
              <a:gd name="T2" fmla="*/ 2147483647 w 65"/>
              <a:gd name="T3" fmla="*/ 2147483647 h 184"/>
              <a:gd name="T4" fmla="*/ 2147483647 w 65"/>
              <a:gd name="T5" fmla="*/ 2147483647 h 184"/>
              <a:gd name="T6" fmla="*/ 0 60000 65536"/>
              <a:gd name="T7" fmla="*/ 0 60000 65536"/>
              <a:gd name="T8" fmla="*/ 0 60000 65536"/>
              <a:gd name="T9" fmla="*/ 0 w 65"/>
              <a:gd name="T10" fmla="*/ 0 h 184"/>
              <a:gd name="T11" fmla="*/ 65 w 65"/>
              <a:gd name="T12" fmla="*/ 184 h 184"/>
            </a:gdLst>
            <a:ahLst/>
            <a:cxnLst>
              <a:cxn ang="T6">
                <a:pos x="T0" y="T1"/>
              </a:cxn>
              <a:cxn ang="T7">
                <a:pos x="T2" y="T3"/>
              </a:cxn>
              <a:cxn ang="T8">
                <a:pos x="T4" y="T5"/>
              </a:cxn>
            </a:cxnLst>
            <a:rect l="T9" t="T10" r="T11" b="T12"/>
            <a:pathLst>
              <a:path w="65" h="184">
                <a:moveTo>
                  <a:pt x="65" y="0"/>
                </a:moveTo>
                <a:cubicBezTo>
                  <a:pt x="41" y="26"/>
                  <a:pt x="18" y="53"/>
                  <a:pt x="9" y="84"/>
                </a:cubicBezTo>
                <a:cubicBezTo>
                  <a:pt x="0" y="115"/>
                  <a:pt x="4" y="149"/>
                  <a:pt x="9" y="184"/>
                </a:cubicBezTo>
              </a:path>
            </a:pathLst>
          </a:custGeom>
          <a:noFill/>
          <a:ln w="25400">
            <a:solidFill>
              <a:srgbClr val="000000"/>
            </a:solidFill>
            <a:prstDash val="sysDot"/>
            <a:round/>
            <a:headEnd/>
            <a:tailEnd type="triangle" w="med" len="med"/>
          </a:ln>
        </p:spPr>
        <p:txBody>
          <a:bodyPr lIns="90000" tIns="46800" rIns="90000" bIns="46800"/>
          <a:lstStyle/>
          <a:p>
            <a:endParaRPr lang="it-IT">
              <a:latin typeface="Palatino" pitchFamily="-65" charset="0"/>
              <a:ea typeface="ＭＳ Ｐゴシック" pitchFamily="-65" charset="-128"/>
            </a:endParaRPr>
          </a:p>
        </p:txBody>
      </p:sp>
      <p:sp>
        <p:nvSpPr>
          <p:cNvPr id="30735" name="Freeform 26"/>
          <p:cNvSpPr>
            <a:spLocks/>
          </p:cNvSpPr>
          <p:nvPr/>
        </p:nvSpPr>
        <p:spPr bwMode="auto">
          <a:xfrm>
            <a:off x="3441700" y="2882900"/>
            <a:ext cx="192088" cy="469900"/>
          </a:xfrm>
          <a:custGeom>
            <a:avLst/>
            <a:gdLst>
              <a:gd name="T0" fmla="*/ 2147483647 w 84"/>
              <a:gd name="T1" fmla="*/ 0 h 252"/>
              <a:gd name="T2" fmla="*/ 2147483647 w 84"/>
              <a:gd name="T3" fmla="*/ 2147483647 h 252"/>
              <a:gd name="T4" fmla="*/ 0 w 84"/>
              <a:gd name="T5" fmla="*/ 2147483647 h 252"/>
              <a:gd name="T6" fmla="*/ 0 60000 65536"/>
              <a:gd name="T7" fmla="*/ 0 60000 65536"/>
              <a:gd name="T8" fmla="*/ 0 60000 65536"/>
              <a:gd name="T9" fmla="*/ 0 w 84"/>
              <a:gd name="T10" fmla="*/ 0 h 252"/>
              <a:gd name="T11" fmla="*/ 84 w 84"/>
              <a:gd name="T12" fmla="*/ 252 h 252"/>
            </a:gdLst>
            <a:ahLst/>
            <a:cxnLst>
              <a:cxn ang="T6">
                <a:pos x="T0" y="T1"/>
              </a:cxn>
              <a:cxn ang="T7">
                <a:pos x="T2" y="T3"/>
              </a:cxn>
              <a:cxn ang="T8">
                <a:pos x="T4" y="T5"/>
              </a:cxn>
            </a:cxnLst>
            <a:rect l="T9" t="T10" r="T11" b="T12"/>
            <a:pathLst>
              <a:path w="84" h="252">
                <a:moveTo>
                  <a:pt x="84" y="0"/>
                </a:moveTo>
                <a:cubicBezTo>
                  <a:pt x="63" y="49"/>
                  <a:pt x="42" y="98"/>
                  <a:pt x="28" y="140"/>
                </a:cubicBezTo>
                <a:cubicBezTo>
                  <a:pt x="14" y="182"/>
                  <a:pt x="7" y="217"/>
                  <a:pt x="0" y="252"/>
                </a:cubicBezTo>
              </a:path>
            </a:pathLst>
          </a:custGeom>
          <a:noFill/>
          <a:ln w="25400">
            <a:solidFill>
              <a:srgbClr val="000000"/>
            </a:solidFill>
            <a:prstDash val="sysDot"/>
            <a:round/>
            <a:headEnd/>
            <a:tailEnd type="triangle" w="med" len="med"/>
          </a:ln>
        </p:spPr>
        <p:txBody>
          <a:bodyPr/>
          <a:lstStyle/>
          <a:p>
            <a:endParaRPr lang="it-IT">
              <a:latin typeface="Palatino" pitchFamily="-65" charset="0"/>
              <a:ea typeface="ＭＳ Ｐゴシック" pitchFamily="-65" charset="-128"/>
            </a:endParaRPr>
          </a:p>
        </p:txBody>
      </p:sp>
      <p:sp>
        <p:nvSpPr>
          <p:cNvPr id="30736" name="Line 63"/>
          <p:cNvSpPr>
            <a:spLocks noChangeShapeType="1"/>
          </p:cNvSpPr>
          <p:nvPr/>
        </p:nvSpPr>
        <p:spPr bwMode="auto">
          <a:xfrm flipH="1" flipV="1">
            <a:off x="3505200" y="3276600"/>
            <a:ext cx="346075" cy="228600"/>
          </a:xfrm>
          <a:prstGeom prst="line">
            <a:avLst/>
          </a:prstGeom>
          <a:noFill/>
          <a:ln w="28575">
            <a:solidFill>
              <a:schemeClr val="folHlink"/>
            </a:solidFill>
            <a:round/>
            <a:headEnd/>
            <a:tailEnd type="triangle" w="sm" len="sm"/>
          </a:ln>
        </p:spPr>
        <p:txBody>
          <a:bodyPr wrap="none" anchor="ctr"/>
          <a:lstStyle/>
          <a:p>
            <a:endParaRPr lang="en-US"/>
          </a:p>
        </p:txBody>
      </p:sp>
      <p:sp>
        <p:nvSpPr>
          <p:cNvPr id="30737" name="AutoShape 19"/>
          <p:cNvSpPr>
            <a:spLocks/>
          </p:cNvSpPr>
          <p:nvPr/>
        </p:nvSpPr>
        <p:spPr bwMode="auto">
          <a:xfrm>
            <a:off x="2057400" y="4038600"/>
            <a:ext cx="76200" cy="800100"/>
          </a:xfrm>
          <a:prstGeom prst="leftBrace">
            <a:avLst>
              <a:gd name="adj1" fmla="val 69125"/>
              <a:gd name="adj2" fmla="val 50000"/>
            </a:avLst>
          </a:prstGeom>
          <a:noFill/>
          <a:ln w="19050">
            <a:solidFill>
              <a:schemeClr val="folHlink"/>
            </a:solidFill>
            <a:round/>
            <a:headEnd/>
            <a:tailEnd/>
          </a:ln>
        </p:spPr>
        <p:txBody>
          <a:bodyPr wrap="none" anchor="ctr"/>
          <a:lstStyle/>
          <a:p>
            <a:endParaRPr lang="it-IT">
              <a:latin typeface="Palatino" pitchFamily="-65" charset="0"/>
              <a:ea typeface="ＭＳ Ｐゴシック" pitchFamily="-65" charset="-128"/>
            </a:endParaRPr>
          </a:p>
        </p:txBody>
      </p:sp>
      <p:sp>
        <p:nvSpPr>
          <p:cNvPr id="30738" name="Oval 71"/>
          <p:cNvSpPr>
            <a:spLocks noChangeArrowheads="1"/>
          </p:cNvSpPr>
          <p:nvPr/>
        </p:nvSpPr>
        <p:spPr bwMode="auto">
          <a:xfrm rot="2588146">
            <a:off x="3810000" y="4876800"/>
            <a:ext cx="76200" cy="457200"/>
          </a:xfrm>
          <a:prstGeom prst="ellipse">
            <a:avLst/>
          </a:prstGeom>
          <a:noFill/>
          <a:ln w="28575">
            <a:solidFill>
              <a:srgbClr val="990033"/>
            </a:solidFill>
            <a:round/>
            <a:headEnd/>
            <a:tailEnd/>
          </a:ln>
        </p:spPr>
        <p:txBody>
          <a:bodyPr wrap="none" anchor="ctr"/>
          <a:lstStyle/>
          <a:p>
            <a:endParaRPr lang="it-IT">
              <a:ea typeface="ＭＳ Ｐゴシック" pitchFamily="-65" charset="-128"/>
            </a:endParaRPr>
          </a:p>
        </p:txBody>
      </p:sp>
      <p:sp>
        <p:nvSpPr>
          <p:cNvPr id="30739" name="Line 72"/>
          <p:cNvSpPr>
            <a:spLocks noChangeShapeType="1"/>
          </p:cNvSpPr>
          <p:nvPr/>
        </p:nvSpPr>
        <p:spPr bwMode="auto">
          <a:xfrm flipV="1">
            <a:off x="2578100" y="5156200"/>
            <a:ext cx="1184275" cy="228600"/>
          </a:xfrm>
          <a:prstGeom prst="line">
            <a:avLst/>
          </a:prstGeom>
          <a:noFill/>
          <a:ln w="28575">
            <a:solidFill>
              <a:srgbClr val="990033"/>
            </a:solidFill>
            <a:round/>
            <a:headEnd/>
            <a:tailEnd/>
          </a:ln>
        </p:spPr>
        <p:txBody>
          <a:bodyPr wrap="none" anchor="ctr"/>
          <a:lstStyle/>
          <a:p>
            <a:endParaRPr lang="en-US"/>
          </a:p>
        </p:txBody>
      </p:sp>
      <p:sp>
        <p:nvSpPr>
          <p:cNvPr id="30740" name="Line 73"/>
          <p:cNvSpPr>
            <a:spLocks noChangeShapeType="1"/>
          </p:cNvSpPr>
          <p:nvPr/>
        </p:nvSpPr>
        <p:spPr bwMode="auto">
          <a:xfrm flipV="1">
            <a:off x="1828800" y="3352800"/>
            <a:ext cx="1219200" cy="271463"/>
          </a:xfrm>
          <a:prstGeom prst="line">
            <a:avLst/>
          </a:prstGeom>
          <a:noFill/>
          <a:ln w="28575">
            <a:solidFill>
              <a:schemeClr val="folHlink"/>
            </a:solidFill>
            <a:round/>
            <a:headEnd/>
            <a:tailEnd type="triangle" w="sm" len="sm"/>
          </a:ln>
        </p:spPr>
        <p:txBody>
          <a:bodyPr wrap="none" anchor="ctr"/>
          <a:lstStyle/>
          <a:p>
            <a:endParaRPr lang="en-US"/>
          </a:p>
        </p:txBody>
      </p:sp>
      <p:sp>
        <p:nvSpPr>
          <p:cNvPr id="30741" name="Line 74"/>
          <p:cNvSpPr>
            <a:spLocks noChangeShapeType="1"/>
          </p:cNvSpPr>
          <p:nvPr/>
        </p:nvSpPr>
        <p:spPr bwMode="auto">
          <a:xfrm flipV="1">
            <a:off x="1571625" y="3357563"/>
            <a:ext cx="1847850" cy="857250"/>
          </a:xfrm>
          <a:prstGeom prst="line">
            <a:avLst/>
          </a:prstGeom>
          <a:noFill/>
          <a:ln w="28575">
            <a:solidFill>
              <a:srgbClr val="71323E"/>
            </a:solidFill>
            <a:round/>
            <a:headEnd/>
            <a:tailEnd type="triangle" w="sm" len="sm"/>
          </a:ln>
        </p:spPr>
        <p:txBody>
          <a:bodyPr wrap="none" anchor="ctr"/>
          <a:lstStyle/>
          <a:p>
            <a:endParaRPr lang="en-US"/>
          </a:p>
        </p:txBody>
      </p:sp>
      <p:sp>
        <p:nvSpPr>
          <p:cNvPr id="30742" name="Line 75"/>
          <p:cNvSpPr>
            <a:spLocks noChangeShapeType="1"/>
          </p:cNvSpPr>
          <p:nvPr/>
        </p:nvSpPr>
        <p:spPr bwMode="auto">
          <a:xfrm flipV="1">
            <a:off x="1519238" y="4495800"/>
            <a:ext cx="525462" cy="558800"/>
          </a:xfrm>
          <a:prstGeom prst="line">
            <a:avLst/>
          </a:prstGeom>
          <a:noFill/>
          <a:ln w="28575">
            <a:solidFill>
              <a:schemeClr val="folHlink"/>
            </a:solidFill>
            <a:round/>
            <a:headEnd/>
            <a:tailEnd type="triangle" w="sm" len="sm"/>
          </a:ln>
        </p:spPr>
        <p:txBody>
          <a:bodyPr wrap="none" anchor="ctr"/>
          <a:lstStyle/>
          <a:p>
            <a:endParaRPr lang="en-US"/>
          </a:p>
        </p:txBody>
      </p:sp>
      <p:sp>
        <p:nvSpPr>
          <p:cNvPr id="30743" name="Freeform 24"/>
          <p:cNvSpPr>
            <a:spLocks/>
          </p:cNvSpPr>
          <p:nvPr/>
        </p:nvSpPr>
        <p:spPr bwMode="auto">
          <a:xfrm>
            <a:off x="2711450" y="4648200"/>
            <a:ext cx="798513" cy="190500"/>
          </a:xfrm>
          <a:custGeom>
            <a:avLst/>
            <a:gdLst>
              <a:gd name="T0" fmla="*/ 0 w 600"/>
              <a:gd name="T1" fmla="*/ 0 h 128"/>
              <a:gd name="T2" fmla="*/ 2147483647 w 600"/>
              <a:gd name="T3" fmla="*/ 2147483647 h 128"/>
              <a:gd name="T4" fmla="*/ 2147483647 w 600"/>
              <a:gd name="T5" fmla="*/ 2147483647 h 128"/>
              <a:gd name="T6" fmla="*/ 0 60000 65536"/>
              <a:gd name="T7" fmla="*/ 0 60000 65536"/>
              <a:gd name="T8" fmla="*/ 0 60000 65536"/>
              <a:gd name="T9" fmla="*/ 0 w 600"/>
              <a:gd name="T10" fmla="*/ 0 h 128"/>
              <a:gd name="T11" fmla="*/ 600 w 600"/>
              <a:gd name="T12" fmla="*/ 128 h 128"/>
            </a:gdLst>
            <a:ahLst/>
            <a:cxnLst>
              <a:cxn ang="T6">
                <a:pos x="T0" y="T1"/>
              </a:cxn>
              <a:cxn ang="T7">
                <a:pos x="T2" y="T3"/>
              </a:cxn>
              <a:cxn ang="T8">
                <a:pos x="T4" y="T5"/>
              </a:cxn>
            </a:cxnLst>
            <a:rect l="T9" t="T10" r="T11" b="T12"/>
            <a:pathLst>
              <a:path w="600" h="128">
                <a:moveTo>
                  <a:pt x="0" y="0"/>
                </a:moveTo>
                <a:cubicBezTo>
                  <a:pt x="48" y="33"/>
                  <a:pt x="96" y="67"/>
                  <a:pt x="196" y="88"/>
                </a:cubicBezTo>
                <a:cubicBezTo>
                  <a:pt x="296" y="109"/>
                  <a:pt x="448" y="118"/>
                  <a:pt x="600" y="128"/>
                </a:cubicBezTo>
              </a:path>
            </a:pathLst>
          </a:custGeom>
          <a:noFill/>
          <a:ln w="25400">
            <a:solidFill>
              <a:srgbClr val="000000"/>
            </a:solidFill>
            <a:prstDash val="sysDot"/>
            <a:round/>
            <a:headEnd type="triangle" w="med" len="med"/>
            <a:tailEnd/>
          </a:ln>
        </p:spPr>
        <p:txBody>
          <a:bodyPr/>
          <a:lstStyle/>
          <a:p>
            <a:endParaRPr lang="it-IT">
              <a:latin typeface="Palatino" pitchFamily="-65" charset="0"/>
              <a:ea typeface="ＭＳ Ｐゴシック" pitchFamily="-65" charset="-128"/>
            </a:endParaRPr>
          </a:p>
        </p:txBody>
      </p:sp>
      <p:sp>
        <p:nvSpPr>
          <p:cNvPr id="30744" name="Freeform 25"/>
          <p:cNvSpPr>
            <a:spLocks/>
          </p:cNvSpPr>
          <p:nvPr/>
        </p:nvSpPr>
        <p:spPr bwMode="auto">
          <a:xfrm rot="-514164">
            <a:off x="2425700" y="4724400"/>
            <a:ext cx="593725" cy="404813"/>
          </a:xfrm>
          <a:custGeom>
            <a:avLst/>
            <a:gdLst>
              <a:gd name="T0" fmla="*/ 2147483647 w 448"/>
              <a:gd name="T1" fmla="*/ 2147483647 h 264"/>
              <a:gd name="T2" fmla="*/ 2147483647 w 448"/>
              <a:gd name="T3" fmla="*/ 2147483647 h 264"/>
              <a:gd name="T4" fmla="*/ 0 w 448"/>
              <a:gd name="T5" fmla="*/ 0 h 264"/>
              <a:gd name="T6" fmla="*/ 0 60000 65536"/>
              <a:gd name="T7" fmla="*/ 0 60000 65536"/>
              <a:gd name="T8" fmla="*/ 0 60000 65536"/>
              <a:gd name="T9" fmla="*/ 0 w 448"/>
              <a:gd name="T10" fmla="*/ 0 h 264"/>
              <a:gd name="T11" fmla="*/ 448 w 448"/>
              <a:gd name="T12" fmla="*/ 264 h 264"/>
            </a:gdLst>
            <a:ahLst/>
            <a:cxnLst>
              <a:cxn ang="T6">
                <a:pos x="T0" y="T1"/>
              </a:cxn>
              <a:cxn ang="T7">
                <a:pos x="T2" y="T3"/>
              </a:cxn>
              <a:cxn ang="T8">
                <a:pos x="T4" y="T5"/>
              </a:cxn>
            </a:cxnLst>
            <a:rect l="T9" t="T10" r="T11" b="T12"/>
            <a:pathLst>
              <a:path w="448" h="264">
                <a:moveTo>
                  <a:pt x="448" y="264"/>
                </a:moveTo>
                <a:cubicBezTo>
                  <a:pt x="339" y="238"/>
                  <a:pt x="231" y="212"/>
                  <a:pt x="156" y="168"/>
                </a:cubicBezTo>
                <a:cubicBezTo>
                  <a:pt x="81" y="124"/>
                  <a:pt x="40" y="62"/>
                  <a:pt x="0" y="0"/>
                </a:cubicBezTo>
              </a:path>
            </a:pathLst>
          </a:custGeom>
          <a:noFill/>
          <a:ln w="25400">
            <a:solidFill>
              <a:srgbClr val="000000"/>
            </a:solidFill>
            <a:prstDash val="sysDot"/>
            <a:round/>
            <a:headEnd type="triangle" w="med" len="med"/>
            <a:tailEnd/>
          </a:ln>
        </p:spPr>
        <p:txBody>
          <a:bodyPr/>
          <a:lstStyle/>
          <a:p>
            <a:endParaRPr lang="it-IT">
              <a:latin typeface="Palatino" pitchFamily="-65" charset="0"/>
              <a:ea typeface="ＭＳ Ｐゴシック" pitchFamily="-65" charset="-128"/>
            </a:endParaRPr>
          </a:p>
        </p:txBody>
      </p:sp>
      <p:sp>
        <p:nvSpPr>
          <p:cNvPr id="30745" name="Text Box 7"/>
          <p:cNvSpPr txBox="1">
            <a:spLocks noChangeArrowheads="1"/>
          </p:cNvSpPr>
          <p:nvPr/>
        </p:nvSpPr>
        <p:spPr bwMode="auto">
          <a:xfrm>
            <a:off x="3235325" y="4770438"/>
            <a:ext cx="879475" cy="184150"/>
          </a:xfrm>
          <a:prstGeom prst="rect">
            <a:avLst/>
          </a:prstGeom>
          <a:noFill/>
          <a:ln w="12700">
            <a:noFill/>
            <a:miter lim="800000"/>
            <a:headEnd/>
            <a:tailEnd/>
          </a:ln>
        </p:spPr>
        <p:txBody>
          <a:bodyPr lIns="0" tIns="0" rIns="0" bIns="0">
            <a:spAutoFit/>
          </a:bodyPr>
          <a:lstStyle/>
          <a:p>
            <a:pPr>
              <a:spcBef>
                <a:spcPct val="50000"/>
              </a:spcBef>
            </a:pPr>
            <a:r>
              <a:rPr lang="en-US" sz="1200">
                <a:ea typeface="ＭＳ Ｐゴシック" pitchFamily="-65" charset="-128"/>
              </a:rPr>
              <a:t>afferent</a:t>
            </a:r>
          </a:p>
        </p:txBody>
      </p:sp>
      <p:sp>
        <p:nvSpPr>
          <p:cNvPr id="30746" name="Text Box 8"/>
          <p:cNvSpPr txBox="1">
            <a:spLocks noChangeArrowheads="1"/>
          </p:cNvSpPr>
          <p:nvPr/>
        </p:nvSpPr>
        <p:spPr bwMode="auto">
          <a:xfrm>
            <a:off x="2178050" y="5029200"/>
            <a:ext cx="654050" cy="184150"/>
          </a:xfrm>
          <a:prstGeom prst="rect">
            <a:avLst/>
          </a:prstGeom>
          <a:noFill/>
          <a:ln w="12700">
            <a:noFill/>
            <a:miter lim="800000"/>
            <a:headEnd/>
            <a:tailEnd/>
          </a:ln>
        </p:spPr>
        <p:txBody>
          <a:bodyPr lIns="0" tIns="0" rIns="0" bIns="0">
            <a:spAutoFit/>
          </a:bodyPr>
          <a:lstStyle/>
          <a:p>
            <a:pPr>
              <a:spcBef>
                <a:spcPct val="50000"/>
              </a:spcBef>
            </a:pPr>
            <a:r>
              <a:rPr lang="en-US" sz="1200">
                <a:ea typeface="ＭＳ Ｐゴシック" pitchFamily="-65" charset="-128"/>
              </a:rPr>
              <a:t>efferent</a:t>
            </a:r>
          </a:p>
        </p:txBody>
      </p:sp>
      <p:sp>
        <p:nvSpPr>
          <p:cNvPr id="40" name="Text Box 15"/>
          <p:cNvSpPr txBox="1">
            <a:spLocks noChangeArrowheads="1"/>
          </p:cNvSpPr>
          <p:nvPr/>
        </p:nvSpPr>
        <p:spPr bwMode="auto">
          <a:xfrm>
            <a:off x="3033712" y="6442075"/>
            <a:ext cx="5932488" cy="184150"/>
          </a:xfrm>
          <a:prstGeom prst="rect">
            <a:avLst/>
          </a:prstGeom>
          <a:noFill/>
          <a:ln w="9525">
            <a:noFill/>
            <a:miter lim="800000"/>
            <a:headEnd/>
            <a:tailEnd/>
          </a:ln>
        </p:spPr>
        <p:txBody>
          <a:bodyPr lIns="0" tIns="0" rIns="0" bIns="0" anchor="b">
            <a:spAutoFit/>
          </a:bodyPr>
          <a:lstStyle/>
          <a:p>
            <a:pPr algn="r"/>
            <a:r>
              <a:rPr lang="sv-SE" sz="1200" dirty="0">
                <a:ea typeface="ＭＳ Ｐゴシック" pitchFamily="-65" charset="-128"/>
              </a:rPr>
              <a:t>Giuliano &amp; Clement (2005) Ann Rev Sex Res</a:t>
            </a:r>
            <a:r>
              <a:rPr lang="en-US" sz="1200" dirty="0">
                <a:ea typeface="ＭＳ Ｐゴシック" pitchFamily="-65" charset="-128"/>
              </a:rPr>
              <a:t> 16:190–216</a:t>
            </a:r>
            <a:endParaRPr lang="en-US" sz="1200" dirty="0">
              <a:effectLst>
                <a:outerShdw blurRad="38100" dist="38100" dir="2700000" algn="tl">
                  <a:srgbClr val="000000"/>
                </a:outerShdw>
              </a:effectLst>
              <a:ea typeface="ＭＳ Ｐゴシック" pitchFamily="-65" charset="-128"/>
            </a:endParaRPr>
          </a:p>
        </p:txBody>
      </p:sp>
      <p:sp>
        <p:nvSpPr>
          <p:cNvPr id="30748" name="AutoShape 19"/>
          <p:cNvSpPr>
            <a:spLocks/>
          </p:cNvSpPr>
          <p:nvPr/>
        </p:nvSpPr>
        <p:spPr bwMode="auto">
          <a:xfrm>
            <a:off x="2057400" y="1400175"/>
            <a:ext cx="74613" cy="1165225"/>
          </a:xfrm>
          <a:prstGeom prst="leftBrace">
            <a:avLst>
              <a:gd name="adj1" fmla="val 102811"/>
              <a:gd name="adj2" fmla="val 50000"/>
            </a:avLst>
          </a:prstGeom>
          <a:noFill/>
          <a:ln w="19050">
            <a:solidFill>
              <a:schemeClr val="tx1"/>
            </a:solidFill>
            <a:round/>
            <a:headEnd/>
            <a:tailEnd/>
          </a:ln>
        </p:spPr>
        <p:txBody>
          <a:bodyPr wrap="none" anchor="ctr"/>
          <a:lstStyle/>
          <a:p>
            <a:endParaRPr lang="it-IT">
              <a:latin typeface="Palatino" pitchFamily="-65" charset="0"/>
              <a:ea typeface="ＭＳ Ｐゴシック" pitchFamily="-65" charset="-128"/>
            </a:endParaRPr>
          </a:p>
        </p:txBody>
      </p:sp>
      <p:sp>
        <p:nvSpPr>
          <p:cNvPr id="30749" name="Line 61"/>
          <p:cNvSpPr>
            <a:spLocks noChangeShapeType="1"/>
          </p:cNvSpPr>
          <p:nvPr/>
        </p:nvSpPr>
        <p:spPr bwMode="auto">
          <a:xfrm flipH="1">
            <a:off x="3535363" y="2286000"/>
            <a:ext cx="2608262" cy="474663"/>
          </a:xfrm>
          <a:prstGeom prst="line">
            <a:avLst/>
          </a:prstGeom>
          <a:noFill/>
          <a:ln w="12700">
            <a:solidFill>
              <a:schemeClr val="tx1"/>
            </a:solidFill>
            <a:round/>
            <a:headEnd/>
            <a:tailEnd type="triangle" w="sm" len="sm"/>
          </a:ln>
        </p:spPr>
        <p:txBody>
          <a:bodyPr wrap="none" anchor="ctr"/>
          <a:lstStyle/>
          <a:p>
            <a:endParaRPr lang="en-US"/>
          </a:p>
        </p:txBody>
      </p:sp>
      <p:sp>
        <p:nvSpPr>
          <p:cNvPr id="30750" name="Line 68"/>
          <p:cNvSpPr>
            <a:spLocks noChangeShapeType="1"/>
          </p:cNvSpPr>
          <p:nvPr/>
        </p:nvSpPr>
        <p:spPr bwMode="auto">
          <a:xfrm rot="5400000" flipH="1">
            <a:off x="4397375" y="5613400"/>
            <a:ext cx="628650" cy="0"/>
          </a:xfrm>
          <a:prstGeom prst="line">
            <a:avLst/>
          </a:prstGeom>
          <a:noFill/>
          <a:ln w="28575">
            <a:solidFill>
              <a:schemeClr val="folHlink"/>
            </a:solidFill>
            <a:round/>
            <a:headEnd/>
            <a:tailEnd type="triangle" w="sm" len="sm"/>
          </a:ln>
        </p:spPr>
        <p:txBody>
          <a:bodyPr wrap="none" anchor="ctr"/>
          <a:lstStyle/>
          <a:p>
            <a:endParaRPr lang="en-US"/>
          </a:p>
        </p:txBody>
      </p:sp>
      <p:sp>
        <p:nvSpPr>
          <p:cNvPr id="2163746" name="Text Box 29"/>
          <p:cNvSpPr txBox="1">
            <a:spLocks noChangeArrowheads="1"/>
          </p:cNvSpPr>
          <p:nvPr/>
        </p:nvSpPr>
        <p:spPr bwMode="auto">
          <a:xfrm>
            <a:off x="3846513" y="1577975"/>
            <a:ext cx="1042987" cy="525463"/>
          </a:xfrm>
          <a:prstGeom prst="rect">
            <a:avLst/>
          </a:prstGeom>
          <a:solidFill>
            <a:schemeClr val="bg2"/>
          </a:solidFill>
          <a:ln w="28575">
            <a:noFill/>
            <a:miter lim="800000"/>
            <a:headEnd/>
            <a:tailEnd/>
          </a:ln>
          <a:effectLst>
            <a:outerShdw blurRad="63500" dist="38099" dir="2700000" algn="ctr" rotWithShape="0">
              <a:srgbClr val="919191">
                <a:alpha val="74998"/>
              </a:srgbClr>
            </a:outerShdw>
          </a:effectLst>
        </p:spPr>
        <p:txBody>
          <a:bodyPr lIns="36000" tIns="46800" rIns="36000" bIns="46800">
            <a:spAutoFit/>
          </a:bodyPr>
          <a:lstStyle/>
          <a:p>
            <a:r>
              <a:rPr lang="en-US" sz="1400" dirty="0">
                <a:solidFill>
                  <a:schemeClr val="bg1"/>
                </a:solidFill>
                <a:ea typeface="ＭＳ Ｐゴシック" pitchFamily="-65" charset="-128"/>
              </a:rPr>
              <a:t>Higher brain </a:t>
            </a:r>
            <a:r>
              <a:rPr lang="en-US" sz="1400" dirty="0" err="1">
                <a:solidFill>
                  <a:schemeClr val="bg1"/>
                </a:solidFill>
                <a:ea typeface="ＭＳ Ｐゴシック" pitchFamily="-65" charset="-128"/>
              </a:rPr>
              <a:t>Centres</a:t>
            </a:r>
            <a:endParaRPr lang="en-US" sz="1400" dirty="0">
              <a:solidFill>
                <a:schemeClr val="bg1"/>
              </a:solidFill>
              <a:ea typeface="ＭＳ Ｐゴシック" pitchFamily="-65" charset="-128"/>
            </a:endParaRPr>
          </a:p>
        </p:txBody>
      </p:sp>
      <p:sp>
        <p:nvSpPr>
          <p:cNvPr id="30752" name="Freeform 67"/>
          <p:cNvSpPr>
            <a:spLocks/>
          </p:cNvSpPr>
          <p:nvPr/>
        </p:nvSpPr>
        <p:spPr bwMode="auto">
          <a:xfrm>
            <a:off x="5867400" y="4652963"/>
            <a:ext cx="1828800" cy="579437"/>
          </a:xfrm>
          <a:custGeom>
            <a:avLst/>
            <a:gdLst>
              <a:gd name="T0" fmla="*/ 2147483647 w 672"/>
              <a:gd name="T1" fmla="*/ 2147483647 h 144"/>
              <a:gd name="T2" fmla="*/ 2147483647 w 672"/>
              <a:gd name="T3" fmla="*/ 0 h 144"/>
              <a:gd name="T4" fmla="*/ 0 w 672"/>
              <a:gd name="T5" fmla="*/ 0 h 144"/>
              <a:gd name="T6" fmla="*/ 0 60000 65536"/>
              <a:gd name="T7" fmla="*/ 0 60000 65536"/>
              <a:gd name="T8" fmla="*/ 0 60000 65536"/>
              <a:gd name="T9" fmla="*/ 0 w 672"/>
              <a:gd name="T10" fmla="*/ 0 h 144"/>
              <a:gd name="T11" fmla="*/ 672 w 672"/>
              <a:gd name="T12" fmla="*/ 144 h 144"/>
            </a:gdLst>
            <a:ahLst/>
            <a:cxnLst>
              <a:cxn ang="T6">
                <a:pos x="T0" y="T1"/>
              </a:cxn>
              <a:cxn ang="T7">
                <a:pos x="T2" y="T3"/>
              </a:cxn>
              <a:cxn ang="T8">
                <a:pos x="T4" y="T5"/>
              </a:cxn>
            </a:cxnLst>
            <a:rect l="T9" t="T10" r="T11" b="T12"/>
            <a:pathLst>
              <a:path w="672" h="144">
                <a:moveTo>
                  <a:pt x="672" y="144"/>
                </a:moveTo>
                <a:lnTo>
                  <a:pt x="344" y="0"/>
                </a:lnTo>
                <a:lnTo>
                  <a:pt x="0" y="0"/>
                </a:lnTo>
              </a:path>
            </a:pathLst>
          </a:custGeom>
          <a:noFill/>
          <a:ln w="12700">
            <a:solidFill>
              <a:schemeClr val="tx1"/>
            </a:solidFill>
            <a:round/>
            <a:headEnd/>
            <a:tailEnd type="triangle" w="sm" len="sm"/>
          </a:ln>
        </p:spPr>
        <p:txBody>
          <a:bodyPr wrap="none" anchor="ctr"/>
          <a:lstStyle/>
          <a:p>
            <a:endParaRPr lang="it-IT">
              <a:ea typeface="ＭＳ Ｐゴシック" pitchFamily="-65" charset="-128"/>
            </a:endParaRPr>
          </a:p>
        </p:txBody>
      </p:sp>
      <p:sp>
        <p:nvSpPr>
          <p:cNvPr id="2163748" name="Text Box 22"/>
          <p:cNvSpPr txBox="1">
            <a:spLocks noChangeArrowheads="1"/>
          </p:cNvSpPr>
          <p:nvPr/>
        </p:nvSpPr>
        <p:spPr bwMode="auto">
          <a:xfrm>
            <a:off x="3708400" y="3143250"/>
            <a:ext cx="1435100" cy="525463"/>
          </a:xfrm>
          <a:prstGeom prst="rect">
            <a:avLst/>
          </a:prstGeom>
          <a:solidFill>
            <a:schemeClr val="folHlink"/>
          </a:solidFill>
          <a:ln w="28575">
            <a:noFill/>
            <a:miter lim="800000"/>
            <a:headEnd/>
            <a:tailEnd/>
          </a:ln>
          <a:effectLst>
            <a:outerShdw blurRad="63500" dist="107763" dir="2700000" algn="ctr" rotWithShape="0">
              <a:schemeClr val="bg2">
                <a:alpha val="50000"/>
              </a:schemeClr>
            </a:outerShdw>
          </a:effectLst>
        </p:spPr>
        <p:txBody>
          <a:bodyPr lIns="36000" tIns="46800" rIns="36000" bIns="46800">
            <a:spAutoFit/>
          </a:bodyPr>
          <a:lstStyle/>
          <a:p>
            <a:r>
              <a:rPr lang="en-US" sz="1400">
                <a:ea typeface="ＭＳ Ｐゴシック" pitchFamily="-65" charset="-128"/>
              </a:rPr>
              <a:t>Excitatory &amp; inhibitory control</a:t>
            </a:r>
          </a:p>
        </p:txBody>
      </p:sp>
      <p:sp>
        <p:nvSpPr>
          <p:cNvPr id="2163749" name="Text Box 11"/>
          <p:cNvSpPr txBox="1">
            <a:spLocks noChangeArrowheads="1"/>
          </p:cNvSpPr>
          <p:nvPr/>
        </p:nvSpPr>
        <p:spPr bwMode="auto">
          <a:xfrm>
            <a:off x="6500813" y="2894013"/>
            <a:ext cx="2205037" cy="977900"/>
          </a:xfrm>
          <a:prstGeom prst="rect">
            <a:avLst/>
          </a:prstGeom>
          <a:solidFill>
            <a:srgbClr val="0099CC"/>
          </a:solidFill>
          <a:ln w="28575">
            <a:noFill/>
            <a:miter lim="800000"/>
            <a:headEnd/>
            <a:tailEnd/>
          </a:ln>
          <a:effectLst>
            <a:outerShdw blurRad="63500" dist="107763" dir="2700000" algn="ctr" rotWithShape="0">
              <a:schemeClr val="bg2">
                <a:alpha val="50000"/>
              </a:schemeClr>
            </a:outerShdw>
          </a:effectLst>
        </p:spPr>
        <p:txBody>
          <a:bodyPr lIns="36000" tIns="46800" rIns="36000" bIns="46800">
            <a:spAutoFit/>
          </a:bodyPr>
          <a:lstStyle/>
          <a:p>
            <a:r>
              <a:rPr lang="en-US" sz="1400">
                <a:ea typeface="ＭＳ Ｐゴシック" pitchFamily="-65" charset="-128"/>
              </a:rPr>
              <a:t>Sympathetic supply to:</a:t>
            </a:r>
          </a:p>
          <a:p>
            <a:pPr>
              <a:spcBef>
                <a:spcPct val="10000"/>
              </a:spcBef>
            </a:pPr>
            <a:r>
              <a:rPr lang="en-US" sz="1400">
                <a:ea typeface="ＭＳ Ｐゴシック" pitchFamily="-65" charset="-128"/>
              </a:rPr>
              <a:t>Epididymis, Vas deferens</a:t>
            </a:r>
          </a:p>
          <a:p>
            <a:r>
              <a:rPr lang="en-US" sz="1400">
                <a:ea typeface="ＭＳ Ｐゴシック" pitchFamily="-65" charset="-128"/>
              </a:rPr>
              <a:t>Seminal Vesicles</a:t>
            </a:r>
          </a:p>
          <a:p>
            <a:r>
              <a:rPr lang="en-US" sz="1400">
                <a:ea typeface="ＭＳ Ｐゴシック" pitchFamily="-65" charset="-128"/>
              </a:rPr>
              <a:t>Prostate</a:t>
            </a:r>
          </a:p>
        </p:txBody>
      </p:sp>
      <p:sp>
        <p:nvSpPr>
          <p:cNvPr id="2163750" name="Text Box 33"/>
          <p:cNvSpPr txBox="1">
            <a:spLocks noChangeArrowheads="1"/>
          </p:cNvSpPr>
          <p:nvPr/>
        </p:nvSpPr>
        <p:spPr bwMode="auto">
          <a:xfrm>
            <a:off x="6143625" y="1714500"/>
            <a:ext cx="2100263" cy="795338"/>
          </a:xfrm>
          <a:prstGeom prst="rect">
            <a:avLst/>
          </a:prstGeom>
          <a:solidFill>
            <a:srgbClr val="0099CC"/>
          </a:solidFill>
          <a:ln w="28575">
            <a:noFill/>
            <a:miter lim="800000"/>
            <a:headEnd/>
            <a:tailEnd/>
          </a:ln>
          <a:effectLst>
            <a:outerShdw blurRad="63500" dist="107763" dir="2700000" algn="ctr" rotWithShape="0">
              <a:schemeClr val="bg2">
                <a:alpha val="50000"/>
              </a:schemeClr>
            </a:outerShdw>
          </a:effectLst>
        </p:spPr>
        <p:txBody>
          <a:bodyPr lIns="36000" tIns="46800" rIns="36000" bIns="46800">
            <a:spAutoFit/>
          </a:bodyPr>
          <a:lstStyle/>
          <a:p>
            <a:pPr>
              <a:spcBef>
                <a:spcPct val="25000"/>
              </a:spcBef>
            </a:pPr>
            <a:r>
              <a:rPr lang="en-US" sz="1400">
                <a:ea typeface="ＭＳ Ｐゴシック" pitchFamily="-65" charset="-128"/>
              </a:rPr>
              <a:t>Pons:</a:t>
            </a:r>
          </a:p>
          <a:p>
            <a:pPr>
              <a:spcBef>
                <a:spcPct val="25000"/>
              </a:spcBef>
            </a:pPr>
            <a:r>
              <a:rPr lang="en-US" sz="1400" i="1">
                <a:ea typeface="ＭＳ Ｐゴシック" pitchFamily="-65" charset="-128"/>
              </a:rPr>
              <a:t>nPGi:</a:t>
            </a:r>
            <a:r>
              <a:rPr lang="en-US" sz="1400">
                <a:ea typeface="ＭＳ Ｐゴシック" pitchFamily="-65" charset="-128"/>
              </a:rPr>
              <a:t> Nucleus paragigantocellularis </a:t>
            </a:r>
          </a:p>
        </p:txBody>
      </p:sp>
      <p:sp>
        <p:nvSpPr>
          <p:cNvPr id="2163751" name="Text Box 40"/>
          <p:cNvSpPr txBox="1">
            <a:spLocks noChangeArrowheads="1"/>
          </p:cNvSpPr>
          <p:nvPr/>
        </p:nvSpPr>
        <p:spPr bwMode="auto">
          <a:xfrm>
            <a:off x="6934200" y="5181600"/>
            <a:ext cx="1828800" cy="309563"/>
          </a:xfrm>
          <a:prstGeom prst="rect">
            <a:avLst/>
          </a:prstGeom>
          <a:solidFill>
            <a:srgbClr val="0099CC"/>
          </a:solidFill>
          <a:ln w="28575">
            <a:noFill/>
            <a:miter lim="800000"/>
            <a:headEnd/>
            <a:tailEnd/>
          </a:ln>
          <a:effectLst>
            <a:outerShdw blurRad="63500" dist="107763" dir="2700000" algn="ctr" rotWithShape="0">
              <a:schemeClr val="bg2">
                <a:alpha val="50000"/>
              </a:schemeClr>
            </a:outerShdw>
          </a:effectLst>
        </p:spPr>
        <p:txBody>
          <a:bodyPr lIns="36000" tIns="46800" rIns="36000" bIns="46800">
            <a:spAutoFit/>
          </a:bodyPr>
          <a:lstStyle/>
          <a:p>
            <a:r>
              <a:rPr lang="en-US" sz="1400">
                <a:ea typeface="ＭＳ Ｐゴシック" pitchFamily="-65" charset="-128"/>
              </a:rPr>
              <a:t>Dorsal nerve of penis</a:t>
            </a:r>
          </a:p>
        </p:txBody>
      </p:sp>
      <p:cxnSp>
        <p:nvCxnSpPr>
          <p:cNvPr id="30757" name="Straight Arrow Connector 45"/>
          <p:cNvCxnSpPr>
            <a:cxnSpLocks noChangeShapeType="1"/>
            <a:stCxn id="2163749" idx="1"/>
          </p:cNvCxnSpPr>
          <p:nvPr/>
        </p:nvCxnSpPr>
        <p:spPr bwMode="auto">
          <a:xfrm rot="10800000" flipV="1">
            <a:off x="3714750" y="3382963"/>
            <a:ext cx="2786063" cy="617537"/>
          </a:xfrm>
          <a:prstGeom prst="straightConnector1">
            <a:avLst/>
          </a:prstGeom>
          <a:noFill/>
          <a:ln w="12700">
            <a:solidFill>
              <a:schemeClr val="tx1"/>
            </a:solidFill>
            <a:round/>
            <a:headEnd/>
            <a:tailEnd type="arrow" w="med" len="med"/>
          </a:ln>
        </p:spPr>
      </p:cxnSp>
      <p:cxnSp>
        <p:nvCxnSpPr>
          <p:cNvPr id="30758" name="Straight Arrow Connector 48"/>
          <p:cNvCxnSpPr>
            <a:cxnSpLocks noChangeShapeType="1"/>
          </p:cNvCxnSpPr>
          <p:nvPr/>
        </p:nvCxnSpPr>
        <p:spPr bwMode="auto">
          <a:xfrm rot="10800000" flipV="1">
            <a:off x="3857625" y="3500438"/>
            <a:ext cx="2643188" cy="642937"/>
          </a:xfrm>
          <a:prstGeom prst="straightConnector1">
            <a:avLst/>
          </a:prstGeom>
          <a:noFill/>
          <a:ln w="12700">
            <a:solidFill>
              <a:schemeClr val="tx1"/>
            </a:solidFill>
            <a:round/>
            <a:headEnd/>
            <a:tailEnd type="arrow" w="med" len="med"/>
          </a:ln>
        </p:spPr>
      </p:cxnSp>
      <p:cxnSp>
        <p:nvCxnSpPr>
          <p:cNvPr id="52" name="Straight Arrow Connector 51"/>
          <p:cNvCxnSpPr/>
          <p:nvPr/>
        </p:nvCxnSpPr>
        <p:spPr bwMode="auto">
          <a:xfrm rot="10800000" flipV="1">
            <a:off x="4429125" y="3714750"/>
            <a:ext cx="2071688" cy="642938"/>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1666" name="Rectangle 50"/>
          <p:cNvSpPr>
            <a:spLocks noGrp="1" noChangeArrowheads="1"/>
          </p:cNvSpPr>
          <p:nvPr>
            <p:ph type="title" idx="4294967295"/>
          </p:nvPr>
        </p:nvSpPr>
        <p:spPr>
          <a:xfrm>
            <a:off x="304800" y="415925"/>
            <a:ext cx="7721600" cy="908316"/>
          </a:xfrm>
        </p:spPr>
        <p:txBody>
          <a:bodyPr tIns="72000" anchor="ctr"/>
          <a:lstStyle/>
          <a:p>
            <a:pPr eaLnBrk="1" hangingPunct="1"/>
            <a:r>
              <a:rPr lang="en-US" sz="2700" dirty="0" smtClean="0">
                <a:ea typeface="ＭＳ Ｐゴシック" pitchFamily="-65" charset="-128"/>
              </a:rPr>
              <a:t>Neural Control of Ejaculation </a:t>
            </a:r>
            <a:br>
              <a:rPr lang="en-US" sz="2700" dirty="0" smtClean="0">
                <a:ea typeface="ＭＳ Ｐゴシック" pitchFamily="-65" charset="-128"/>
              </a:rPr>
            </a:br>
            <a:r>
              <a:rPr lang="en-US" sz="2700" dirty="0" smtClean="0">
                <a:ea typeface="ＭＳ Ｐゴシック" pitchFamily="-65" charset="-128"/>
              </a:rPr>
              <a:t>Key </a:t>
            </a:r>
            <a:r>
              <a:rPr lang="en-US" sz="2700" dirty="0" err="1" smtClean="0">
                <a:ea typeface="ＭＳ Ｐゴシック" pitchFamily="-65" charset="-128"/>
              </a:rPr>
              <a:t>Supraspinal</a:t>
            </a:r>
            <a:r>
              <a:rPr lang="en-US" sz="2700" dirty="0" smtClean="0">
                <a:ea typeface="ＭＳ Ｐゴシック" pitchFamily="-65" charset="-128"/>
              </a:rPr>
              <a:t> </a:t>
            </a:r>
            <a:r>
              <a:rPr lang="en-US" sz="2700" dirty="0" err="1" smtClean="0">
                <a:ea typeface="ＭＳ Ｐゴシック" pitchFamily="-65" charset="-128"/>
              </a:rPr>
              <a:t>Centres</a:t>
            </a:r>
            <a:endParaRPr lang="en-US" sz="2700" dirty="0" smtClean="0">
              <a:ea typeface="ＭＳ Ｐゴシック" pitchFamily="-65" charset="-128"/>
            </a:endParaRPr>
          </a:p>
        </p:txBody>
      </p:sp>
      <p:pic>
        <p:nvPicPr>
          <p:cNvPr id="2161667" name="Picture 51"/>
          <p:cNvPicPr>
            <a:picLocks noGrp="1" noChangeAspect="1" noChangeArrowheads="1"/>
          </p:cNvPicPr>
          <p:nvPr>
            <p:ph idx="4294967295"/>
          </p:nvPr>
        </p:nvPicPr>
        <p:blipFill>
          <a:blip r:embed="rId3"/>
          <a:srcRect r="4630"/>
          <a:stretch>
            <a:fillRect/>
          </a:stretch>
        </p:blipFill>
        <p:spPr>
          <a:xfrm>
            <a:off x="682625" y="2157413"/>
            <a:ext cx="7839075" cy="4171950"/>
          </a:xfrm>
          <a:effectLst>
            <a:outerShdw blurRad="63500" dist="107763" dir="2700000" algn="ctr" rotWithShape="0">
              <a:schemeClr val="bg2">
                <a:alpha val="50000"/>
              </a:schemeClr>
            </a:outerShdw>
          </a:effectLst>
        </p:spPr>
      </p:pic>
      <p:sp>
        <p:nvSpPr>
          <p:cNvPr id="2161668" name="Text Box 45"/>
          <p:cNvSpPr txBox="1">
            <a:spLocks noChangeArrowheads="1"/>
          </p:cNvSpPr>
          <p:nvPr/>
        </p:nvSpPr>
        <p:spPr bwMode="auto">
          <a:xfrm>
            <a:off x="914400" y="4522788"/>
            <a:ext cx="1219200" cy="741362"/>
          </a:xfrm>
          <a:prstGeom prst="rect">
            <a:avLst/>
          </a:prstGeom>
          <a:solidFill>
            <a:schemeClr val="folHlink"/>
          </a:solidFill>
          <a:ln w="28575">
            <a:noFill/>
            <a:miter lim="800000"/>
            <a:headEnd/>
            <a:tailEnd/>
          </a:ln>
          <a:effectLst>
            <a:outerShdw blurRad="63500" dist="71842" dir="2700000" algn="ctr" rotWithShape="0">
              <a:schemeClr val="bg2">
                <a:alpha val="50000"/>
              </a:schemeClr>
            </a:outerShdw>
          </a:effectLst>
        </p:spPr>
        <p:txBody>
          <a:bodyPr lIns="90000" tIns="46800" rIns="90000" bIns="46800">
            <a:spAutoFit/>
          </a:bodyPr>
          <a:lstStyle/>
          <a:p>
            <a:r>
              <a:rPr lang="en-US" sz="1400">
                <a:latin typeface="Tahoma" pitchFamily="34" charset="0"/>
                <a:ea typeface="ＭＳ Ｐゴシック" pitchFamily="-65" charset="-128"/>
              </a:rPr>
              <a:t>Sensory inputs from genital areas</a:t>
            </a:r>
          </a:p>
        </p:txBody>
      </p:sp>
      <p:sp>
        <p:nvSpPr>
          <p:cNvPr id="32773" name="Oval 49"/>
          <p:cNvSpPr>
            <a:spLocks noChangeArrowheads="1"/>
          </p:cNvSpPr>
          <p:nvPr/>
        </p:nvSpPr>
        <p:spPr bwMode="auto">
          <a:xfrm rot="-1883088">
            <a:off x="2730500" y="3613150"/>
            <a:ext cx="457200" cy="304800"/>
          </a:xfrm>
          <a:prstGeom prst="ellipse">
            <a:avLst/>
          </a:prstGeom>
          <a:solidFill>
            <a:srgbClr val="71323E"/>
          </a:solidFill>
          <a:ln w="12700">
            <a:noFill/>
            <a:round/>
            <a:headEnd/>
            <a:tailEnd/>
          </a:ln>
        </p:spPr>
        <p:txBody>
          <a:bodyPr wrap="none" anchor="ctr"/>
          <a:lstStyle/>
          <a:p>
            <a:endParaRPr lang="fr-FR"/>
          </a:p>
        </p:txBody>
      </p:sp>
      <p:sp>
        <p:nvSpPr>
          <p:cNvPr id="32774" name="Line 54"/>
          <p:cNvSpPr>
            <a:spLocks noChangeShapeType="1"/>
          </p:cNvSpPr>
          <p:nvPr/>
        </p:nvSpPr>
        <p:spPr bwMode="auto">
          <a:xfrm flipH="1">
            <a:off x="3486150" y="2733675"/>
            <a:ext cx="2514600" cy="385763"/>
          </a:xfrm>
          <a:prstGeom prst="line">
            <a:avLst/>
          </a:prstGeom>
          <a:noFill/>
          <a:ln w="28575">
            <a:solidFill>
              <a:schemeClr val="hlink"/>
            </a:solidFill>
            <a:round/>
            <a:headEnd/>
            <a:tailEnd type="triangle" w="med" len="med"/>
          </a:ln>
        </p:spPr>
        <p:txBody>
          <a:bodyPr wrap="none" anchor="ctr"/>
          <a:lstStyle/>
          <a:p>
            <a:endParaRPr lang="en-US"/>
          </a:p>
        </p:txBody>
      </p:sp>
      <p:sp>
        <p:nvSpPr>
          <p:cNvPr id="32775" name="Freeform 39"/>
          <p:cNvSpPr>
            <a:spLocks/>
          </p:cNvSpPr>
          <p:nvPr/>
        </p:nvSpPr>
        <p:spPr bwMode="auto">
          <a:xfrm>
            <a:off x="2819400" y="2357438"/>
            <a:ext cx="304800" cy="1339850"/>
          </a:xfrm>
          <a:custGeom>
            <a:avLst/>
            <a:gdLst>
              <a:gd name="T0" fmla="*/ 0 w 156"/>
              <a:gd name="T1" fmla="*/ 2147483647 h 440"/>
              <a:gd name="T2" fmla="*/ 2147483647 w 156"/>
              <a:gd name="T3" fmla="*/ 2147483647 h 440"/>
              <a:gd name="T4" fmla="*/ 2147483647 w 156"/>
              <a:gd name="T5" fmla="*/ 0 h 440"/>
              <a:gd name="T6" fmla="*/ 0 60000 65536"/>
              <a:gd name="T7" fmla="*/ 0 60000 65536"/>
              <a:gd name="T8" fmla="*/ 0 60000 65536"/>
              <a:gd name="T9" fmla="*/ 0 w 156"/>
              <a:gd name="T10" fmla="*/ 0 h 440"/>
              <a:gd name="T11" fmla="*/ 156 w 156"/>
              <a:gd name="T12" fmla="*/ 440 h 440"/>
            </a:gdLst>
            <a:ahLst/>
            <a:cxnLst>
              <a:cxn ang="T6">
                <a:pos x="T0" y="T1"/>
              </a:cxn>
              <a:cxn ang="T7">
                <a:pos x="T2" y="T3"/>
              </a:cxn>
              <a:cxn ang="T8">
                <a:pos x="T4" y="T5"/>
              </a:cxn>
            </a:cxnLst>
            <a:rect l="T9" t="T10" r="T11" b="T12"/>
            <a:pathLst>
              <a:path w="156" h="440">
                <a:moveTo>
                  <a:pt x="0" y="440"/>
                </a:moveTo>
                <a:cubicBezTo>
                  <a:pt x="4" y="390"/>
                  <a:pt x="10" y="213"/>
                  <a:pt x="36" y="140"/>
                </a:cubicBezTo>
                <a:cubicBezTo>
                  <a:pt x="62" y="67"/>
                  <a:pt x="139" y="19"/>
                  <a:pt x="156" y="0"/>
                </a:cubicBezTo>
              </a:path>
            </a:pathLst>
          </a:custGeom>
          <a:noFill/>
          <a:ln w="25400">
            <a:solidFill>
              <a:srgbClr val="000000"/>
            </a:solidFill>
            <a:prstDash val="sysDot"/>
            <a:round/>
            <a:headEnd/>
            <a:tailEnd type="triangle" w="med" len="med"/>
          </a:ln>
        </p:spPr>
        <p:txBody>
          <a:bodyPr/>
          <a:lstStyle/>
          <a:p>
            <a:endParaRPr lang="fr-FR"/>
          </a:p>
        </p:txBody>
      </p:sp>
      <p:sp>
        <p:nvSpPr>
          <p:cNvPr id="32776" name="Line 57"/>
          <p:cNvSpPr>
            <a:spLocks noChangeShapeType="1"/>
          </p:cNvSpPr>
          <p:nvPr/>
        </p:nvSpPr>
        <p:spPr bwMode="auto">
          <a:xfrm flipH="1">
            <a:off x="3695700" y="3448050"/>
            <a:ext cx="2162175" cy="65088"/>
          </a:xfrm>
          <a:prstGeom prst="line">
            <a:avLst/>
          </a:prstGeom>
          <a:noFill/>
          <a:ln w="28575">
            <a:solidFill>
              <a:srgbClr val="662D91"/>
            </a:solidFill>
            <a:round/>
            <a:headEnd/>
            <a:tailEnd type="triangle" w="med" len="med"/>
          </a:ln>
        </p:spPr>
        <p:txBody>
          <a:bodyPr wrap="none" anchor="ctr"/>
          <a:lstStyle/>
          <a:p>
            <a:endParaRPr lang="en-US"/>
          </a:p>
        </p:txBody>
      </p:sp>
      <p:sp>
        <p:nvSpPr>
          <p:cNvPr id="32777" name="Freeform 38"/>
          <p:cNvSpPr>
            <a:spLocks/>
          </p:cNvSpPr>
          <p:nvPr/>
        </p:nvSpPr>
        <p:spPr bwMode="auto">
          <a:xfrm>
            <a:off x="2641600" y="3348038"/>
            <a:ext cx="482600" cy="1546225"/>
          </a:xfrm>
          <a:custGeom>
            <a:avLst/>
            <a:gdLst>
              <a:gd name="T0" fmla="*/ 0 w 184"/>
              <a:gd name="T1" fmla="*/ 2147483647 h 588"/>
              <a:gd name="T2" fmla="*/ 2147483647 w 184"/>
              <a:gd name="T3" fmla="*/ 2147483647 h 588"/>
              <a:gd name="T4" fmla="*/ 2147483647 w 184"/>
              <a:gd name="T5" fmla="*/ 2147483647 h 588"/>
              <a:gd name="T6" fmla="*/ 2147483647 w 184"/>
              <a:gd name="T7" fmla="*/ 0 h 588"/>
              <a:gd name="T8" fmla="*/ 0 60000 65536"/>
              <a:gd name="T9" fmla="*/ 0 60000 65536"/>
              <a:gd name="T10" fmla="*/ 0 60000 65536"/>
              <a:gd name="T11" fmla="*/ 0 60000 65536"/>
              <a:gd name="T12" fmla="*/ 0 w 184"/>
              <a:gd name="T13" fmla="*/ 0 h 588"/>
              <a:gd name="T14" fmla="*/ 184 w 184"/>
              <a:gd name="T15" fmla="*/ 588 h 588"/>
            </a:gdLst>
            <a:ahLst/>
            <a:cxnLst>
              <a:cxn ang="T8">
                <a:pos x="T0" y="T1"/>
              </a:cxn>
              <a:cxn ang="T9">
                <a:pos x="T2" y="T3"/>
              </a:cxn>
              <a:cxn ang="T10">
                <a:pos x="T4" y="T5"/>
              </a:cxn>
              <a:cxn ang="T11">
                <a:pos x="T6" y="T7"/>
              </a:cxn>
            </a:cxnLst>
            <a:rect l="T12" t="T13" r="T14" b="T15"/>
            <a:pathLst>
              <a:path w="184" h="588">
                <a:moveTo>
                  <a:pt x="0" y="588"/>
                </a:moveTo>
                <a:cubicBezTo>
                  <a:pt x="39" y="490"/>
                  <a:pt x="79" y="392"/>
                  <a:pt x="100" y="308"/>
                </a:cubicBezTo>
                <a:cubicBezTo>
                  <a:pt x="121" y="224"/>
                  <a:pt x="110" y="135"/>
                  <a:pt x="124" y="84"/>
                </a:cubicBezTo>
                <a:cubicBezTo>
                  <a:pt x="138" y="33"/>
                  <a:pt x="161" y="16"/>
                  <a:pt x="184" y="0"/>
                </a:cubicBezTo>
              </a:path>
            </a:pathLst>
          </a:custGeom>
          <a:noFill/>
          <a:ln w="25400">
            <a:solidFill>
              <a:srgbClr val="000000"/>
            </a:solidFill>
            <a:prstDash val="sysDot"/>
            <a:round/>
            <a:headEnd/>
            <a:tailEnd type="triangle" w="med" len="med"/>
          </a:ln>
        </p:spPr>
        <p:txBody>
          <a:bodyPr/>
          <a:lstStyle/>
          <a:p>
            <a:endParaRPr lang="fr-FR"/>
          </a:p>
        </p:txBody>
      </p:sp>
      <p:sp>
        <p:nvSpPr>
          <p:cNvPr id="32778" name="Line 59"/>
          <p:cNvSpPr>
            <a:spLocks noChangeShapeType="1"/>
          </p:cNvSpPr>
          <p:nvPr/>
        </p:nvSpPr>
        <p:spPr bwMode="auto">
          <a:xfrm flipH="1" flipV="1">
            <a:off x="3071813" y="3805238"/>
            <a:ext cx="2857500" cy="500062"/>
          </a:xfrm>
          <a:prstGeom prst="line">
            <a:avLst/>
          </a:prstGeom>
          <a:noFill/>
          <a:ln w="28575">
            <a:solidFill>
              <a:srgbClr val="71323E"/>
            </a:solidFill>
            <a:round/>
            <a:headEnd/>
            <a:tailEnd type="triangle" w="med" len="med"/>
          </a:ln>
        </p:spPr>
        <p:txBody>
          <a:bodyPr wrap="none" anchor="ctr"/>
          <a:lstStyle/>
          <a:p>
            <a:endParaRPr lang="en-US"/>
          </a:p>
        </p:txBody>
      </p:sp>
      <p:sp>
        <p:nvSpPr>
          <p:cNvPr id="32779" name="Oval 49"/>
          <p:cNvSpPr>
            <a:spLocks noChangeArrowheads="1"/>
          </p:cNvSpPr>
          <p:nvPr/>
        </p:nvSpPr>
        <p:spPr bwMode="auto">
          <a:xfrm rot="-5486549">
            <a:off x="2406650" y="5284788"/>
            <a:ext cx="457200" cy="241300"/>
          </a:xfrm>
          <a:prstGeom prst="ellipse">
            <a:avLst/>
          </a:prstGeom>
          <a:solidFill>
            <a:schemeClr val="folHlink"/>
          </a:solidFill>
          <a:ln w="12700">
            <a:noFill/>
            <a:round/>
            <a:headEnd/>
            <a:tailEnd/>
          </a:ln>
        </p:spPr>
        <p:txBody>
          <a:bodyPr vert="eaVert" wrap="none" anchor="ctr"/>
          <a:lstStyle/>
          <a:p>
            <a:endParaRPr lang="fr-FR"/>
          </a:p>
        </p:txBody>
      </p:sp>
      <p:sp>
        <p:nvSpPr>
          <p:cNvPr id="32780" name="Line 61"/>
          <p:cNvSpPr>
            <a:spLocks noChangeShapeType="1"/>
          </p:cNvSpPr>
          <p:nvPr/>
        </p:nvSpPr>
        <p:spPr bwMode="auto">
          <a:xfrm>
            <a:off x="1981200" y="4872038"/>
            <a:ext cx="533400" cy="381000"/>
          </a:xfrm>
          <a:prstGeom prst="line">
            <a:avLst/>
          </a:prstGeom>
          <a:noFill/>
          <a:ln w="28575">
            <a:solidFill>
              <a:schemeClr val="folHlink"/>
            </a:solidFill>
            <a:round/>
            <a:headEnd/>
            <a:tailEnd type="triangle" w="med" len="med"/>
          </a:ln>
        </p:spPr>
        <p:txBody>
          <a:bodyPr wrap="none" anchor="ctr"/>
          <a:lstStyle/>
          <a:p>
            <a:endParaRPr lang="en-US"/>
          </a:p>
        </p:txBody>
      </p:sp>
      <p:sp>
        <p:nvSpPr>
          <p:cNvPr id="32781" name="Line 62"/>
          <p:cNvSpPr>
            <a:spLocks noChangeShapeType="1"/>
          </p:cNvSpPr>
          <p:nvPr/>
        </p:nvSpPr>
        <p:spPr bwMode="auto">
          <a:xfrm flipH="1" flipV="1">
            <a:off x="2743200" y="5419725"/>
            <a:ext cx="533400" cy="381000"/>
          </a:xfrm>
          <a:prstGeom prst="line">
            <a:avLst/>
          </a:prstGeom>
          <a:noFill/>
          <a:ln w="28575">
            <a:solidFill>
              <a:schemeClr val="folHlink"/>
            </a:solidFill>
            <a:round/>
            <a:headEnd/>
            <a:tailEnd type="triangle" w="med" len="med"/>
          </a:ln>
        </p:spPr>
        <p:txBody>
          <a:bodyPr wrap="none" anchor="ctr"/>
          <a:lstStyle/>
          <a:p>
            <a:endParaRPr lang="en-US"/>
          </a:p>
        </p:txBody>
      </p:sp>
      <p:sp>
        <p:nvSpPr>
          <p:cNvPr id="2161678" name="Text Box 23"/>
          <p:cNvSpPr txBox="1">
            <a:spLocks noChangeArrowheads="1"/>
          </p:cNvSpPr>
          <p:nvPr/>
        </p:nvSpPr>
        <p:spPr bwMode="auto">
          <a:xfrm>
            <a:off x="3200400" y="5649913"/>
            <a:ext cx="1524000" cy="525462"/>
          </a:xfrm>
          <a:prstGeom prst="rect">
            <a:avLst/>
          </a:prstGeom>
          <a:solidFill>
            <a:schemeClr val="folHlink"/>
          </a:solidFill>
          <a:ln w="28575">
            <a:noFill/>
            <a:miter lim="800000"/>
            <a:headEnd/>
            <a:tailEnd/>
          </a:ln>
          <a:effectLst>
            <a:outerShdw blurRad="63500" dist="71842" dir="2700000" algn="ctr" rotWithShape="0">
              <a:schemeClr val="bg2">
                <a:alpha val="50000"/>
              </a:schemeClr>
            </a:outerShdw>
          </a:effectLst>
        </p:spPr>
        <p:txBody>
          <a:bodyPr lIns="90000" tIns="46800" rIns="90000" bIns="46800">
            <a:spAutoFit/>
          </a:bodyPr>
          <a:lstStyle/>
          <a:p>
            <a:r>
              <a:rPr lang="en-US" sz="1400">
                <a:latin typeface="Tahoma" pitchFamily="34" charset="0"/>
                <a:ea typeface="ＭＳ Ｐゴシック" pitchFamily="-65" charset="-128"/>
              </a:rPr>
              <a:t>Excitatory &amp; inhibitory control</a:t>
            </a:r>
          </a:p>
        </p:txBody>
      </p:sp>
      <p:sp>
        <p:nvSpPr>
          <p:cNvPr id="32783" name="Line 64"/>
          <p:cNvSpPr>
            <a:spLocks noChangeShapeType="1"/>
          </p:cNvSpPr>
          <p:nvPr/>
        </p:nvSpPr>
        <p:spPr bwMode="auto">
          <a:xfrm flipH="1" flipV="1">
            <a:off x="3200400" y="4211638"/>
            <a:ext cx="2657475" cy="1093787"/>
          </a:xfrm>
          <a:prstGeom prst="line">
            <a:avLst/>
          </a:prstGeom>
          <a:noFill/>
          <a:ln w="28575">
            <a:solidFill>
              <a:schemeClr val="accent1"/>
            </a:solidFill>
            <a:round/>
            <a:headEnd/>
            <a:tailEnd type="triangle" w="med" len="med"/>
          </a:ln>
        </p:spPr>
        <p:txBody>
          <a:bodyPr wrap="none" anchor="ctr"/>
          <a:lstStyle/>
          <a:p>
            <a:endParaRPr lang="en-US"/>
          </a:p>
        </p:txBody>
      </p:sp>
      <p:sp>
        <p:nvSpPr>
          <p:cNvPr id="32784" name="Freeform 31"/>
          <p:cNvSpPr>
            <a:spLocks/>
          </p:cNvSpPr>
          <p:nvPr/>
        </p:nvSpPr>
        <p:spPr bwMode="auto">
          <a:xfrm>
            <a:off x="2743200" y="4262438"/>
            <a:ext cx="304800" cy="762000"/>
          </a:xfrm>
          <a:custGeom>
            <a:avLst/>
            <a:gdLst>
              <a:gd name="T0" fmla="*/ 2147483647 w 84"/>
              <a:gd name="T1" fmla="*/ 0 h 252"/>
              <a:gd name="T2" fmla="*/ 2147483647 w 84"/>
              <a:gd name="T3" fmla="*/ 2147483647 h 252"/>
              <a:gd name="T4" fmla="*/ 0 w 84"/>
              <a:gd name="T5" fmla="*/ 2147483647 h 252"/>
              <a:gd name="T6" fmla="*/ 0 60000 65536"/>
              <a:gd name="T7" fmla="*/ 0 60000 65536"/>
              <a:gd name="T8" fmla="*/ 0 60000 65536"/>
              <a:gd name="T9" fmla="*/ 0 w 84"/>
              <a:gd name="T10" fmla="*/ 0 h 252"/>
              <a:gd name="T11" fmla="*/ 84 w 84"/>
              <a:gd name="T12" fmla="*/ 252 h 252"/>
            </a:gdLst>
            <a:ahLst/>
            <a:cxnLst>
              <a:cxn ang="T6">
                <a:pos x="T0" y="T1"/>
              </a:cxn>
              <a:cxn ang="T7">
                <a:pos x="T2" y="T3"/>
              </a:cxn>
              <a:cxn ang="T8">
                <a:pos x="T4" y="T5"/>
              </a:cxn>
            </a:cxnLst>
            <a:rect l="T9" t="T10" r="T11" b="T12"/>
            <a:pathLst>
              <a:path w="84" h="252">
                <a:moveTo>
                  <a:pt x="84" y="0"/>
                </a:moveTo>
                <a:cubicBezTo>
                  <a:pt x="63" y="49"/>
                  <a:pt x="42" y="98"/>
                  <a:pt x="28" y="140"/>
                </a:cubicBezTo>
                <a:cubicBezTo>
                  <a:pt x="14" y="182"/>
                  <a:pt x="7" y="217"/>
                  <a:pt x="0" y="252"/>
                </a:cubicBezTo>
              </a:path>
            </a:pathLst>
          </a:custGeom>
          <a:noFill/>
          <a:ln w="25400">
            <a:solidFill>
              <a:srgbClr val="000000"/>
            </a:solidFill>
            <a:prstDash val="sysDot"/>
            <a:round/>
            <a:headEnd/>
            <a:tailEnd type="triangle" w="med" len="med"/>
          </a:ln>
        </p:spPr>
        <p:txBody>
          <a:bodyPr/>
          <a:lstStyle/>
          <a:p>
            <a:endParaRPr lang="fr-FR"/>
          </a:p>
        </p:txBody>
      </p:sp>
      <p:sp>
        <p:nvSpPr>
          <p:cNvPr id="32785" name="Freeform 40"/>
          <p:cNvSpPr>
            <a:spLocks/>
          </p:cNvSpPr>
          <p:nvPr/>
        </p:nvSpPr>
        <p:spPr bwMode="auto">
          <a:xfrm rot="6050197" flipH="1">
            <a:off x="3572668" y="2532857"/>
            <a:ext cx="411163" cy="482600"/>
          </a:xfrm>
          <a:custGeom>
            <a:avLst/>
            <a:gdLst>
              <a:gd name="T0" fmla="*/ 2147483647 w 84"/>
              <a:gd name="T1" fmla="*/ 0 h 180"/>
              <a:gd name="T2" fmla="*/ 0 w 84"/>
              <a:gd name="T3" fmla="*/ 2147483647 h 180"/>
              <a:gd name="T4" fmla="*/ 0 60000 65536"/>
              <a:gd name="T5" fmla="*/ 0 60000 65536"/>
              <a:gd name="T6" fmla="*/ 0 w 84"/>
              <a:gd name="T7" fmla="*/ 0 h 180"/>
              <a:gd name="T8" fmla="*/ 84 w 84"/>
              <a:gd name="T9" fmla="*/ 180 h 180"/>
            </a:gdLst>
            <a:ahLst/>
            <a:cxnLst>
              <a:cxn ang="T4">
                <a:pos x="T0" y="T1"/>
              </a:cxn>
              <a:cxn ang="T5">
                <a:pos x="T2" y="T3"/>
              </a:cxn>
            </a:cxnLst>
            <a:rect l="T6" t="T7" r="T8" b="T9"/>
            <a:pathLst>
              <a:path w="84" h="180">
                <a:moveTo>
                  <a:pt x="84" y="0"/>
                </a:moveTo>
                <a:cubicBezTo>
                  <a:pt x="43" y="76"/>
                  <a:pt x="3" y="152"/>
                  <a:pt x="0" y="180"/>
                </a:cubicBezTo>
              </a:path>
            </a:pathLst>
          </a:custGeom>
          <a:noFill/>
          <a:ln w="25400">
            <a:solidFill>
              <a:srgbClr val="000000"/>
            </a:solidFill>
            <a:prstDash val="sysDot"/>
            <a:round/>
            <a:headEnd/>
            <a:tailEnd type="triangle" w="med" len="med"/>
          </a:ln>
        </p:spPr>
        <p:txBody>
          <a:bodyPr rot="10800000" vert="eaVert" lIns="90000" tIns="46800" rIns="90000" bIns="46800">
            <a:spAutoFit/>
          </a:bodyPr>
          <a:lstStyle/>
          <a:p>
            <a:endParaRPr lang="fr-FR"/>
          </a:p>
        </p:txBody>
      </p:sp>
      <p:sp>
        <p:nvSpPr>
          <p:cNvPr id="32786" name="Line 41"/>
          <p:cNvSpPr>
            <a:spLocks noChangeShapeType="1"/>
          </p:cNvSpPr>
          <p:nvPr/>
        </p:nvSpPr>
        <p:spPr bwMode="auto">
          <a:xfrm rot="-371756">
            <a:off x="3432175" y="3268663"/>
            <a:ext cx="147638" cy="227012"/>
          </a:xfrm>
          <a:prstGeom prst="line">
            <a:avLst/>
          </a:prstGeom>
          <a:noFill/>
          <a:ln w="25400">
            <a:solidFill>
              <a:srgbClr val="000000"/>
            </a:solidFill>
            <a:prstDash val="sysDot"/>
            <a:round/>
            <a:headEnd/>
            <a:tailEnd type="triangle" w="sm" len="sm"/>
          </a:ln>
        </p:spPr>
        <p:txBody>
          <a:bodyPr lIns="90000" tIns="46800" rIns="90000" bIns="46800">
            <a:spAutoFit/>
          </a:bodyPr>
          <a:lstStyle/>
          <a:p>
            <a:endParaRPr lang="en-US"/>
          </a:p>
        </p:txBody>
      </p:sp>
      <p:sp>
        <p:nvSpPr>
          <p:cNvPr id="32787" name="Line 41"/>
          <p:cNvSpPr>
            <a:spLocks noChangeShapeType="1"/>
          </p:cNvSpPr>
          <p:nvPr/>
        </p:nvSpPr>
        <p:spPr bwMode="auto">
          <a:xfrm rot="10428244">
            <a:off x="3382963" y="3328988"/>
            <a:ext cx="147637" cy="227012"/>
          </a:xfrm>
          <a:prstGeom prst="line">
            <a:avLst/>
          </a:prstGeom>
          <a:noFill/>
          <a:ln w="25400">
            <a:solidFill>
              <a:srgbClr val="000000"/>
            </a:solidFill>
            <a:prstDash val="sysDot"/>
            <a:round/>
            <a:headEnd/>
            <a:tailEnd type="triangle" w="sm" len="sm"/>
          </a:ln>
        </p:spPr>
        <p:txBody>
          <a:bodyPr lIns="90000" tIns="46800" rIns="90000" bIns="46800">
            <a:spAutoFit/>
          </a:bodyPr>
          <a:lstStyle/>
          <a:p>
            <a:endParaRPr lang="en-US"/>
          </a:p>
        </p:txBody>
      </p:sp>
      <p:sp>
        <p:nvSpPr>
          <p:cNvPr id="32788" name="Oval 49"/>
          <p:cNvSpPr>
            <a:spLocks noChangeArrowheads="1"/>
          </p:cNvSpPr>
          <p:nvPr/>
        </p:nvSpPr>
        <p:spPr bwMode="auto">
          <a:xfrm rot="-1883088">
            <a:off x="3076575" y="3067050"/>
            <a:ext cx="458788" cy="304800"/>
          </a:xfrm>
          <a:prstGeom prst="ellipse">
            <a:avLst/>
          </a:prstGeom>
          <a:solidFill>
            <a:schemeClr val="hlink"/>
          </a:solidFill>
          <a:ln w="12700">
            <a:noFill/>
            <a:round/>
            <a:headEnd/>
            <a:tailEnd/>
          </a:ln>
        </p:spPr>
        <p:txBody>
          <a:bodyPr wrap="none" anchor="ctr"/>
          <a:lstStyle/>
          <a:p>
            <a:endParaRPr lang="fr-FR"/>
          </a:p>
        </p:txBody>
      </p:sp>
      <p:sp>
        <p:nvSpPr>
          <p:cNvPr id="32789" name="Oval 49"/>
          <p:cNvSpPr>
            <a:spLocks noChangeArrowheads="1"/>
          </p:cNvSpPr>
          <p:nvPr/>
        </p:nvSpPr>
        <p:spPr bwMode="auto">
          <a:xfrm rot="-1883088">
            <a:off x="3522663" y="3478213"/>
            <a:ext cx="179387" cy="179387"/>
          </a:xfrm>
          <a:prstGeom prst="ellipse">
            <a:avLst/>
          </a:prstGeom>
          <a:solidFill>
            <a:srgbClr val="662D91"/>
          </a:solidFill>
          <a:ln w="12700">
            <a:noFill/>
            <a:round/>
            <a:headEnd/>
            <a:tailEnd/>
          </a:ln>
        </p:spPr>
        <p:txBody>
          <a:bodyPr wrap="none" anchor="ctr"/>
          <a:lstStyle/>
          <a:p>
            <a:endParaRPr lang="fr-FR"/>
          </a:p>
        </p:txBody>
      </p:sp>
      <p:sp>
        <p:nvSpPr>
          <p:cNvPr id="32790" name="Freeform 53"/>
          <p:cNvSpPr>
            <a:spLocks/>
          </p:cNvSpPr>
          <p:nvPr/>
        </p:nvSpPr>
        <p:spPr bwMode="auto">
          <a:xfrm>
            <a:off x="3138488" y="3605213"/>
            <a:ext cx="381000" cy="371475"/>
          </a:xfrm>
          <a:custGeom>
            <a:avLst/>
            <a:gdLst>
              <a:gd name="T0" fmla="*/ 2147483647 w 200"/>
              <a:gd name="T1" fmla="*/ 0 h 168"/>
              <a:gd name="T2" fmla="*/ 2147483647 w 200"/>
              <a:gd name="T3" fmla="*/ 2147483647 h 168"/>
              <a:gd name="T4" fmla="*/ 0 w 200"/>
              <a:gd name="T5" fmla="*/ 2147483647 h 168"/>
              <a:gd name="T6" fmla="*/ 0 60000 65536"/>
              <a:gd name="T7" fmla="*/ 0 60000 65536"/>
              <a:gd name="T8" fmla="*/ 0 60000 65536"/>
              <a:gd name="T9" fmla="*/ 0 w 200"/>
              <a:gd name="T10" fmla="*/ 0 h 168"/>
              <a:gd name="T11" fmla="*/ 200 w 200"/>
              <a:gd name="T12" fmla="*/ 168 h 168"/>
            </a:gdLst>
            <a:ahLst/>
            <a:cxnLst>
              <a:cxn ang="T6">
                <a:pos x="T0" y="T1"/>
              </a:cxn>
              <a:cxn ang="T7">
                <a:pos x="T2" y="T3"/>
              </a:cxn>
              <a:cxn ang="T8">
                <a:pos x="T4" y="T5"/>
              </a:cxn>
            </a:cxnLst>
            <a:rect l="T9" t="T10" r="T11" b="T12"/>
            <a:pathLst>
              <a:path w="200" h="168">
                <a:moveTo>
                  <a:pt x="200" y="0"/>
                </a:moveTo>
                <a:cubicBezTo>
                  <a:pt x="138" y="14"/>
                  <a:pt x="77" y="28"/>
                  <a:pt x="44" y="56"/>
                </a:cubicBezTo>
                <a:cubicBezTo>
                  <a:pt x="11" y="84"/>
                  <a:pt x="5" y="126"/>
                  <a:pt x="0" y="168"/>
                </a:cubicBezTo>
              </a:path>
            </a:pathLst>
          </a:custGeom>
          <a:noFill/>
          <a:ln w="25400">
            <a:solidFill>
              <a:srgbClr val="000000"/>
            </a:solidFill>
            <a:prstDash val="sysDot"/>
            <a:round/>
            <a:headEnd/>
            <a:tailEnd type="triangle" w="med" len="med"/>
          </a:ln>
        </p:spPr>
        <p:txBody>
          <a:bodyPr lIns="90000" tIns="46800" rIns="90000" bIns="46800">
            <a:spAutoFit/>
          </a:bodyPr>
          <a:lstStyle/>
          <a:p>
            <a:endParaRPr lang="fr-FR"/>
          </a:p>
        </p:txBody>
      </p:sp>
      <p:sp>
        <p:nvSpPr>
          <p:cNvPr id="8220" name="Freeform 55"/>
          <p:cNvSpPr>
            <a:spLocks/>
          </p:cNvSpPr>
          <p:nvPr/>
        </p:nvSpPr>
        <p:spPr bwMode="auto">
          <a:xfrm>
            <a:off x="2921000" y="3922713"/>
            <a:ext cx="184150" cy="371475"/>
          </a:xfrm>
          <a:custGeom>
            <a:avLst/>
            <a:gdLst>
              <a:gd name="T0" fmla="*/ 2147483647 w 31"/>
              <a:gd name="T1" fmla="*/ 0 h 280"/>
              <a:gd name="T2" fmla="*/ 2147483647 w 31"/>
              <a:gd name="T3" fmla="*/ 2147483647 h 280"/>
              <a:gd name="T4" fmla="*/ 0 w 31"/>
              <a:gd name="T5" fmla="*/ 2147483647 h 280"/>
              <a:gd name="T6" fmla="*/ 0 60000 65536"/>
              <a:gd name="T7" fmla="*/ 0 60000 65536"/>
              <a:gd name="T8" fmla="*/ 0 60000 65536"/>
              <a:gd name="T9" fmla="*/ 0 w 31"/>
              <a:gd name="T10" fmla="*/ 0 h 280"/>
              <a:gd name="T11" fmla="*/ 31 w 31"/>
              <a:gd name="T12" fmla="*/ 280 h 280"/>
            </a:gdLst>
            <a:ahLst/>
            <a:cxnLst>
              <a:cxn ang="T6">
                <a:pos x="T0" y="T1"/>
              </a:cxn>
              <a:cxn ang="T7">
                <a:pos x="T2" y="T3"/>
              </a:cxn>
              <a:cxn ang="T8">
                <a:pos x="T4" y="T5"/>
              </a:cxn>
            </a:cxnLst>
            <a:rect l="T9" t="T10" r="T11" b="T12"/>
            <a:pathLst>
              <a:path w="31" h="280">
                <a:moveTo>
                  <a:pt x="16" y="0"/>
                </a:moveTo>
                <a:cubicBezTo>
                  <a:pt x="23" y="32"/>
                  <a:pt x="31" y="65"/>
                  <a:pt x="28" y="112"/>
                </a:cubicBezTo>
                <a:cubicBezTo>
                  <a:pt x="25" y="159"/>
                  <a:pt x="12" y="219"/>
                  <a:pt x="0" y="280"/>
                </a:cubicBezTo>
              </a:path>
            </a:pathLst>
          </a:custGeom>
          <a:noFill/>
          <a:ln w="25400">
            <a:solidFill>
              <a:srgbClr val="000000"/>
            </a:solidFill>
            <a:prstDash val="sysDot"/>
            <a:round/>
            <a:headEnd/>
            <a:tailEnd/>
          </a:ln>
        </p:spPr>
        <p:txBody>
          <a:bodyPr lIns="90000" tIns="46800" rIns="90000" bIns="46800">
            <a:spAutoFit/>
          </a:bodyPr>
          <a:lstStyle/>
          <a:p>
            <a:endParaRPr lang="fr-FR">
              <a:effectLst>
                <a:outerShdw blurRad="38100" dist="38100" dir="2700000" algn="tl">
                  <a:srgbClr val="000000"/>
                </a:outerShdw>
              </a:effectLst>
              <a:latin typeface="Tahoma" pitchFamily="34" charset="0"/>
              <a:ea typeface="ＭＳ Ｐゴシック" pitchFamily="-65" charset="-128"/>
            </a:endParaRPr>
          </a:p>
        </p:txBody>
      </p:sp>
      <p:sp>
        <p:nvSpPr>
          <p:cNvPr id="32792" name="Oval 49"/>
          <p:cNvSpPr>
            <a:spLocks noChangeArrowheads="1"/>
          </p:cNvSpPr>
          <p:nvPr/>
        </p:nvSpPr>
        <p:spPr bwMode="auto">
          <a:xfrm rot="-1883088">
            <a:off x="3021013" y="4106863"/>
            <a:ext cx="179387" cy="179387"/>
          </a:xfrm>
          <a:prstGeom prst="ellipse">
            <a:avLst/>
          </a:prstGeom>
          <a:solidFill>
            <a:schemeClr val="accent1"/>
          </a:solidFill>
          <a:ln w="12700">
            <a:noFill/>
            <a:round/>
            <a:headEnd/>
            <a:tailEnd/>
          </a:ln>
        </p:spPr>
        <p:txBody>
          <a:bodyPr wrap="none" anchor="ctr"/>
          <a:lstStyle/>
          <a:p>
            <a:endParaRPr lang="fr-FR"/>
          </a:p>
        </p:txBody>
      </p:sp>
      <p:sp>
        <p:nvSpPr>
          <p:cNvPr id="2161689" name="Text Box 36"/>
          <p:cNvSpPr txBox="1">
            <a:spLocks noChangeArrowheads="1"/>
          </p:cNvSpPr>
          <p:nvPr/>
        </p:nvSpPr>
        <p:spPr bwMode="auto">
          <a:xfrm>
            <a:off x="5857875" y="3109913"/>
            <a:ext cx="2449513" cy="849312"/>
          </a:xfrm>
          <a:prstGeom prst="rect">
            <a:avLst/>
          </a:prstGeom>
          <a:solidFill>
            <a:srgbClr val="662D91"/>
          </a:solidFill>
          <a:ln w="28575">
            <a:noFill/>
            <a:miter lim="800000"/>
            <a:headEnd/>
            <a:tailEnd/>
          </a:ln>
          <a:effectLst>
            <a:outerShdw blurRad="63500" dist="71842" dir="2700000" algn="ctr" rotWithShape="0">
              <a:schemeClr val="bg2">
                <a:alpha val="50000"/>
              </a:schemeClr>
            </a:outerShdw>
          </a:effectLst>
        </p:spPr>
        <p:txBody>
          <a:bodyPr lIns="36000" tIns="46800" rIns="36000" bIns="46800">
            <a:spAutoFit/>
          </a:bodyPr>
          <a:lstStyle/>
          <a:p>
            <a:pPr>
              <a:spcBef>
                <a:spcPct val="25000"/>
              </a:spcBef>
            </a:pPr>
            <a:r>
              <a:rPr lang="en-US" sz="1400" dirty="0">
                <a:solidFill>
                  <a:schemeClr val="bg1"/>
                </a:solidFill>
                <a:latin typeface="Tahoma" pitchFamily="34" charset="0"/>
                <a:ea typeface="ＭＳ Ｐゴシック" pitchFamily="-65" charset="-128"/>
              </a:rPr>
              <a:t>Hypothalamus:</a:t>
            </a:r>
          </a:p>
          <a:p>
            <a:pPr>
              <a:spcBef>
                <a:spcPct val="25000"/>
              </a:spcBef>
            </a:pPr>
            <a:r>
              <a:rPr lang="en-US" sz="1400" i="1" dirty="0">
                <a:solidFill>
                  <a:schemeClr val="bg1"/>
                </a:solidFill>
                <a:latin typeface="Tahoma" pitchFamily="34" charset="0"/>
                <a:ea typeface="ＭＳ Ｐゴシック" pitchFamily="-65" charset="-128"/>
              </a:rPr>
              <a:t>PVN:</a:t>
            </a:r>
            <a:r>
              <a:rPr lang="en-US" sz="1400" dirty="0">
                <a:solidFill>
                  <a:schemeClr val="bg1"/>
                </a:solidFill>
                <a:latin typeface="Tahoma" pitchFamily="34" charset="0"/>
                <a:ea typeface="ＭＳ Ｐゴシック" pitchFamily="-65" charset="-128"/>
              </a:rPr>
              <a:t> </a:t>
            </a:r>
            <a:r>
              <a:rPr lang="en-US" sz="1400" dirty="0" err="1">
                <a:solidFill>
                  <a:schemeClr val="bg1"/>
                </a:solidFill>
                <a:latin typeface="Tahoma" pitchFamily="34" charset="0"/>
                <a:ea typeface="ＭＳ Ｐゴシック" pitchFamily="-65" charset="-128"/>
              </a:rPr>
              <a:t>Paraventricular</a:t>
            </a:r>
            <a:r>
              <a:rPr lang="en-US" sz="1400" dirty="0">
                <a:solidFill>
                  <a:schemeClr val="bg1"/>
                </a:solidFill>
                <a:latin typeface="Tahoma" pitchFamily="34" charset="0"/>
                <a:ea typeface="ＭＳ Ｐゴシック" pitchFamily="-65" charset="-128"/>
              </a:rPr>
              <a:t> nucleus</a:t>
            </a:r>
          </a:p>
          <a:p>
            <a:pPr>
              <a:spcBef>
                <a:spcPct val="25000"/>
              </a:spcBef>
            </a:pPr>
            <a:r>
              <a:rPr lang="en-US" sz="1400" i="1" dirty="0">
                <a:solidFill>
                  <a:schemeClr val="bg1"/>
                </a:solidFill>
                <a:latin typeface="Tahoma" pitchFamily="34" charset="0"/>
                <a:ea typeface="ＭＳ Ｐゴシック" pitchFamily="-65" charset="-128"/>
              </a:rPr>
              <a:t>MPOA:</a:t>
            </a:r>
            <a:r>
              <a:rPr lang="en-US" sz="1400" dirty="0">
                <a:solidFill>
                  <a:schemeClr val="bg1"/>
                </a:solidFill>
                <a:latin typeface="Tahoma" pitchFamily="34" charset="0"/>
                <a:ea typeface="ＭＳ Ｐゴシック" pitchFamily="-65" charset="-128"/>
              </a:rPr>
              <a:t> Medial </a:t>
            </a:r>
            <a:r>
              <a:rPr lang="en-US" sz="1400" dirty="0" err="1">
                <a:solidFill>
                  <a:schemeClr val="bg1"/>
                </a:solidFill>
                <a:latin typeface="Tahoma" pitchFamily="34" charset="0"/>
                <a:ea typeface="ＭＳ Ｐゴシック" pitchFamily="-65" charset="-128"/>
              </a:rPr>
              <a:t>preoptic</a:t>
            </a:r>
            <a:r>
              <a:rPr lang="en-US" sz="1400" dirty="0">
                <a:solidFill>
                  <a:schemeClr val="bg1"/>
                </a:solidFill>
                <a:latin typeface="Tahoma" pitchFamily="34" charset="0"/>
                <a:ea typeface="ＭＳ Ｐゴシック" pitchFamily="-65" charset="-128"/>
              </a:rPr>
              <a:t> area</a:t>
            </a:r>
          </a:p>
        </p:txBody>
      </p:sp>
      <p:sp>
        <p:nvSpPr>
          <p:cNvPr id="2161690" name="Text Box 47"/>
          <p:cNvSpPr txBox="1">
            <a:spLocks noChangeArrowheads="1"/>
          </p:cNvSpPr>
          <p:nvPr/>
        </p:nvSpPr>
        <p:spPr bwMode="auto">
          <a:xfrm>
            <a:off x="5857875" y="4949825"/>
            <a:ext cx="2449513" cy="795338"/>
          </a:xfrm>
          <a:prstGeom prst="rect">
            <a:avLst/>
          </a:prstGeom>
          <a:solidFill>
            <a:schemeClr val="accent1"/>
          </a:solidFill>
          <a:ln w="28575">
            <a:noFill/>
            <a:miter lim="800000"/>
            <a:headEnd/>
            <a:tailEnd/>
          </a:ln>
          <a:effectLst>
            <a:outerShdw blurRad="63500" dist="71842" dir="2700000" algn="ctr" rotWithShape="0">
              <a:schemeClr val="bg2">
                <a:alpha val="50000"/>
              </a:schemeClr>
            </a:outerShdw>
          </a:effectLst>
        </p:spPr>
        <p:txBody>
          <a:bodyPr lIns="36000" tIns="46800" rIns="36000" bIns="46800">
            <a:spAutoFit/>
          </a:bodyPr>
          <a:lstStyle/>
          <a:p>
            <a:pPr>
              <a:spcBef>
                <a:spcPct val="25000"/>
              </a:spcBef>
            </a:pPr>
            <a:r>
              <a:rPr lang="en-US" sz="1400">
                <a:latin typeface="Tahoma" pitchFamily="34" charset="0"/>
                <a:ea typeface="ＭＳ Ｐゴシック" pitchFamily="-65" charset="-128"/>
              </a:rPr>
              <a:t>Pons:</a:t>
            </a:r>
          </a:p>
          <a:p>
            <a:pPr>
              <a:spcBef>
                <a:spcPct val="25000"/>
              </a:spcBef>
            </a:pPr>
            <a:r>
              <a:rPr lang="en-US" sz="1400" i="1">
                <a:latin typeface="Tahoma" pitchFamily="34" charset="0"/>
                <a:ea typeface="ＭＳ Ｐゴシック" pitchFamily="-65" charset="-128"/>
              </a:rPr>
              <a:t>nPGi:</a:t>
            </a:r>
            <a:r>
              <a:rPr lang="en-US" sz="1400">
                <a:latin typeface="Tahoma" pitchFamily="34" charset="0"/>
                <a:ea typeface="ＭＳ Ｐゴシック" pitchFamily="-65" charset="-128"/>
              </a:rPr>
              <a:t> nucleus paragigantocellularis </a:t>
            </a:r>
          </a:p>
        </p:txBody>
      </p:sp>
      <p:sp>
        <p:nvSpPr>
          <p:cNvPr id="2161691" name="Text Box 43"/>
          <p:cNvSpPr txBox="1">
            <a:spLocks noChangeArrowheads="1"/>
          </p:cNvSpPr>
          <p:nvPr/>
        </p:nvSpPr>
        <p:spPr bwMode="auto">
          <a:xfrm>
            <a:off x="5857875" y="2590800"/>
            <a:ext cx="2449513" cy="309563"/>
          </a:xfrm>
          <a:prstGeom prst="rect">
            <a:avLst/>
          </a:prstGeom>
          <a:solidFill>
            <a:schemeClr val="hlink"/>
          </a:solidFill>
          <a:ln w="28575">
            <a:noFill/>
            <a:miter lim="800000"/>
            <a:headEnd/>
            <a:tailEnd/>
          </a:ln>
          <a:effectLst>
            <a:outerShdw blurRad="63500" dist="71842" dir="2700000" algn="ctr" rotWithShape="0">
              <a:schemeClr val="bg2">
                <a:alpha val="50000"/>
              </a:schemeClr>
            </a:outerShdw>
          </a:effectLst>
        </p:spPr>
        <p:txBody>
          <a:bodyPr lIns="36000" tIns="46800" rIns="36000" bIns="46800">
            <a:spAutoFit/>
          </a:bodyPr>
          <a:lstStyle/>
          <a:p>
            <a:r>
              <a:rPr lang="en-US" sz="1400">
                <a:latin typeface="Tahoma" pitchFamily="34" charset="0"/>
                <a:ea typeface="ＭＳ Ｐゴシック" pitchFamily="-65" charset="-128"/>
              </a:rPr>
              <a:t>Thalamus</a:t>
            </a:r>
          </a:p>
        </p:txBody>
      </p:sp>
      <p:sp>
        <p:nvSpPr>
          <p:cNvPr id="2161692" name="Text Box 50"/>
          <p:cNvSpPr txBox="1">
            <a:spLocks noChangeArrowheads="1"/>
          </p:cNvSpPr>
          <p:nvPr/>
        </p:nvSpPr>
        <p:spPr bwMode="auto">
          <a:xfrm>
            <a:off x="5857875" y="4162425"/>
            <a:ext cx="2449513" cy="579438"/>
          </a:xfrm>
          <a:prstGeom prst="rect">
            <a:avLst/>
          </a:prstGeom>
          <a:solidFill>
            <a:srgbClr val="71323E"/>
          </a:solidFill>
          <a:ln w="28575">
            <a:noFill/>
            <a:miter lim="800000"/>
            <a:headEnd/>
            <a:tailEnd/>
          </a:ln>
          <a:effectLst>
            <a:outerShdw blurRad="63500" dist="71842" dir="2700000" algn="ctr" rotWithShape="0">
              <a:schemeClr val="bg2">
                <a:alpha val="50000"/>
              </a:schemeClr>
            </a:outerShdw>
          </a:effectLst>
        </p:spPr>
        <p:txBody>
          <a:bodyPr lIns="36000" tIns="46800" rIns="36000" bIns="46800">
            <a:spAutoFit/>
          </a:bodyPr>
          <a:lstStyle/>
          <a:p>
            <a:pPr>
              <a:spcBef>
                <a:spcPct val="25000"/>
              </a:spcBef>
            </a:pPr>
            <a:r>
              <a:rPr lang="en-US" sz="1400" dirty="0">
                <a:solidFill>
                  <a:schemeClr val="bg1"/>
                </a:solidFill>
                <a:latin typeface="Tahoma" pitchFamily="34" charset="0"/>
                <a:ea typeface="ＭＳ Ｐゴシック" pitchFamily="-65" charset="-128"/>
              </a:rPr>
              <a:t>Midbrain:</a:t>
            </a:r>
          </a:p>
          <a:p>
            <a:pPr>
              <a:spcBef>
                <a:spcPct val="25000"/>
              </a:spcBef>
            </a:pPr>
            <a:r>
              <a:rPr lang="en-US" sz="1400" i="1" dirty="0">
                <a:solidFill>
                  <a:schemeClr val="bg1"/>
                </a:solidFill>
                <a:latin typeface="Tahoma" pitchFamily="34" charset="0"/>
                <a:ea typeface="ＭＳ Ｐゴシック" pitchFamily="-65" charset="-128"/>
              </a:rPr>
              <a:t>PAG:</a:t>
            </a:r>
            <a:r>
              <a:rPr lang="en-US" sz="1400" dirty="0">
                <a:solidFill>
                  <a:schemeClr val="bg1"/>
                </a:solidFill>
                <a:latin typeface="Tahoma" pitchFamily="34" charset="0"/>
                <a:ea typeface="ＭＳ Ｐゴシック" pitchFamily="-65" charset="-128"/>
              </a:rPr>
              <a:t> </a:t>
            </a:r>
            <a:r>
              <a:rPr lang="en-US" sz="1400" dirty="0" err="1">
                <a:solidFill>
                  <a:schemeClr val="bg1"/>
                </a:solidFill>
                <a:latin typeface="Tahoma" pitchFamily="34" charset="0"/>
                <a:ea typeface="ＭＳ Ｐゴシック" pitchFamily="-65" charset="-128"/>
              </a:rPr>
              <a:t>Periaqueductal</a:t>
            </a:r>
            <a:r>
              <a:rPr lang="en-US" sz="1400" dirty="0">
                <a:solidFill>
                  <a:schemeClr val="bg1"/>
                </a:solidFill>
                <a:latin typeface="Tahoma" pitchFamily="34" charset="0"/>
                <a:ea typeface="ＭＳ Ｐゴシック" pitchFamily="-65" charset="-128"/>
              </a:rPr>
              <a:t> Grey </a:t>
            </a:r>
          </a:p>
        </p:txBody>
      </p:sp>
      <p:sp>
        <p:nvSpPr>
          <p:cNvPr id="2161693" name="Text Box 35"/>
          <p:cNvSpPr txBox="1">
            <a:spLocks noChangeArrowheads="1"/>
          </p:cNvSpPr>
          <p:nvPr/>
        </p:nvSpPr>
        <p:spPr bwMode="auto">
          <a:xfrm>
            <a:off x="4071938" y="2376488"/>
            <a:ext cx="800100" cy="309562"/>
          </a:xfrm>
          <a:prstGeom prst="rect">
            <a:avLst/>
          </a:prstGeom>
          <a:solidFill>
            <a:srgbClr val="918986"/>
          </a:solidFill>
          <a:ln w="28575">
            <a:noFill/>
            <a:miter lim="800000"/>
            <a:headEnd/>
            <a:tailEnd/>
          </a:ln>
          <a:effectLst>
            <a:outerShdw blurRad="63500" dist="71842" dir="2700000" algn="ctr" rotWithShape="0">
              <a:schemeClr val="bg2">
                <a:alpha val="50000"/>
              </a:schemeClr>
            </a:outerShdw>
          </a:effectLst>
        </p:spPr>
        <p:txBody>
          <a:bodyPr lIns="90000" tIns="46800" rIns="90000" bIns="46800">
            <a:spAutoFit/>
          </a:bodyPr>
          <a:lstStyle/>
          <a:p>
            <a:r>
              <a:rPr lang="en-US" sz="1400">
                <a:latin typeface="Tahoma" pitchFamily="34" charset="0"/>
                <a:ea typeface="ＭＳ Ｐゴシック" pitchFamily="-65" charset="-128"/>
              </a:rPr>
              <a:t>Cortex</a:t>
            </a:r>
          </a:p>
        </p:txBody>
      </p:sp>
      <p:sp>
        <p:nvSpPr>
          <p:cNvPr id="31" name="Text Box 15"/>
          <p:cNvSpPr txBox="1">
            <a:spLocks noChangeArrowheads="1"/>
          </p:cNvSpPr>
          <p:nvPr/>
        </p:nvSpPr>
        <p:spPr bwMode="auto">
          <a:xfrm>
            <a:off x="3046412" y="6426200"/>
            <a:ext cx="5932488" cy="184150"/>
          </a:xfrm>
          <a:prstGeom prst="rect">
            <a:avLst/>
          </a:prstGeom>
          <a:noFill/>
          <a:ln w="9525">
            <a:noFill/>
            <a:miter lim="800000"/>
            <a:headEnd/>
            <a:tailEnd/>
          </a:ln>
        </p:spPr>
        <p:txBody>
          <a:bodyPr lIns="0" tIns="0" rIns="0" bIns="0" anchor="b">
            <a:spAutoFit/>
          </a:bodyPr>
          <a:lstStyle/>
          <a:p>
            <a:pPr algn="r"/>
            <a:r>
              <a:rPr lang="sv-SE" sz="1200" dirty="0">
                <a:latin typeface="Tahoma" pitchFamily="34" charset="0"/>
                <a:ea typeface="ＭＳ Ｐゴシック" pitchFamily="-65" charset="-128"/>
              </a:rPr>
              <a:t>Giuliano &amp; Clement (2006) Eur Urol</a:t>
            </a:r>
            <a:r>
              <a:rPr lang="en-US" sz="1200" dirty="0">
                <a:latin typeface="Tahoma" pitchFamily="34" charset="0"/>
                <a:ea typeface="ＭＳ Ｐゴシック" pitchFamily="-65" charset="-128"/>
              </a:rPr>
              <a:t> 50(3):454–466</a:t>
            </a:r>
            <a:endParaRPr lang="en-US" sz="1200" dirty="0">
              <a:effectLst>
                <a:outerShdw blurRad="38100" dist="38100" dir="2700000" algn="tl">
                  <a:srgbClr val="000000"/>
                </a:outerShdw>
              </a:effectLst>
              <a:latin typeface="Tahoma" pitchFamily="34" charset="0"/>
              <a:ea typeface="ＭＳ Ｐゴシック" pitchFamily="-65" charset="-128"/>
            </a:endParaRPr>
          </a:p>
        </p:txBody>
      </p:sp>
      <p:sp>
        <p:nvSpPr>
          <p:cNvPr id="32799" name="Rectangle 26"/>
          <p:cNvSpPr txBox="1">
            <a:spLocks noChangeArrowheads="1"/>
          </p:cNvSpPr>
          <p:nvPr/>
        </p:nvSpPr>
        <p:spPr bwMode="auto">
          <a:xfrm>
            <a:off x="600075" y="1416050"/>
            <a:ext cx="7848600" cy="2062163"/>
          </a:xfrm>
          <a:prstGeom prst="rect">
            <a:avLst/>
          </a:prstGeom>
          <a:noFill/>
          <a:ln w="9525">
            <a:noFill/>
            <a:miter lim="800000"/>
            <a:headEnd/>
            <a:tailEnd/>
          </a:ln>
        </p:spPr>
        <p:txBody>
          <a:bodyPr lIns="0" tIns="0" rIns="0" bIns="0"/>
          <a:lstStyle/>
          <a:p>
            <a:pPr>
              <a:lnSpc>
                <a:spcPct val="125000"/>
              </a:lnSpc>
              <a:spcBef>
                <a:spcPct val="50000"/>
              </a:spcBef>
              <a:buClr>
                <a:schemeClr val="hlink"/>
              </a:buClr>
              <a:buFont typeface="Times" pitchFamily="-65" charset="0"/>
              <a:buNone/>
            </a:pPr>
            <a:r>
              <a:rPr lang="en-US" dirty="0"/>
              <a:t>Emission and ejection are c</a:t>
            </a:r>
            <a:r>
              <a:rPr lang="en-US" dirty="0">
                <a:ea typeface="ＭＳ Ｐゴシック" pitchFamily="-65" charset="-128"/>
              </a:rPr>
              <a:t>entrally integrated and coordinated processes involving several key brain areas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9861" name="Rectangle 9"/>
          <p:cNvSpPr>
            <a:spLocks noGrp="1" noChangeArrowheads="1"/>
          </p:cNvSpPr>
          <p:nvPr>
            <p:ph type="body" sz="half" idx="4294967295"/>
          </p:nvPr>
        </p:nvSpPr>
        <p:spPr>
          <a:xfrm>
            <a:off x="573088" y="2038350"/>
            <a:ext cx="4722812" cy="3182410"/>
          </a:xfrm>
        </p:spPr>
        <p:txBody>
          <a:bodyPr lIns="0" tIns="0" rIns="0" bIns="0"/>
          <a:lstStyle/>
          <a:p>
            <a:pPr marL="0" indent="0" eaLnBrk="1" hangingPunct="1">
              <a:buFontTx/>
              <a:buNone/>
            </a:pPr>
            <a:r>
              <a:rPr lang="en-GB" sz="2200" dirty="0" smtClean="0">
                <a:ea typeface="ＭＳ Ｐゴシック" pitchFamily="-65" charset="-128"/>
              </a:rPr>
              <a:t>Neurotransmitters are</a:t>
            </a:r>
            <a:br>
              <a:rPr lang="en-GB" sz="2200" dirty="0" smtClean="0">
                <a:ea typeface="ＭＳ Ｐゴシック" pitchFamily="-65" charset="-128"/>
              </a:rPr>
            </a:br>
            <a:r>
              <a:rPr lang="en-GB" sz="2200" dirty="0" smtClean="0">
                <a:ea typeface="ＭＳ Ｐゴシック" pitchFamily="-65" charset="-128"/>
              </a:rPr>
              <a:t>involved in the processing of emission and ejaculation:</a:t>
            </a:r>
          </a:p>
          <a:p>
            <a:pPr marL="304800" lvl="1" indent="-303213" eaLnBrk="1" hangingPunct="1">
              <a:buFont typeface="Wingdings" pitchFamily="2" charset="2"/>
              <a:buChar char="§"/>
            </a:pPr>
            <a:r>
              <a:rPr lang="en-GB" sz="2200" dirty="0" smtClean="0">
                <a:ea typeface="ＭＳ Ｐゴシック" pitchFamily="-65" charset="-128"/>
              </a:rPr>
              <a:t>Serotonin (5-HT)</a:t>
            </a:r>
          </a:p>
          <a:p>
            <a:pPr marL="304800" lvl="1" indent="-303213" eaLnBrk="1" hangingPunct="1">
              <a:buFont typeface="Wingdings" pitchFamily="2" charset="2"/>
              <a:buChar char="§"/>
            </a:pPr>
            <a:r>
              <a:rPr lang="en-GB" sz="2200" dirty="0" smtClean="0">
                <a:ea typeface="ＭＳ Ｐゴシック" pitchFamily="-65" charset="-128"/>
              </a:rPr>
              <a:t>Dopamine (DA)</a:t>
            </a:r>
          </a:p>
          <a:p>
            <a:pPr marL="304800" lvl="1" indent="-303213" eaLnBrk="1" hangingPunct="1">
              <a:buFont typeface="Wingdings" pitchFamily="2" charset="2"/>
              <a:buChar char="§"/>
            </a:pPr>
            <a:r>
              <a:rPr lang="en-GB" sz="2200" dirty="0" smtClean="0">
                <a:ea typeface="ＭＳ Ｐゴシック" pitchFamily="-65" charset="-128"/>
              </a:rPr>
              <a:t>Gamma-</a:t>
            </a:r>
            <a:r>
              <a:rPr lang="en-GB" sz="2200" dirty="0" err="1" smtClean="0">
                <a:ea typeface="ＭＳ Ｐゴシック" pitchFamily="-65" charset="-128"/>
              </a:rPr>
              <a:t>aminobutyric</a:t>
            </a:r>
            <a:r>
              <a:rPr lang="en-GB" sz="2200" dirty="0" smtClean="0">
                <a:ea typeface="ＭＳ Ｐゴシック" pitchFamily="-65" charset="-128"/>
              </a:rPr>
              <a:t> acid (GABA)</a:t>
            </a:r>
          </a:p>
          <a:p>
            <a:pPr marL="304800" lvl="1" indent="-303213" eaLnBrk="1" hangingPunct="1">
              <a:buFont typeface="Wingdings" pitchFamily="2" charset="2"/>
              <a:buChar char="§"/>
            </a:pPr>
            <a:r>
              <a:rPr lang="en-GB" sz="2200" dirty="0" err="1" smtClean="0">
                <a:ea typeface="ＭＳ Ｐゴシック" pitchFamily="-65" charset="-128"/>
              </a:rPr>
              <a:t>Noradrenaline</a:t>
            </a:r>
            <a:endParaRPr lang="en-GB" sz="2200" dirty="0" smtClean="0">
              <a:ea typeface="ＭＳ Ｐゴシック" pitchFamily="-65" charset="-128"/>
            </a:endParaRPr>
          </a:p>
        </p:txBody>
      </p:sp>
      <p:sp>
        <p:nvSpPr>
          <p:cNvPr id="34819" name="Text Box 6"/>
          <p:cNvSpPr txBox="1">
            <a:spLocks noChangeArrowheads="1"/>
          </p:cNvSpPr>
          <p:nvPr/>
        </p:nvSpPr>
        <p:spPr bwMode="auto">
          <a:xfrm>
            <a:off x="561975" y="5842000"/>
            <a:ext cx="8326438" cy="369888"/>
          </a:xfrm>
          <a:prstGeom prst="rect">
            <a:avLst/>
          </a:prstGeom>
          <a:noFill/>
          <a:ln w="9525">
            <a:noFill/>
            <a:miter lim="800000"/>
            <a:headEnd/>
            <a:tailEnd/>
          </a:ln>
        </p:spPr>
        <p:txBody>
          <a:bodyPr lIns="0" tIns="0" rIns="0" bIns="0" anchor="b">
            <a:spAutoFit/>
          </a:bodyPr>
          <a:lstStyle/>
          <a:p>
            <a:pPr algn="l"/>
            <a:r>
              <a:rPr lang="en-GB" sz="1200" dirty="0">
                <a:ea typeface="ＭＳ Ｐゴシック" pitchFamily="-65" charset="-128"/>
              </a:rPr>
              <a:t>McMahon et al, Disorders of orgasm and ejaculation in men. In Sexual Medicine: Sexual dysfunctions in men and women. 2nd International Consultation on Sexual Dysfunctions, Paris, 2004</a:t>
            </a:r>
            <a:endParaRPr lang="de-DE" sz="1200" dirty="0">
              <a:ea typeface="ＭＳ Ｐゴシック" pitchFamily="-65" charset="-128"/>
            </a:endParaRPr>
          </a:p>
        </p:txBody>
      </p:sp>
      <p:sp>
        <p:nvSpPr>
          <p:cNvPr id="2169860" name="Rectangle 8"/>
          <p:cNvSpPr>
            <a:spLocks noGrp="1" noChangeArrowheads="1"/>
          </p:cNvSpPr>
          <p:nvPr>
            <p:ph type="title" idx="4294967295"/>
          </p:nvPr>
        </p:nvSpPr>
        <p:spPr>
          <a:xfrm>
            <a:off x="306388" y="334963"/>
            <a:ext cx="7620000" cy="966794"/>
          </a:xfrm>
        </p:spPr>
        <p:txBody>
          <a:bodyPr tIns="72000" anchor="ctr"/>
          <a:lstStyle/>
          <a:p>
            <a:pPr eaLnBrk="1" hangingPunct="1"/>
            <a:r>
              <a:rPr lang="en-GB" sz="2900" dirty="0" smtClean="0">
                <a:ea typeface="ＭＳ Ｐゴシック" pitchFamily="-65" charset="-128"/>
              </a:rPr>
              <a:t>Neurotransmitters Involved </a:t>
            </a:r>
            <a:br>
              <a:rPr lang="en-GB" sz="2900" dirty="0" smtClean="0">
                <a:ea typeface="ＭＳ Ｐゴシック" pitchFamily="-65" charset="-128"/>
              </a:rPr>
            </a:br>
            <a:r>
              <a:rPr lang="en-GB" sz="2900" dirty="0" smtClean="0">
                <a:ea typeface="ＭＳ Ｐゴシック" pitchFamily="-65" charset="-128"/>
              </a:rPr>
              <a:t>in Control of Ejaculation </a:t>
            </a:r>
          </a:p>
        </p:txBody>
      </p:sp>
      <p:pic>
        <p:nvPicPr>
          <p:cNvPr id="34821" name="Picture 12" descr="brain"/>
          <p:cNvPicPr>
            <a:picLocks noGrp="1" noChangeAspect="1" noChangeArrowheads="1"/>
          </p:cNvPicPr>
          <p:nvPr>
            <p:ph sz="half" idx="4294967295"/>
          </p:nvPr>
        </p:nvPicPr>
        <p:blipFill>
          <a:blip r:embed="rId3"/>
          <a:srcRect/>
          <a:stretch>
            <a:fillRect/>
          </a:stretch>
        </p:blipFill>
        <p:spPr>
          <a:xfrm>
            <a:off x="5238750" y="2051050"/>
            <a:ext cx="3690938" cy="305752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986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6986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6986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6986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698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9861"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7570" name="Freeform 51"/>
          <p:cNvSpPr>
            <a:spLocks/>
          </p:cNvSpPr>
          <p:nvPr/>
        </p:nvSpPr>
        <p:spPr bwMode="auto">
          <a:xfrm>
            <a:off x="785813" y="1524000"/>
            <a:ext cx="7585075" cy="4267200"/>
          </a:xfrm>
          <a:custGeom>
            <a:avLst/>
            <a:gdLst>
              <a:gd name="T0" fmla="*/ 0 w 4944"/>
              <a:gd name="T1" fmla="*/ 0 h 2688"/>
              <a:gd name="T2" fmla="*/ 2147483647 w 4944"/>
              <a:gd name="T3" fmla="*/ 2147483647 h 2688"/>
              <a:gd name="T4" fmla="*/ 2147483647 w 4944"/>
              <a:gd name="T5" fmla="*/ 2147483647 h 2688"/>
              <a:gd name="T6" fmla="*/ 0 60000 65536"/>
              <a:gd name="T7" fmla="*/ 0 60000 65536"/>
              <a:gd name="T8" fmla="*/ 0 60000 65536"/>
              <a:gd name="T9" fmla="*/ 0 w 4944"/>
              <a:gd name="T10" fmla="*/ 0 h 2688"/>
              <a:gd name="T11" fmla="*/ 4944 w 4944"/>
              <a:gd name="T12" fmla="*/ 2688 h 2688"/>
            </a:gdLst>
            <a:ahLst/>
            <a:cxnLst>
              <a:cxn ang="T6">
                <a:pos x="T0" y="T1"/>
              </a:cxn>
              <a:cxn ang="T7">
                <a:pos x="T2" y="T3"/>
              </a:cxn>
              <a:cxn ang="T8">
                <a:pos x="T4" y="T5"/>
              </a:cxn>
            </a:cxnLst>
            <a:rect l="T9" t="T10" r="T11" b="T12"/>
            <a:pathLst>
              <a:path w="4944" h="2688">
                <a:moveTo>
                  <a:pt x="0" y="0"/>
                </a:moveTo>
                <a:lnTo>
                  <a:pt x="8" y="2688"/>
                </a:lnTo>
                <a:lnTo>
                  <a:pt x="4944" y="2688"/>
                </a:lnTo>
              </a:path>
            </a:pathLst>
          </a:custGeom>
          <a:noFill/>
          <a:ln w="9525">
            <a:noFill/>
            <a:round/>
            <a:headEnd type="triangle" w="lg" len="med"/>
            <a:tailEnd type="triangle" w="lg" len="med"/>
          </a:ln>
        </p:spPr>
        <p:txBody>
          <a:bodyPr wrap="none" anchor="ctr"/>
          <a:lstStyle/>
          <a:p>
            <a:endParaRPr lang="en-AU">
              <a:effectLst>
                <a:outerShdw blurRad="38100" dist="38100" dir="2700000" algn="tl">
                  <a:srgbClr val="000000"/>
                </a:outerShdw>
              </a:effectLst>
              <a:latin typeface="Tahoma" pitchFamily="34" charset="0"/>
              <a:ea typeface="ＭＳ Ｐゴシック" pitchFamily="-65" charset="-128"/>
            </a:endParaRPr>
          </a:p>
        </p:txBody>
      </p:sp>
      <p:pic>
        <p:nvPicPr>
          <p:cNvPr id="26627" name="Picture 52" descr="module-01_1"/>
          <p:cNvPicPr>
            <a:picLocks noChangeAspect="1" noChangeArrowheads="1"/>
          </p:cNvPicPr>
          <p:nvPr/>
        </p:nvPicPr>
        <p:blipFill>
          <a:blip r:embed="rId3"/>
          <a:srcRect/>
          <a:stretch>
            <a:fillRect/>
          </a:stretch>
        </p:blipFill>
        <p:spPr bwMode="auto">
          <a:xfrm>
            <a:off x="2971800" y="1981200"/>
            <a:ext cx="3729038" cy="3514725"/>
          </a:xfrm>
          <a:prstGeom prst="rect">
            <a:avLst/>
          </a:prstGeom>
          <a:noFill/>
          <a:ln w="9525">
            <a:noFill/>
            <a:miter lim="800000"/>
            <a:headEnd/>
            <a:tailEnd/>
          </a:ln>
        </p:spPr>
      </p:pic>
      <p:sp>
        <p:nvSpPr>
          <p:cNvPr id="49156" name="Rectangle 34"/>
          <p:cNvSpPr>
            <a:spLocks noGrp="1" noChangeArrowheads="1"/>
          </p:cNvSpPr>
          <p:nvPr>
            <p:ph type="title" idx="4294967295"/>
          </p:nvPr>
        </p:nvSpPr>
        <p:spPr>
          <a:xfrm>
            <a:off x="298450" y="727075"/>
            <a:ext cx="7721600" cy="513593"/>
          </a:xfrm>
        </p:spPr>
        <p:txBody>
          <a:bodyPr tIns="72000" anchor="ctr"/>
          <a:lstStyle/>
          <a:p>
            <a:pPr eaLnBrk="1" hangingPunct="1"/>
            <a:r>
              <a:rPr lang="en-GB" sz="2700" dirty="0" smtClean="0">
                <a:ea typeface="ＭＳ Ｐゴシック" pitchFamily="-65" charset="-128"/>
              </a:rPr>
              <a:t>Normal Male Sexual Response</a:t>
            </a:r>
          </a:p>
        </p:txBody>
      </p:sp>
      <p:sp>
        <p:nvSpPr>
          <p:cNvPr id="2157573" name="Rectangle 37"/>
          <p:cNvSpPr>
            <a:spLocks noChangeArrowheads="1"/>
          </p:cNvSpPr>
          <p:nvPr/>
        </p:nvSpPr>
        <p:spPr bwMode="auto">
          <a:xfrm>
            <a:off x="4343400" y="5837238"/>
            <a:ext cx="631825" cy="338137"/>
          </a:xfrm>
          <a:prstGeom prst="rect">
            <a:avLst/>
          </a:prstGeom>
          <a:noFill/>
          <a:ln w="9525">
            <a:noFill/>
            <a:miter lim="800000"/>
            <a:headEnd/>
            <a:tailEnd/>
          </a:ln>
        </p:spPr>
        <p:txBody>
          <a:bodyPr wrap="none">
            <a:spAutoFit/>
          </a:bodyPr>
          <a:lstStyle/>
          <a:p>
            <a:r>
              <a:rPr lang="en-GB" sz="1600" dirty="0">
                <a:latin typeface="Tahoma" pitchFamily="34" charset="0"/>
                <a:ea typeface="ＭＳ Ｐゴシック" pitchFamily="-65" charset="-128"/>
              </a:rPr>
              <a:t>Time</a:t>
            </a:r>
            <a:endParaRPr lang="en-US" sz="1600" dirty="0">
              <a:latin typeface="Tahoma" pitchFamily="34" charset="0"/>
              <a:ea typeface="ＭＳ Ｐゴシック" pitchFamily="-65" charset="-128"/>
            </a:endParaRPr>
          </a:p>
        </p:txBody>
      </p:sp>
      <p:sp>
        <p:nvSpPr>
          <p:cNvPr id="18470" name="Oval 16"/>
          <p:cNvSpPr>
            <a:spLocks noChangeArrowheads="1"/>
          </p:cNvSpPr>
          <p:nvPr/>
        </p:nvSpPr>
        <p:spPr bwMode="gray">
          <a:xfrm>
            <a:off x="1144588" y="1506538"/>
            <a:ext cx="1633537" cy="855662"/>
          </a:xfrm>
          <a:prstGeom prst="ellipse">
            <a:avLst/>
          </a:prstGeom>
          <a:solidFill>
            <a:srgbClr val="71323E"/>
          </a:solidFill>
          <a:ln w="12700">
            <a:noFill/>
            <a:round/>
            <a:headEnd/>
            <a:tailEnd/>
          </a:ln>
        </p:spPr>
        <p:txBody>
          <a:bodyPr lIns="0" tIns="0" rIns="0" bIns="0" anchor="ctr"/>
          <a:lstStyle/>
          <a:p>
            <a:r>
              <a:rPr lang="en-US" sz="1400" dirty="0">
                <a:solidFill>
                  <a:schemeClr val="bg1"/>
                </a:solidFill>
                <a:effectLst>
                  <a:outerShdw blurRad="38100" dist="38100" dir="2700000" algn="tl">
                    <a:srgbClr val="000000"/>
                  </a:outerShdw>
                </a:effectLst>
                <a:latin typeface="Tahoma" pitchFamily="34" charset="0"/>
                <a:ea typeface="ＭＳ Ｐゴシック" pitchFamily="-65" charset="-128"/>
              </a:rPr>
              <a:t>Sexual interest/ stimulation</a:t>
            </a:r>
            <a:endParaRPr lang="en-GB" sz="1400" dirty="0">
              <a:solidFill>
                <a:schemeClr val="bg1"/>
              </a:solidFill>
              <a:effectLst>
                <a:outerShdw blurRad="38100" dist="38100" dir="2700000" algn="tl">
                  <a:srgbClr val="000000"/>
                </a:outerShdw>
              </a:effectLst>
              <a:latin typeface="Tahoma" pitchFamily="34" charset="0"/>
              <a:ea typeface="ＭＳ Ｐゴシック" pitchFamily="-65" charset="-128"/>
            </a:endParaRPr>
          </a:p>
        </p:txBody>
      </p:sp>
      <p:sp>
        <p:nvSpPr>
          <p:cNvPr id="18471" name="Oval 16"/>
          <p:cNvSpPr>
            <a:spLocks noChangeArrowheads="1"/>
          </p:cNvSpPr>
          <p:nvPr/>
        </p:nvSpPr>
        <p:spPr bwMode="auto">
          <a:xfrm>
            <a:off x="1144588" y="2571750"/>
            <a:ext cx="1633537" cy="855663"/>
          </a:xfrm>
          <a:prstGeom prst="ellipse">
            <a:avLst/>
          </a:prstGeom>
          <a:solidFill>
            <a:schemeClr val="accent1"/>
          </a:solidFill>
          <a:ln w="12700">
            <a:noFill/>
            <a:round/>
            <a:headEnd/>
            <a:tailEnd/>
          </a:ln>
        </p:spPr>
        <p:txBody>
          <a:bodyPr lIns="0" tIns="0" rIns="0" bIns="0" anchor="ctr"/>
          <a:lstStyle/>
          <a:p>
            <a:pPr>
              <a:spcBef>
                <a:spcPct val="50000"/>
              </a:spcBef>
            </a:pPr>
            <a:r>
              <a:rPr lang="en-US" sz="1400" dirty="0">
                <a:latin typeface="Tahoma" pitchFamily="34" charset="0"/>
                <a:ea typeface="ＭＳ Ｐゴシック" pitchFamily="-65" charset="-128"/>
              </a:rPr>
              <a:t>Penile   tumescence</a:t>
            </a:r>
          </a:p>
        </p:txBody>
      </p:sp>
      <p:sp>
        <p:nvSpPr>
          <p:cNvPr id="18472" name="Oval 16"/>
          <p:cNvSpPr>
            <a:spLocks noChangeArrowheads="1"/>
          </p:cNvSpPr>
          <p:nvPr/>
        </p:nvSpPr>
        <p:spPr bwMode="auto">
          <a:xfrm>
            <a:off x="1150938" y="3684588"/>
            <a:ext cx="1635125" cy="855662"/>
          </a:xfrm>
          <a:prstGeom prst="ellipse">
            <a:avLst/>
          </a:prstGeom>
          <a:solidFill>
            <a:schemeClr val="hlink"/>
          </a:solidFill>
          <a:ln w="12700">
            <a:noFill/>
            <a:round/>
            <a:headEnd/>
            <a:tailEnd/>
          </a:ln>
        </p:spPr>
        <p:txBody>
          <a:bodyPr lIns="0" tIns="0" rIns="0" bIns="0" anchor="ctr"/>
          <a:lstStyle/>
          <a:p>
            <a:pPr>
              <a:spcBef>
                <a:spcPct val="50000"/>
              </a:spcBef>
            </a:pPr>
            <a:r>
              <a:rPr lang="en-US" sz="1400" dirty="0">
                <a:solidFill>
                  <a:schemeClr val="bg1"/>
                </a:solidFill>
                <a:latin typeface="Tahoma" pitchFamily="34" charset="0"/>
                <a:ea typeface="ＭＳ Ｐゴシック" pitchFamily="-65" charset="-128"/>
              </a:rPr>
              <a:t>High arousal / penile erection</a:t>
            </a:r>
          </a:p>
        </p:txBody>
      </p:sp>
      <p:cxnSp>
        <p:nvCxnSpPr>
          <p:cNvPr id="26633" name="AutoShape 42"/>
          <p:cNvCxnSpPr>
            <a:cxnSpLocks noChangeShapeType="1"/>
          </p:cNvCxnSpPr>
          <p:nvPr/>
        </p:nvCxnSpPr>
        <p:spPr bwMode="auto">
          <a:xfrm rot="5400000">
            <a:off x="1868488" y="2481263"/>
            <a:ext cx="209550" cy="0"/>
          </a:xfrm>
          <a:prstGeom prst="straightConnector1">
            <a:avLst/>
          </a:prstGeom>
          <a:noFill/>
          <a:ln w="9525">
            <a:solidFill>
              <a:schemeClr val="tx1"/>
            </a:solidFill>
            <a:round/>
            <a:headEnd/>
            <a:tailEnd type="triangle" w="med" len="med"/>
          </a:ln>
        </p:spPr>
      </p:cxnSp>
      <p:cxnSp>
        <p:nvCxnSpPr>
          <p:cNvPr id="26634" name="AutoShape 43"/>
          <p:cNvCxnSpPr>
            <a:cxnSpLocks noChangeShapeType="1"/>
          </p:cNvCxnSpPr>
          <p:nvPr/>
        </p:nvCxnSpPr>
        <p:spPr bwMode="auto">
          <a:xfrm>
            <a:off x="1979613" y="3484563"/>
            <a:ext cx="1587" cy="185737"/>
          </a:xfrm>
          <a:prstGeom prst="straightConnector1">
            <a:avLst/>
          </a:prstGeom>
          <a:noFill/>
          <a:ln w="9525">
            <a:solidFill>
              <a:schemeClr val="tx1"/>
            </a:solidFill>
            <a:round/>
            <a:headEnd/>
            <a:tailEnd type="triangle" w="med" len="med"/>
          </a:ln>
        </p:spPr>
      </p:cxnSp>
      <p:cxnSp>
        <p:nvCxnSpPr>
          <p:cNvPr id="26635" name="AutoShape 44"/>
          <p:cNvCxnSpPr>
            <a:cxnSpLocks noChangeShapeType="1"/>
            <a:stCxn id="18472" idx="7"/>
            <a:endCxn id="18473" idx="3"/>
          </p:cNvCxnSpPr>
          <p:nvPr/>
        </p:nvCxnSpPr>
        <p:spPr bwMode="auto">
          <a:xfrm flipV="1">
            <a:off x="2546350" y="3265488"/>
            <a:ext cx="969963" cy="544512"/>
          </a:xfrm>
          <a:prstGeom prst="straightConnector1">
            <a:avLst/>
          </a:prstGeom>
          <a:noFill/>
          <a:ln w="9525">
            <a:solidFill>
              <a:schemeClr val="tx1"/>
            </a:solidFill>
            <a:round/>
            <a:headEnd/>
            <a:tailEnd type="triangle" w="med" len="med"/>
          </a:ln>
        </p:spPr>
      </p:cxnSp>
      <p:sp>
        <p:nvSpPr>
          <p:cNvPr id="18477" name="Rectangle 45"/>
          <p:cNvSpPr>
            <a:spLocks noChangeArrowheads="1"/>
          </p:cNvSpPr>
          <p:nvPr/>
        </p:nvSpPr>
        <p:spPr bwMode="auto">
          <a:xfrm>
            <a:off x="3971925" y="3681413"/>
            <a:ext cx="935038" cy="369887"/>
          </a:xfrm>
          <a:prstGeom prst="rect">
            <a:avLst/>
          </a:prstGeom>
          <a:noFill/>
          <a:ln w="9525">
            <a:noFill/>
            <a:miter lim="800000"/>
            <a:headEnd/>
            <a:tailEnd/>
          </a:ln>
        </p:spPr>
        <p:txBody>
          <a:bodyPr wrap="none">
            <a:spAutoFit/>
          </a:bodyPr>
          <a:lstStyle/>
          <a:p>
            <a:r>
              <a:rPr lang="en-GB" dirty="0">
                <a:latin typeface="Tahoma" pitchFamily="34" charset="0"/>
                <a:ea typeface="ＭＳ Ｐゴシック" pitchFamily="-65" charset="-128"/>
              </a:rPr>
              <a:t>Plateau</a:t>
            </a:r>
            <a:endParaRPr lang="en-US" dirty="0">
              <a:latin typeface="Tahoma" pitchFamily="34" charset="0"/>
              <a:ea typeface="ＭＳ Ｐゴシック" pitchFamily="-65" charset="-128"/>
            </a:endParaRPr>
          </a:p>
        </p:txBody>
      </p:sp>
      <p:sp>
        <p:nvSpPr>
          <p:cNvPr id="18478" name="Rectangle 46"/>
          <p:cNvSpPr>
            <a:spLocks noChangeArrowheads="1"/>
          </p:cNvSpPr>
          <p:nvPr/>
        </p:nvSpPr>
        <p:spPr bwMode="auto">
          <a:xfrm>
            <a:off x="5172075" y="1530350"/>
            <a:ext cx="974725" cy="369888"/>
          </a:xfrm>
          <a:prstGeom prst="rect">
            <a:avLst/>
          </a:prstGeom>
          <a:noFill/>
          <a:ln w="9525">
            <a:noFill/>
            <a:miter lim="800000"/>
            <a:headEnd/>
            <a:tailEnd/>
          </a:ln>
        </p:spPr>
        <p:txBody>
          <a:bodyPr wrap="none">
            <a:spAutoFit/>
          </a:bodyPr>
          <a:lstStyle/>
          <a:p>
            <a:r>
              <a:rPr lang="en-GB" dirty="0">
                <a:latin typeface="Tahoma" pitchFamily="34" charset="0"/>
                <a:ea typeface="ＭＳ Ｐゴシック" pitchFamily="-65" charset="-128"/>
              </a:rPr>
              <a:t>Orgasm</a:t>
            </a:r>
            <a:endParaRPr lang="en-US" dirty="0">
              <a:latin typeface="Tahoma" pitchFamily="34" charset="0"/>
              <a:ea typeface="ＭＳ Ｐゴシック" pitchFamily="-65" charset="-128"/>
            </a:endParaRPr>
          </a:p>
        </p:txBody>
      </p:sp>
      <p:sp>
        <p:nvSpPr>
          <p:cNvPr id="18479" name="Oval 16"/>
          <p:cNvSpPr>
            <a:spLocks noChangeArrowheads="1"/>
          </p:cNvSpPr>
          <p:nvPr/>
        </p:nvSpPr>
        <p:spPr bwMode="gray">
          <a:xfrm>
            <a:off x="6326188" y="1506538"/>
            <a:ext cx="1635125" cy="855662"/>
          </a:xfrm>
          <a:prstGeom prst="ellipse">
            <a:avLst/>
          </a:prstGeom>
          <a:solidFill>
            <a:srgbClr val="71323E"/>
          </a:solidFill>
          <a:ln w="12700">
            <a:noFill/>
            <a:round/>
            <a:headEnd/>
            <a:tailEnd/>
          </a:ln>
        </p:spPr>
        <p:txBody>
          <a:bodyPr lIns="0" tIns="0" rIns="0" bIns="0" anchor="ctr"/>
          <a:lstStyle/>
          <a:p>
            <a:r>
              <a:rPr lang="en-US" sz="1400" dirty="0">
                <a:solidFill>
                  <a:schemeClr val="bg1"/>
                </a:solidFill>
                <a:effectLst>
                  <a:outerShdw blurRad="38100" dist="38100" dir="2700000" algn="tl">
                    <a:srgbClr val="000000"/>
                  </a:outerShdw>
                </a:effectLst>
                <a:latin typeface="Tahoma" pitchFamily="34" charset="0"/>
                <a:ea typeface="ＭＳ Ｐゴシック" pitchFamily="-65" charset="-128"/>
              </a:rPr>
              <a:t>Ejaculation accompanied by orgasm</a:t>
            </a:r>
          </a:p>
        </p:txBody>
      </p:sp>
      <p:sp>
        <p:nvSpPr>
          <p:cNvPr id="18480" name="Oval 16"/>
          <p:cNvSpPr>
            <a:spLocks noChangeArrowheads="1"/>
          </p:cNvSpPr>
          <p:nvPr/>
        </p:nvSpPr>
        <p:spPr bwMode="auto">
          <a:xfrm>
            <a:off x="6332538" y="2576513"/>
            <a:ext cx="1636712" cy="855662"/>
          </a:xfrm>
          <a:prstGeom prst="ellipse">
            <a:avLst/>
          </a:prstGeom>
          <a:solidFill>
            <a:schemeClr val="accent1"/>
          </a:solidFill>
          <a:ln w="12700">
            <a:noFill/>
            <a:round/>
            <a:headEnd/>
            <a:tailEnd/>
          </a:ln>
        </p:spPr>
        <p:txBody>
          <a:bodyPr lIns="0" tIns="0" rIns="0" bIns="0" anchor="ctr"/>
          <a:lstStyle/>
          <a:p>
            <a:pPr>
              <a:spcBef>
                <a:spcPct val="50000"/>
              </a:spcBef>
            </a:pPr>
            <a:r>
              <a:rPr lang="en-US" sz="1400" dirty="0">
                <a:latin typeface="Tahoma" pitchFamily="34" charset="0"/>
                <a:ea typeface="ＭＳ Ｐゴシック" pitchFamily="-65" charset="-128"/>
              </a:rPr>
              <a:t>Penile   </a:t>
            </a:r>
            <a:r>
              <a:rPr lang="en-US" sz="1400" dirty="0" err="1">
                <a:latin typeface="Tahoma" pitchFamily="34" charset="0"/>
                <a:ea typeface="ＭＳ Ｐゴシック" pitchFamily="-65" charset="-128"/>
              </a:rPr>
              <a:t>detumescence</a:t>
            </a:r>
            <a:endParaRPr lang="en-US" sz="1400" dirty="0">
              <a:latin typeface="Tahoma" pitchFamily="34" charset="0"/>
              <a:ea typeface="ＭＳ Ｐゴシック" pitchFamily="-65" charset="-128"/>
            </a:endParaRPr>
          </a:p>
        </p:txBody>
      </p:sp>
      <p:sp>
        <p:nvSpPr>
          <p:cNvPr id="18481" name="Rectangle 49"/>
          <p:cNvSpPr>
            <a:spLocks noChangeArrowheads="1"/>
          </p:cNvSpPr>
          <p:nvPr/>
        </p:nvSpPr>
        <p:spPr bwMode="auto">
          <a:xfrm>
            <a:off x="6562725" y="4062413"/>
            <a:ext cx="1239838" cy="369887"/>
          </a:xfrm>
          <a:prstGeom prst="rect">
            <a:avLst/>
          </a:prstGeom>
          <a:noFill/>
          <a:ln w="9525">
            <a:noFill/>
            <a:miter lim="800000"/>
            <a:headEnd/>
            <a:tailEnd/>
          </a:ln>
        </p:spPr>
        <p:txBody>
          <a:bodyPr wrap="none">
            <a:spAutoFit/>
          </a:bodyPr>
          <a:lstStyle/>
          <a:p>
            <a:r>
              <a:rPr lang="en-GB" dirty="0">
                <a:latin typeface="Tahoma" pitchFamily="34" charset="0"/>
                <a:ea typeface="ＭＳ Ｐゴシック" pitchFamily="-65" charset="-128"/>
              </a:rPr>
              <a:t>Resolution</a:t>
            </a:r>
            <a:endParaRPr lang="en-US" dirty="0">
              <a:latin typeface="Tahoma" pitchFamily="34" charset="0"/>
              <a:ea typeface="ＭＳ Ｐゴシック" pitchFamily="-65" charset="-128"/>
            </a:endParaRPr>
          </a:p>
        </p:txBody>
      </p:sp>
      <p:cxnSp>
        <p:nvCxnSpPr>
          <p:cNvPr id="26641" name="AutoShape 50"/>
          <p:cNvCxnSpPr>
            <a:cxnSpLocks noChangeShapeType="1"/>
            <a:stCxn id="18473" idx="7"/>
            <a:endCxn id="18479" idx="2"/>
          </p:cNvCxnSpPr>
          <p:nvPr/>
        </p:nvCxnSpPr>
        <p:spPr bwMode="auto">
          <a:xfrm flipV="1">
            <a:off x="4414838" y="1935163"/>
            <a:ext cx="1563687" cy="725487"/>
          </a:xfrm>
          <a:prstGeom prst="straightConnector1">
            <a:avLst/>
          </a:prstGeom>
          <a:noFill/>
          <a:ln w="9525">
            <a:solidFill>
              <a:schemeClr val="tx1"/>
            </a:solidFill>
            <a:round/>
            <a:headEnd/>
            <a:tailEnd type="triangle" w="med" len="med"/>
          </a:ln>
        </p:spPr>
      </p:cxnSp>
      <p:sp>
        <p:nvSpPr>
          <p:cNvPr id="2157587" name="TextBox 39"/>
          <p:cNvSpPr txBox="1">
            <a:spLocks noChangeArrowheads="1"/>
          </p:cNvSpPr>
          <p:nvPr/>
        </p:nvSpPr>
        <p:spPr bwMode="auto">
          <a:xfrm>
            <a:off x="3695700" y="6399213"/>
            <a:ext cx="5257800" cy="184150"/>
          </a:xfrm>
          <a:prstGeom prst="rect">
            <a:avLst/>
          </a:prstGeom>
          <a:noFill/>
          <a:ln w="9525">
            <a:noFill/>
            <a:miter lim="800000"/>
            <a:headEnd/>
            <a:tailEnd/>
          </a:ln>
        </p:spPr>
        <p:txBody>
          <a:bodyPr lIns="0" tIns="0" rIns="0" bIns="0" anchor="b">
            <a:spAutoFit/>
          </a:bodyPr>
          <a:lstStyle/>
          <a:p>
            <a:pPr algn="r"/>
            <a:r>
              <a:rPr lang="en-GB" sz="1200" dirty="0">
                <a:latin typeface="Tahoma" pitchFamily="34" charset="0"/>
                <a:ea typeface="ＭＳ Ｐゴシック" pitchFamily="-65" charset="-128"/>
              </a:rPr>
              <a:t>Adapted from </a:t>
            </a:r>
            <a:r>
              <a:rPr lang="sv-SE" sz="1200" dirty="0">
                <a:latin typeface="Tahoma" pitchFamily="34" charset="0"/>
                <a:ea typeface="ＭＳ Ｐゴシック" pitchFamily="-65" charset="-128"/>
              </a:rPr>
              <a:t>Donatucci  (2006)  J Sex Med 3(suppl 4):303–308</a:t>
            </a:r>
            <a:endParaRPr lang="en-US" sz="1200" dirty="0">
              <a:latin typeface="Tahoma" pitchFamily="34" charset="0"/>
              <a:ea typeface="ＭＳ Ｐゴシック" pitchFamily="-65" charset="-128"/>
            </a:endParaRPr>
          </a:p>
        </p:txBody>
      </p:sp>
      <p:cxnSp>
        <p:nvCxnSpPr>
          <p:cNvPr id="26643" name="AutoShape 55"/>
          <p:cNvCxnSpPr>
            <a:cxnSpLocks noChangeShapeType="1"/>
            <a:stCxn id="18479" idx="4"/>
            <a:endCxn id="18480" idx="0"/>
          </p:cNvCxnSpPr>
          <p:nvPr/>
        </p:nvCxnSpPr>
        <p:spPr bwMode="auto">
          <a:xfrm>
            <a:off x="7143750" y="2362200"/>
            <a:ext cx="7938" cy="214313"/>
          </a:xfrm>
          <a:prstGeom prst="straightConnector1">
            <a:avLst/>
          </a:prstGeom>
          <a:noFill/>
          <a:ln w="9525">
            <a:solidFill>
              <a:schemeClr val="tx1"/>
            </a:solidFill>
            <a:round/>
            <a:headEnd/>
            <a:tailEnd type="triangle" w="med" len="med"/>
          </a:ln>
        </p:spPr>
      </p:cxnSp>
      <p:sp>
        <p:nvSpPr>
          <p:cNvPr id="21" name="Rectangle 45"/>
          <p:cNvSpPr>
            <a:spLocks noChangeArrowheads="1"/>
          </p:cNvSpPr>
          <p:nvPr/>
        </p:nvSpPr>
        <p:spPr bwMode="auto">
          <a:xfrm>
            <a:off x="1589088" y="5072063"/>
            <a:ext cx="1306512" cy="369887"/>
          </a:xfrm>
          <a:prstGeom prst="rect">
            <a:avLst/>
          </a:prstGeom>
          <a:noFill/>
          <a:ln w="9525">
            <a:noFill/>
            <a:miter lim="800000"/>
            <a:headEnd/>
            <a:tailEnd/>
          </a:ln>
        </p:spPr>
        <p:txBody>
          <a:bodyPr wrap="none">
            <a:spAutoFit/>
          </a:bodyPr>
          <a:lstStyle/>
          <a:p>
            <a:r>
              <a:rPr lang="en-GB" dirty="0">
                <a:latin typeface="Tahoma" pitchFamily="34" charset="0"/>
                <a:ea typeface="ＭＳ Ｐゴシック" pitchFamily="-65" charset="-128"/>
              </a:rPr>
              <a:t>Excitement</a:t>
            </a:r>
            <a:endParaRPr lang="en-US" dirty="0">
              <a:latin typeface="Tahoma" pitchFamily="34" charset="0"/>
              <a:ea typeface="ＭＳ Ｐゴシック" pitchFamily="-65" charset="-128"/>
            </a:endParaRPr>
          </a:p>
        </p:txBody>
      </p:sp>
      <p:cxnSp>
        <p:nvCxnSpPr>
          <p:cNvPr id="26645" name="Straight Arrow Connector 24"/>
          <p:cNvCxnSpPr>
            <a:cxnSpLocks noChangeShapeType="1"/>
          </p:cNvCxnSpPr>
          <p:nvPr/>
        </p:nvCxnSpPr>
        <p:spPr bwMode="auto">
          <a:xfrm>
            <a:off x="1755775" y="5786438"/>
            <a:ext cx="5872163" cy="1587"/>
          </a:xfrm>
          <a:prstGeom prst="straightConnector1">
            <a:avLst/>
          </a:prstGeom>
          <a:noFill/>
          <a:ln w="9525">
            <a:solidFill>
              <a:schemeClr val="tx1"/>
            </a:solidFill>
            <a:round/>
            <a:headEnd/>
            <a:tailEnd type="arrow" w="med" len="med"/>
          </a:ln>
        </p:spPr>
      </p:cxnSp>
      <p:sp>
        <p:nvSpPr>
          <p:cNvPr id="18473" name="Oval 16"/>
          <p:cNvSpPr>
            <a:spLocks noChangeArrowheads="1"/>
          </p:cNvSpPr>
          <p:nvPr/>
        </p:nvSpPr>
        <p:spPr bwMode="auto">
          <a:xfrm>
            <a:off x="3276600" y="2535238"/>
            <a:ext cx="1635125" cy="855662"/>
          </a:xfrm>
          <a:prstGeom prst="ellipse">
            <a:avLst/>
          </a:prstGeom>
          <a:solidFill>
            <a:schemeClr val="accent1"/>
          </a:solidFill>
          <a:ln w="12700">
            <a:noFill/>
            <a:round/>
            <a:headEnd/>
            <a:tailEnd/>
          </a:ln>
        </p:spPr>
        <p:txBody>
          <a:bodyPr lIns="0" tIns="0" rIns="0" bIns="0" anchor="ctr"/>
          <a:lstStyle/>
          <a:p>
            <a:pPr>
              <a:spcBef>
                <a:spcPct val="50000"/>
              </a:spcBef>
            </a:pPr>
            <a:r>
              <a:rPr lang="en-US" sz="1400" dirty="0">
                <a:latin typeface="Tahoma" pitchFamily="34" charset="0"/>
                <a:ea typeface="ＭＳ Ｐゴシック" pitchFamily="-65" charset="-128"/>
              </a:rPr>
              <a:t>Penetration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3" descr="module-01_2"/>
          <p:cNvPicPr>
            <a:picLocks noChangeAspect="1" noChangeArrowheads="1"/>
          </p:cNvPicPr>
          <p:nvPr/>
        </p:nvPicPr>
        <p:blipFill>
          <a:blip r:embed="rId3"/>
          <a:srcRect/>
          <a:stretch>
            <a:fillRect/>
          </a:stretch>
        </p:blipFill>
        <p:spPr bwMode="auto">
          <a:xfrm>
            <a:off x="2786063" y="1962150"/>
            <a:ext cx="3908425" cy="3514725"/>
          </a:xfrm>
          <a:prstGeom prst="rect">
            <a:avLst/>
          </a:prstGeom>
          <a:noFill/>
          <a:ln w="9525">
            <a:noFill/>
            <a:miter lim="800000"/>
            <a:headEnd/>
            <a:tailEnd/>
          </a:ln>
        </p:spPr>
      </p:pic>
      <p:grpSp>
        <p:nvGrpSpPr>
          <p:cNvPr id="2" name="Group 31"/>
          <p:cNvGrpSpPr>
            <a:grpSpLocks/>
          </p:cNvGrpSpPr>
          <p:nvPr/>
        </p:nvGrpSpPr>
        <p:grpSpPr bwMode="auto">
          <a:xfrm>
            <a:off x="2790825" y="1971675"/>
            <a:ext cx="2003425" cy="3514725"/>
            <a:chOff x="1758" y="1242"/>
            <a:chExt cx="1263" cy="2214"/>
          </a:xfrm>
        </p:grpSpPr>
        <p:sp>
          <p:nvSpPr>
            <p:cNvPr id="28685" name="Rectangle 24"/>
            <p:cNvSpPr>
              <a:spLocks noChangeArrowheads="1"/>
            </p:cNvSpPr>
            <p:nvPr/>
          </p:nvSpPr>
          <p:spPr bwMode="auto">
            <a:xfrm>
              <a:off x="2711" y="2832"/>
              <a:ext cx="310" cy="233"/>
            </a:xfrm>
            <a:prstGeom prst="rect">
              <a:avLst/>
            </a:prstGeom>
            <a:noFill/>
            <a:ln w="9525">
              <a:noFill/>
              <a:miter lim="800000"/>
              <a:headEnd/>
              <a:tailEnd/>
            </a:ln>
          </p:spPr>
          <p:txBody>
            <a:bodyPr wrap="none">
              <a:spAutoFit/>
            </a:bodyPr>
            <a:lstStyle/>
            <a:p>
              <a:r>
                <a:rPr lang="en-GB">
                  <a:ea typeface="ＭＳ Ｐゴシック" pitchFamily="-65" charset="-128"/>
                </a:rPr>
                <a:t>PE</a:t>
              </a:r>
              <a:endParaRPr lang="en-US">
                <a:ea typeface="ＭＳ Ｐゴシック" pitchFamily="-65" charset="-128"/>
              </a:endParaRPr>
            </a:p>
          </p:txBody>
        </p:sp>
        <p:pic>
          <p:nvPicPr>
            <p:cNvPr id="28686" name="Picture 27" descr="module-01_2b"/>
            <p:cNvPicPr>
              <a:picLocks noChangeAspect="1" noChangeArrowheads="1"/>
            </p:cNvPicPr>
            <p:nvPr/>
          </p:nvPicPr>
          <p:blipFill>
            <a:blip r:embed="rId4"/>
            <a:srcRect/>
            <a:stretch>
              <a:fillRect/>
            </a:stretch>
          </p:blipFill>
          <p:spPr bwMode="auto">
            <a:xfrm>
              <a:off x="1758" y="1242"/>
              <a:ext cx="920" cy="2214"/>
            </a:xfrm>
            <a:prstGeom prst="rect">
              <a:avLst/>
            </a:prstGeom>
            <a:noFill/>
            <a:ln w="9525">
              <a:noFill/>
              <a:miter lim="800000"/>
              <a:headEnd/>
              <a:tailEnd/>
            </a:ln>
          </p:spPr>
        </p:pic>
      </p:grpSp>
      <p:sp>
        <p:nvSpPr>
          <p:cNvPr id="28676" name="Rectangle 5"/>
          <p:cNvSpPr>
            <a:spLocks noChangeArrowheads="1"/>
          </p:cNvSpPr>
          <p:nvPr/>
        </p:nvSpPr>
        <p:spPr bwMode="auto">
          <a:xfrm>
            <a:off x="4343400" y="5837238"/>
            <a:ext cx="633413" cy="338137"/>
          </a:xfrm>
          <a:prstGeom prst="rect">
            <a:avLst/>
          </a:prstGeom>
          <a:noFill/>
          <a:ln w="9525">
            <a:noFill/>
            <a:miter lim="800000"/>
            <a:headEnd/>
            <a:tailEnd/>
          </a:ln>
        </p:spPr>
        <p:txBody>
          <a:bodyPr wrap="none">
            <a:spAutoFit/>
          </a:bodyPr>
          <a:lstStyle/>
          <a:p>
            <a:r>
              <a:rPr lang="en-GB" sz="1600">
                <a:ea typeface="ＭＳ Ｐゴシック" pitchFamily="-65" charset="-128"/>
              </a:rPr>
              <a:t>Time</a:t>
            </a:r>
            <a:endParaRPr lang="en-US" sz="1600">
              <a:ea typeface="ＭＳ Ｐゴシック" pitchFamily="-65" charset="-128"/>
            </a:endParaRPr>
          </a:p>
        </p:txBody>
      </p:sp>
      <p:sp>
        <p:nvSpPr>
          <p:cNvPr id="28677" name="Oval 16"/>
          <p:cNvSpPr>
            <a:spLocks noChangeArrowheads="1"/>
          </p:cNvSpPr>
          <p:nvPr/>
        </p:nvSpPr>
        <p:spPr bwMode="gray">
          <a:xfrm>
            <a:off x="857250" y="1506538"/>
            <a:ext cx="2876550" cy="993775"/>
          </a:xfrm>
          <a:prstGeom prst="ellipse">
            <a:avLst/>
          </a:prstGeom>
          <a:solidFill>
            <a:srgbClr val="71323E"/>
          </a:solidFill>
          <a:ln w="12700">
            <a:noFill/>
            <a:round/>
            <a:headEnd/>
            <a:tailEnd/>
          </a:ln>
        </p:spPr>
        <p:txBody>
          <a:bodyPr lIns="0" tIns="0" rIns="0" bIns="0" anchor="ctr"/>
          <a:lstStyle/>
          <a:p>
            <a:r>
              <a:rPr lang="en-GB" sz="1400" dirty="0">
                <a:solidFill>
                  <a:schemeClr val="bg1"/>
                </a:solidFill>
                <a:ea typeface="ＭＳ Ｐゴシック" pitchFamily="-65" charset="-128"/>
              </a:rPr>
              <a:t>Rapid ejaculation and associated orgasm with normal erection</a:t>
            </a:r>
          </a:p>
        </p:txBody>
      </p:sp>
      <p:sp>
        <p:nvSpPr>
          <p:cNvPr id="28678" name="Rectangle 14"/>
          <p:cNvSpPr>
            <a:spLocks noChangeArrowheads="1"/>
          </p:cNvSpPr>
          <p:nvPr/>
        </p:nvSpPr>
        <p:spPr bwMode="auto">
          <a:xfrm>
            <a:off x="6700838" y="4495800"/>
            <a:ext cx="1757362" cy="369888"/>
          </a:xfrm>
          <a:prstGeom prst="rect">
            <a:avLst/>
          </a:prstGeom>
          <a:noFill/>
          <a:ln w="9525">
            <a:noFill/>
            <a:miter lim="800000"/>
            <a:headEnd/>
            <a:tailEnd/>
          </a:ln>
        </p:spPr>
        <p:txBody>
          <a:bodyPr wrap="none" lIns="0" rIns="0">
            <a:spAutoFit/>
          </a:bodyPr>
          <a:lstStyle/>
          <a:p>
            <a:r>
              <a:rPr lang="en-GB">
                <a:ea typeface="ＭＳ Ｐゴシック" pitchFamily="-65" charset="-128"/>
              </a:rPr>
              <a:t>Normal response</a:t>
            </a:r>
            <a:endParaRPr lang="en-US">
              <a:ea typeface="ＭＳ Ｐゴシック" pitchFamily="-65" charset="-128"/>
            </a:endParaRPr>
          </a:p>
        </p:txBody>
      </p:sp>
      <p:sp>
        <p:nvSpPr>
          <p:cNvPr id="28679" name="Freeform 19"/>
          <p:cNvSpPr>
            <a:spLocks/>
          </p:cNvSpPr>
          <p:nvPr/>
        </p:nvSpPr>
        <p:spPr bwMode="auto">
          <a:xfrm>
            <a:off x="914400" y="1524000"/>
            <a:ext cx="7456488" cy="4267200"/>
          </a:xfrm>
          <a:custGeom>
            <a:avLst/>
            <a:gdLst>
              <a:gd name="T0" fmla="*/ 0 w 4944"/>
              <a:gd name="T1" fmla="*/ 0 h 2688"/>
              <a:gd name="T2" fmla="*/ 2147483647 w 4944"/>
              <a:gd name="T3" fmla="*/ 2147483647 h 2688"/>
              <a:gd name="T4" fmla="*/ 2147483647 w 4944"/>
              <a:gd name="T5" fmla="*/ 2147483647 h 2688"/>
              <a:gd name="T6" fmla="*/ 0 60000 65536"/>
              <a:gd name="T7" fmla="*/ 0 60000 65536"/>
              <a:gd name="T8" fmla="*/ 0 60000 65536"/>
              <a:gd name="T9" fmla="*/ 0 w 4944"/>
              <a:gd name="T10" fmla="*/ 0 h 2688"/>
              <a:gd name="T11" fmla="*/ 4944 w 4944"/>
              <a:gd name="T12" fmla="*/ 2688 h 2688"/>
            </a:gdLst>
            <a:ahLst/>
            <a:cxnLst>
              <a:cxn ang="T6">
                <a:pos x="T0" y="T1"/>
              </a:cxn>
              <a:cxn ang="T7">
                <a:pos x="T2" y="T3"/>
              </a:cxn>
              <a:cxn ang="T8">
                <a:pos x="T4" y="T5"/>
              </a:cxn>
            </a:cxnLst>
            <a:rect l="T9" t="T10" r="T11" b="T12"/>
            <a:pathLst>
              <a:path w="4944" h="2688">
                <a:moveTo>
                  <a:pt x="0" y="0"/>
                </a:moveTo>
                <a:lnTo>
                  <a:pt x="8" y="2688"/>
                </a:lnTo>
                <a:lnTo>
                  <a:pt x="4944" y="2688"/>
                </a:lnTo>
              </a:path>
            </a:pathLst>
          </a:custGeom>
          <a:noFill/>
          <a:ln w="9525">
            <a:noFill/>
            <a:round/>
            <a:headEnd type="triangle" w="lg" len="med"/>
            <a:tailEnd type="triangle" w="lg" len="med"/>
          </a:ln>
        </p:spPr>
        <p:txBody>
          <a:bodyPr wrap="none" anchor="ctr"/>
          <a:lstStyle/>
          <a:p>
            <a:endParaRPr lang="it-IT" sz="2400">
              <a:ea typeface="ＭＳ Ｐゴシック" pitchFamily="-65" charset="-128"/>
            </a:endParaRPr>
          </a:p>
        </p:txBody>
      </p:sp>
      <p:sp>
        <p:nvSpPr>
          <p:cNvPr id="28680" name="TextBox 39"/>
          <p:cNvSpPr txBox="1">
            <a:spLocks noChangeArrowheads="1"/>
          </p:cNvSpPr>
          <p:nvPr/>
        </p:nvSpPr>
        <p:spPr bwMode="auto">
          <a:xfrm>
            <a:off x="3721100" y="6319838"/>
            <a:ext cx="5257800" cy="184150"/>
          </a:xfrm>
          <a:prstGeom prst="rect">
            <a:avLst/>
          </a:prstGeom>
          <a:noFill/>
          <a:ln w="9525">
            <a:noFill/>
            <a:miter lim="800000"/>
            <a:headEnd/>
            <a:tailEnd/>
          </a:ln>
        </p:spPr>
        <p:txBody>
          <a:bodyPr lIns="0" tIns="0" rIns="0" bIns="0" anchor="b">
            <a:spAutoFit/>
          </a:bodyPr>
          <a:lstStyle/>
          <a:p>
            <a:pPr algn="r"/>
            <a:r>
              <a:rPr lang="en-GB" sz="1200" dirty="0">
                <a:ea typeface="ＭＳ Ｐゴシック" pitchFamily="-65" charset="-128"/>
              </a:rPr>
              <a:t>Adapted from </a:t>
            </a:r>
            <a:r>
              <a:rPr lang="sv-SE" sz="1200" dirty="0">
                <a:ea typeface="ＭＳ Ｐゴシック" pitchFamily="-65" charset="-128"/>
              </a:rPr>
              <a:t>Donatucci  (2006)  J Sex Med 3(suppl 4):303–308</a:t>
            </a:r>
            <a:endParaRPr lang="en-US" sz="1200" dirty="0">
              <a:ea typeface="ＭＳ Ｐゴシック" pitchFamily="-65" charset="-128"/>
            </a:endParaRPr>
          </a:p>
        </p:txBody>
      </p:sp>
      <p:sp>
        <p:nvSpPr>
          <p:cNvPr id="28681" name="Oval 16"/>
          <p:cNvSpPr>
            <a:spLocks noChangeArrowheads="1"/>
          </p:cNvSpPr>
          <p:nvPr/>
        </p:nvSpPr>
        <p:spPr bwMode="auto">
          <a:xfrm>
            <a:off x="785813" y="2743200"/>
            <a:ext cx="2373312" cy="1042988"/>
          </a:xfrm>
          <a:prstGeom prst="ellipse">
            <a:avLst/>
          </a:prstGeom>
          <a:solidFill>
            <a:srgbClr val="BB9C2A"/>
          </a:solidFill>
          <a:ln w="12700">
            <a:noFill/>
            <a:round/>
            <a:headEnd/>
            <a:tailEnd/>
          </a:ln>
        </p:spPr>
        <p:txBody>
          <a:bodyPr lIns="0" tIns="0" rIns="0" bIns="0" anchor="ctr"/>
          <a:lstStyle/>
          <a:p>
            <a:r>
              <a:rPr lang="en-GB" sz="1400" dirty="0">
                <a:solidFill>
                  <a:schemeClr val="bg1"/>
                </a:solidFill>
                <a:ea typeface="ＭＳ Ｐゴシック" pitchFamily="-65" charset="-128"/>
              </a:rPr>
              <a:t>Short plateau phase</a:t>
            </a:r>
          </a:p>
        </p:txBody>
      </p:sp>
      <p:sp>
        <p:nvSpPr>
          <p:cNvPr id="28682" name="Oval 16"/>
          <p:cNvSpPr>
            <a:spLocks noChangeArrowheads="1"/>
          </p:cNvSpPr>
          <p:nvPr/>
        </p:nvSpPr>
        <p:spPr bwMode="auto">
          <a:xfrm>
            <a:off x="571500" y="4286250"/>
            <a:ext cx="2201863" cy="1212850"/>
          </a:xfrm>
          <a:prstGeom prst="ellipse">
            <a:avLst/>
          </a:prstGeom>
          <a:solidFill>
            <a:schemeClr val="hlink"/>
          </a:solidFill>
          <a:ln w="12700">
            <a:noFill/>
            <a:round/>
            <a:headEnd/>
            <a:tailEnd/>
          </a:ln>
        </p:spPr>
        <p:txBody>
          <a:bodyPr lIns="0" tIns="0" rIns="0" bIns="0" anchor="ctr"/>
          <a:lstStyle/>
          <a:p>
            <a:r>
              <a:rPr lang="en-GB" sz="1400" dirty="0">
                <a:solidFill>
                  <a:schemeClr val="bg1"/>
                </a:solidFill>
                <a:ea typeface="ＭＳ Ｐゴシック" pitchFamily="-65" charset="-128"/>
              </a:rPr>
              <a:t>Steep excitement </a:t>
            </a:r>
          </a:p>
          <a:p>
            <a:r>
              <a:rPr lang="en-GB" sz="1400" dirty="0">
                <a:solidFill>
                  <a:schemeClr val="bg1"/>
                </a:solidFill>
                <a:ea typeface="ＭＳ Ｐゴシック" pitchFamily="-65" charset="-128"/>
              </a:rPr>
              <a:t>phase with normal erection</a:t>
            </a:r>
          </a:p>
        </p:txBody>
      </p:sp>
      <p:sp>
        <p:nvSpPr>
          <p:cNvPr id="51211" name="Rectangle 29"/>
          <p:cNvSpPr>
            <a:spLocks noGrp="1" noChangeArrowheads="1"/>
          </p:cNvSpPr>
          <p:nvPr>
            <p:ph type="title" idx="4294967295"/>
          </p:nvPr>
        </p:nvSpPr>
        <p:spPr>
          <a:xfrm>
            <a:off x="323850" y="719138"/>
            <a:ext cx="7721600" cy="513593"/>
          </a:xfrm>
        </p:spPr>
        <p:txBody>
          <a:bodyPr tIns="72000" anchor="ctr"/>
          <a:lstStyle/>
          <a:p>
            <a:pPr eaLnBrk="1" hangingPunct="1"/>
            <a:r>
              <a:rPr lang="en-GB" sz="2700" dirty="0" smtClean="0">
                <a:ea typeface="ＭＳ Ｐゴシック" pitchFamily="-65" charset="-128"/>
              </a:rPr>
              <a:t>Premature Ejaculation</a:t>
            </a:r>
          </a:p>
        </p:txBody>
      </p:sp>
      <p:cxnSp>
        <p:nvCxnSpPr>
          <p:cNvPr id="28684" name="Straight Arrow Connector 15"/>
          <p:cNvCxnSpPr>
            <a:cxnSpLocks noChangeShapeType="1"/>
          </p:cNvCxnSpPr>
          <p:nvPr/>
        </p:nvCxnSpPr>
        <p:spPr bwMode="auto">
          <a:xfrm>
            <a:off x="1755775" y="5786438"/>
            <a:ext cx="5872163" cy="1587"/>
          </a:xfrm>
          <a:prstGeom prst="straightConnector1">
            <a:avLst/>
          </a:prstGeom>
          <a:noFill/>
          <a:ln w="9525">
            <a:solidFill>
              <a:schemeClr val="tx1"/>
            </a:solidFill>
            <a:round/>
            <a:headEnd/>
            <a:tailEnd type="arrow" w="med" len="med"/>
          </a:ln>
        </p:spPr>
      </p:cxn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64"/>
          <p:cNvSpPr>
            <a:spLocks noGrp="1" noChangeArrowheads="1"/>
          </p:cNvSpPr>
          <p:nvPr>
            <p:ph type="title" idx="4294967295"/>
          </p:nvPr>
        </p:nvSpPr>
        <p:spPr>
          <a:xfrm>
            <a:off x="266700" y="463550"/>
            <a:ext cx="7721600" cy="849839"/>
          </a:xfrm>
        </p:spPr>
        <p:txBody>
          <a:bodyPr tIns="72000" anchor="ctr"/>
          <a:lstStyle/>
          <a:p>
            <a:pPr eaLnBrk="1" hangingPunct="1"/>
            <a:r>
              <a:rPr lang="en-AU" sz="2500" dirty="0" smtClean="0">
                <a:ea typeface="ＭＳ Ｐゴシック" pitchFamily="-65" charset="-128"/>
              </a:rPr>
              <a:t>5HT: Inhibitory NTM in Hypothalamus, Brainstem, Spinal cord  </a:t>
            </a:r>
          </a:p>
        </p:txBody>
      </p:sp>
      <p:sp>
        <p:nvSpPr>
          <p:cNvPr id="2173955" name="Rectangle 65"/>
          <p:cNvSpPr>
            <a:spLocks noGrp="1" noChangeArrowheads="1"/>
          </p:cNvSpPr>
          <p:nvPr>
            <p:ph type="body" sz="half" idx="4294967295"/>
          </p:nvPr>
        </p:nvSpPr>
        <p:spPr>
          <a:xfrm>
            <a:off x="393701" y="1700213"/>
            <a:ext cx="4254499" cy="4333494"/>
          </a:xfrm>
        </p:spPr>
        <p:txBody>
          <a:bodyPr lIns="0" tIns="0" rIns="0" bIns="0"/>
          <a:lstStyle/>
          <a:p>
            <a:pPr marL="269875" indent="-269875" eaLnBrk="1" hangingPunct="1">
              <a:lnSpc>
                <a:spcPct val="90000"/>
              </a:lnSpc>
              <a:buClr>
                <a:srgbClr val="C00000"/>
              </a:buClr>
              <a:buFont typeface="Arial" pitchFamily="34" charset="0"/>
              <a:buChar char="•"/>
            </a:pPr>
            <a:r>
              <a:rPr lang="en-AU" sz="2200" dirty="0" smtClean="0">
                <a:ea typeface="ＭＳ Ｐゴシック" pitchFamily="-65" charset="-128"/>
                <a:cs typeface="Tahoma" pitchFamily="34" charset="0"/>
              </a:rPr>
              <a:t>Synaptic cleft 5‑HT is regulated by a </a:t>
            </a:r>
            <a:r>
              <a:rPr lang="en-AU" sz="2200" dirty="0" err="1" smtClean="0">
                <a:ea typeface="ＭＳ Ｐゴシック" pitchFamily="-65" charset="-128"/>
                <a:cs typeface="Tahoma" pitchFamily="34" charset="0"/>
              </a:rPr>
              <a:t>transporter</a:t>
            </a:r>
            <a:r>
              <a:rPr lang="en-AU" sz="2200" dirty="0" smtClean="0">
                <a:ea typeface="ＭＳ Ｐゴシック" pitchFamily="-65" charset="-128"/>
                <a:cs typeface="Tahoma" pitchFamily="34" charset="0"/>
              </a:rPr>
              <a:t> re‑uptake system (5-HTT)</a:t>
            </a:r>
            <a:endParaRPr lang="en-US" sz="2200" dirty="0" smtClean="0">
              <a:ea typeface="ＭＳ Ｐゴシック" pitchFamily="-65" charset="-128"/>
            </a:endParaRPr>
          </a:p>
          <a:p>
            <a:pPr marL="269875" indent="-269875" eaLnBrk="1" hangingPunct="1">
              <a:lnSpc>
                <a:spcPct val="90000"/>
              </a:lnSpc>
              <a:buClr>
                <a:srgbClr val="C00000"/>
              </a:buClr>
              <a:buFont typeface="Arial" pitchFamily="34" charset="0"/>
              <a:buChar char="•"/>
            </a:pPr>
            <a:r>
              <a:rPr lang="en-US" sz="2200" dirty="0" smtClean="0">
                <a:ea typeface="ＭＳ Ｐゴシック" pitchFamily="-65" charset="-128"/>
              </a:rPr>
              <a:t>As serotonin is released, </a:t>
            </a:r>
            <a:br>
              <a:rPr lang="en-US" sz="2200" dirty="0" smtClean="0">
                <a:ea typeface="ＭＳ Ｐゴシック" pitchFamily="-65" charset="-128"/>
              </a:rPr>
            </a:br>
            <a:r>
              <a:rPr lang="en-US" sz="2200" dirty="0" smtClean="0">
                <a:ea typeface="ＭＳ Ｐゴシック" pitchFamily="-65" charset="-128"/>
              </a:rPr>
              <a:t>the transporter system is activated, removing serotonin </a:t>
            </a:r>
            <a:r>
              <a:rPr lang="en-AU" sz="2200" dirty="0" smtClean="0">
                <a:ea typeface="ＭＳ Ｐゴシック" pitchFamily="-65" charset="-128"/>
              </a:rPr>
              <a:t>prevent</a:t>
            </a:r>
            <a:r>
              <a:rPr lang="en-US" sz="2200" dirty="0" err="1" smtClean="0">
                <a:ea typeface="ＭＳ Ｐゴシック" pitchFamily="-65" charset="-128"/>
              </a:rPr>
              <a:t>ing</a:t>
            </a:r>
            <a:r>
              <a:rPr lang="en-AU" sz="2200" dirty="0" smtClean="0">
                <a:ea typeface="ＭＳ Ｐゴシック" pitchFamily="-65" charset="-128"/>
              </a:rPr>
              <a:t> inhibition of ejaculation</a:t>
            </a:r>
          </a:p>
          <a:p>
            <a:pPr marL="269875" indent="-269875" eaLnBrk="1" hangingPunct="1">
              <a:lnSpc>
                <a:spcPct val="90000"/>
              </a:lnSpc>
              <a:buClr>
                <a:srgbClr val="C00000"/>
              </a:buClr>
              <a:buFont typeface="Arial" pitchFamily="34" charset="0"/>
              <a:buChar char="•"/>
            </a:pPr>
            <a:r>
              <a:rPr lang="en-AU" sz="2200" dirty="0" err="1" smtClean="0">
                <a:ea typeface="ＭＳ Ｐゴシック" pitchFamily="-65" charset="-128"/>
              </a:rPr>
              <a:t>SSRIs</a:t>
            </a:r>
            <a:r>
              <a:rPr lang="en-AU" sz="2200" dirty="0" smtClean="0">
                <a:ea typeface="ＭＳ Ｐゴシック" pitchFamily="-65" charset="-128"/>
              </a:rPr>
              <a:t> inhibit the serotonin </a:t>
            </a:r>
            <a:r>
              <a:rPr lang="en-AU" sz="2200" dirty="0" err="1" smtClean="0">
                <a:ea typeface="ＭＳ Ｐゴシック" pitchFamily="-65" charset="-128"/>
              </a:rPr>
              <a:t>transporter</a:t>
            </a:r>
            <a:r>
              <a:rPr lang="en-AU" sz="2200" dirty="0" smtClean="0">
                <a:ea typeface="ＭＳ Ｐゴシック" pitchFamily="-65" charset="-128"/>
              </a:rPr>
              <a:t> system, increasing levels of serotonin</a:t>
            </a:r>
            <a:endParaRPr lang="en-GB" sz="2200" dirty="0" smtClean="0">
              <a:ea typeface="ＭＳ Ｐゴシック" pitchFamily="-65" charset="-128"/>
            </a:endParaRPr>
          </a:p>
        </p:txBody>
      </p:sp>
      <p:pic>
        <p:nvPicPr>
          <p:cNvPr id="36868" name="Picture 66"/>
          <p:cNvPicPr>
            <a:picLocks noGrp="1" noChangeAspect="1" noChangeArrowheads="1"/>
          </p:cNvPicPr>
          <p:nvPr>
            <p:ph sz="half" idx="4294967295"/>
          </p:nvPr>
        </p:nvPicPr>
        <p:blipFill>
          <a:blip r:embed="rId3"/>
          <a:srcRect/>
          <a:stretch>
            <a:fillRect/>
          </a:stretch>
        </p:blipFill>
        <p:spPr>
          <a:xfrm>
            <a:off x="4679950" y="1812925"/>
            <a:ext cx="4271963" cy="4173538"/>
          </a:xfrm>
        </p:spPr>
      </p:pic>
      <p:sp>
        <p:nvSpPr>
          <p:cNvPr id="36869" name="Text Box 71"/>
          <p:cNvSpPr txBox="1">
            <a:spLocks noChangeArrowheads="1"/>
          </p:cNvSpPr>
          <p:nvPr/>
        </p:nvSpPr>
        <p:spPr bwMode="auto">
          <a:xfrm>
            <a:off x="5181600" y="5380038"/>
            <a:ext cx="3810000" cy="304800"/>
          </a:xfrm>
          <a:prstGeom prst="rect">
            <a:avLst/>
          </a:prstGeom>
          <a:noFill/>
          <a:ln w="9525">
            <a:noFill/>
            <a:miter lim="800000"/>
            <a:headEnd type="none" w="sm" len="sm"/>
            <a:tailEnd type="none" w="sm" len="sm"/>
          </a:ln>
        </p:spPr>
        <p:txBody>
          <a:bodyPr>
            <a:spAutoFit/>
          </a:bodyPr>
          <a:lstStyle/>
          <a:p>
            <a:r>
              <a:rPr lang="en-AU" sz="1400">
                <a:solidFill>
                  <a:schemeClr val="bg2"/>
                </a:solidFill>
                <a:ea typeface="ＭＳ Ｐゴシック" pitchFamily="-65" charset="-128"/>
              </a:rPr>
              <a:t>Post-Synaptic Neuron</a:t>
            </a:r>
          </a:p>
        </p:txBody>
      </p:sp>
      <p:sp>
        <p:nvSpPr>
          <p:cNvPr id="36870" name="Text Box 72"/>
          <p:cNvSpPr txBox="1">
            <a:spLocks noChangeArrowheads="1"/>
          </p:cNvSpPr>
          <p:nvPr/>
        </p:nvSpPr>
        <p:spPr bwMode="auto">
          <a:xfrm>
            <a:off x="8002588" y="1766888"/>
            <a:ext cx="779462" cy="304800"/>
          </a:xfrm>
          <a:prstGeom prst="rect">
            <a:avLst/>
          </a:prstGeom>
          <a:noFill/>
          <a:ln w="9525">
            <a:noFill/>
            <a:miter lim="800000"/>
            <a:headEnd type="none" w="sm" len="sm"/>
            <a:tailEnd type="none" w="sm" len="sm"/>
          </a:ln>
        </p:spPr>
        <p:txBody>
          <a:bodyPr>
            <a:spAutoFit/>
          </a:bodyPr>
          <a:lstStyle/>
          <a:p>
            <a:r>
              <a:rPr lang="en-AU" sz="1400">
                <a:solidFill>
                  <a:schemeClr val="bg2"/>
                </a:solidFill>
                <a:ea typeface="ＭＳ Ｐゴシック" pitchFamily="-65" charset="-128"/>
              </a:rPr>
              <a:t>Axon</a:t>
            </a:r>
          </a:p>
        </p:txBody>
      </p:sp>
      <p:sp>
        <p:nvSpPr>
          <p:cNvPr id="36871" name="Text Box 73"/>
          <p:cNvSpPr txBox="1">
            <a:spLocks noChangeArrowheads="1"/>
          </p:cNvSpPr>
          <p:nvPr/>
        </p:nvSpPr>
        <p:spPr bwMode="auto">
          <a:xfrm>
            <a:off x="8002588" y="2384425"/>
            <a:ext cx="1065212" cy="523875"/>
          </a:xfrm>
          <a:prstGeom prst="rect">
            <a:avLst/>
          </a:prstGeom>
          <a:noFill/>
          <a:ln w="9525">
            <a:noFill/>
            <a:miter lim="800000"/>
            <a:headEnd type="none" w="sm" len="sm"/>
            <a:tailEnd type="none" w="sm" len="sm"/>
          </a:ln>
        </p:spPr>
        <p:txBody>
          <a:bodyPr>
            <a:spAutoFit/>
          </a:bodyPr>
          <a:lstStyle/>
          <a:p>
            <a:r>
              <a:rPr lang="en-AU" sz="1400">
                <a:solidFill>
                  <a:schemeClr val="bg2"/>
                </a:solidFill>
                <a:ea typeface="ＭＳ Ｐゴシック" pitchFamily="-65" charset="-128"/>
              </a:rPr>
              <a:t>Axonal </a:t>
            </a:r>
          </a:p>
          <a:p>
            <a:r>
              <a:rPr lang="en-AU" sz="1400">
                <a:solidFill>
                  <a:schemeClr val="bg2"/>
                </a:solidFill>
                <a:ea typeface="ＭＳ Ｐゴシック" pitchFamily="-65" charset="-128"/>
              </a:rPr>
              <a:t>Terminal</a:t>
            </a:r>
          </a:p>
        </p:txBody>
      </p:sp>
      <p:sp>
        <p:nvSpPr>
          <p:cNvPr id="36872" name="Text Box 74"/>
          <p:cNvSpPr txBox="1">
            <a:spLocks noChangeArrowheads="1"/>
          </p:cNvSpPr>
          <p:nvPr/>
        </p:nvSpPr>
        <p:spPr bwMode="auto">
          <a:xfrm>
            <a:off x="8294688" y="5051425"/>
            <a:ext cx="849312" cy="430213"/>
          </a:xfrm>
          <a:prstGeom prst="rect">
            <a:avLst/>
          </a:prstGeom>
          <a:noFill/>
          <a:ln w="9525">
            <a:noFill/>
            <a:miter lim="800000"/>
            <a:headEnd type="none" w="sm" len="sm"/>
            <a:tailEnd type="none" w="sm" len="sm"/>
          </a:ln>
        </p:spPr>
        <p:txBody>
          <a:bodyPr lIns="0" tIns="0" rIns="0" bIns="0">
            <a:spAutoFit/>
          </a:bodyPr>
          <a:lstStyle/>
          <a:p>
            <a:r>
              <a:rPr lang="en-AU" sz="1400">
                <a:solidFill>
                  <a:schemeClr val="bg2"/>
                </a:solidFill>
                <a:ea typeface="ＭＳ Ｐゴシック" pitchFamily="-65" charset="-128"/>
              </a:rPr>
              <a:t>Synaptic </a:t>
            </a:r>
          </a:p>
          <a:p>
            <a:r>
              <a:rPr lang="en-AU" sz="1400">
                <a:solidFill>
                  <a:schemeClr val="bg2"/>
                </a:solidFill>
                <a:ea typeface="ＭＳ Ｐゴシック" pitchFamily="-65" charset="-128"/>
              </a:rPr>
              <a:t>Cleft</a:t>
            </a:r>
          </a:p>
        </p:txBody>
      </p:sp>
      <p:sp>
        <p:nvSpPr>
          <p:cNvPr id="36873" name="Line 75"/>
          <p:cNvSpPr>
            <a:spLocks noChangeShapeType="1"/>
          </p:cNvSpPr>
          <p:nvPr/>
        </p:nvSpPr>
        <p:spPr bwMode="auto">
          <a:xfrm>
            <a:off x="7602538" y="1927225"/>
            <a:ext cx="455612" cy="0"/>
          </a:xfrm>
          <a:prstGeom prst="line">
            <a:avLst/>
          </a:prstGeom>
          <a:noFill/>
          <a:ln w="28575">
            <a:solidFill>
              <a:schemeClr val="bg2"/>
            </a:solidFill>
            <a:round/>
            <a:headEnd type="none" w="sm" len="sm"/>
            <a:tailEnd type="none" w="sm" len="sm"/>
          </a:ln>
        </p:spPr>
        <p:txBody>
          <a:bodyPr wrap="none"/>
          <a:lstStyle/>
          <a:p>
            <a:endParaRPr lang="en-US"/>
          </a:p>
        </p:txBody>
      </p:sp>
      <p:sp>
        <p:nvSpPr>
          <p:cNvPr id="36874" name="Line 76"/>
          <p:cNvSpPr>
            <a:spLocks noChangeShapeType="1"/>
          </p:cNvSpPr>
          <p:nvPr/>
        </p:nvSpPr>
        <p:spPr bwMode="auto">
          <a:xfrm flipH="1">
            <a:off x="7532688" y="2525713"/>
            <a:ext cx="500062" cy="874712"/>
          </a:xfrm>
          <a:prstGeom prst="line">
            <a:avLst/>
          </a:prstGeom>
          <a:noFill/>
          <a:ln w="28575">
            <a:solidFill>
              <a:schemeClr val="bg2"/>
            </a:solidFill>
            <a:round/>
            <a:headEnd/>
            <a:tailEnd type="triangle" w="med" len="med"/>
          </a:ln>
        </p:spPr>
        <p:txBody>
          <a:bodyPr wrap="none"/>
          <a:lstStyle/>
          <a:p>
            <a:endParaRPr lang="en-US"/>
          </a:p>
        </p:txBody>
      </p:sp>
      <p:sp>
        <p:nvSpPr>
          <p:cNvPr id="36875" name="Line 80"/>
          <p:cNvSpPr>
            <a:spLocks noChangeShapeType="1"/>
          </p:cNvSpPr>
          <p:nvPr/>
        </p:nvSpPr>
        <p:spPr bwMode="auto">
          <a:xfrm flipH="1">
            <a:off x="8478838" y="4371975"/>
            <a:ext cx="4762" cy="222250"/>
          </a:xfrm>
          <a:prstGeom prst="line">
            <a:avLst/>
          </a:prstGeom>
          <a:noFill/>
          <a:ln w="38100">
            <a:solidFill>
              <a:srgbClr val="71323E"/>
            </a:solidFill>
            <a:round/>
            <a:headEnd type="none" w="sm" len="sm"/>
            <a:tailEnd type="triangle" w="sm" len="sm"/>
          </a:ln>
        </p:spPr>
        <p:txBody>
          <a:bodyPr wrap="none"/>
          <a:lstStyle/>
          <a:p>
            <a:endParaRPr lang="en-US"/>
          </a:p>
        </p:txBody>
      </p:sp>
      <p:sp>
        <p:nvSpPr>
          <p:cNvPr id="36876" name="Oval 79"/>
          <p:cNvSpPr>
            <a:spLocks noChangeArrowheads="1"/>
          </p:cNvSpPr>
          <p:nvPr/>
        </p:nvSpPr>
        <p:spPr bwMode="auto">
          <a:xfrm>
            <a:off x="8361363" y="4337050"/>
            <a:ext cx="122237" cy="111125"/>
          </a:xfrm>
          <a:prstGeom prst="ellipse">
            <a:avLst/>
          </a:prstGeom>
          <a:noFill/>
          <a:ln w="38100">
            <a:solidFill>
              <a:srgbClr val="71323E"/>
            </a:solidFill>
            <a:round/>
            <a:headEnd type="none" w="sm" len="sm"/>
            <a:tailEnd type="none" w="sm" len="sm"/>
          </a:ln>
        </p:spPr>
        <p:txBody>
          <a:bodyPr wrap="none" anchor="ctr"/>
          <a:lstStyle/>
          <a:p>
            <a:endParaRPr lang="it-IT" sz="2400">
              <a:solidFill>
                <a:schemeClr val="bg2"/>
              </a:solidFill>
              <a:ea typeface="ＭＳ Ｐゴシック" pitchFamily="-65" charset="-128"/>
            </a:endParaRPr>
          </a:p>
        </p:txBody>
      </p:sp>
      <p:sp>
        <p:nvSpPr>
          <p:cNvPr id="36877" name="Line 81"/>
          <p:cNvSpPr>
            <a:spLocks noChangeShapeType="1"/>
          </p:cNvSpPr>
          <p:nvPr/>
        </p:nvSpPr>
        <p:spPr bwMode="auto">
          <a:xfrm rot="10800000" flipH="1">
            <a:off x="8364538" y="4189413"/>
            <a:ext cx="4762" cy="230187"/>
          </a:xfrm>
          <a:prstGeom prst="line">
            <a:avLst/>
          </a:prstGeom>
          <a:noFill/>
          <a:ln w="38100">
            <a:solidFill>
              <a:srgbClr val="71323E"/>
            </a:solidFill>
            <a:round/>
            <a:headEnd type="none" w="sm" len="sm"/>
            <a:tailEnd type="triangle" w="sm" len="sm"/>
          </a:ln>
        </p:spPr>
        <p:txBody>
          <a:bodyPr wrap="none"/>
          <a:lstStyle/>
          <a:p>
            <a:endParaRPr lang="en-US"/>
          </a:p>
        </p:txBody>
      </p:sp>
      <p:sp>
        <p:nvSpPr>
          <p:cNvPr id="36878" name="Text Box 82"/>
          <p:cNvSpPr txBox="1">
            <a:spLocks noChangeArrowheads="1"/>
          </p:cNvSpPr>
          <p:nvPr/>
        </p:nvSpPr>
        <p:spPr bwMode="auto">
          <a:xfrm>
            <a:off x="8113713" y="3987800"/>
            <a:ext cx="504825" cy="215900"/>
          </a:xfrm>
          <a:prstGeom prst="rect">
            <a:avLst/>
          </a:prstGeom>
          <a:noFill/>
          <a:ln w="9525">
            <a:noFill/>
            <a:miter lim="800000"/>
            <a:headEnd type="none" w="sm" len="sm"/>
            <a:tailEnd type="none" w="sm" len="sm"/>
          </a:ln>
        </p:spPr>
        <p:txBody>
          <a:bodyPr wrap="none" lIns="0" tIns="0" rIns="0" bIns="0">
            <a:spAutoFit/>
          </a:bodyPr>
          <a:lstStyle/>
          <a:p>
            <a:r>
              <a:rPr lang="en-AU" sz="1400">
                <a:solidFill>
                  <a:schemeClr val="bg2"/>
                </a:solidFill>
                <a:ea typeface="ＭＳ Ｐゴシック" pitchFamily="-65" charset="-128"/>
              </a:rPr>
              <a:t>5-HTT</a:t>
            </a:r>
          </a:p>
        </p:txBody>
      </p:sp>
      <p:sp>
        <p:nvSpPr>
          <p:cNvPr id="36879" name="Line 80"/>
          <p:cNvSpPr>
            <a:spLocks noChangeShapeType="1"/>
          </p:cNvSpPr>
          <p:nvPr/>
        </p:nvSpPr>
        <p:spPr bwMode="auto">
          <a:xfrm flipH="1">
            <a:off x="8045450" y="4587875"/>
            <a:ext cx="4763" cy="222250"/>
          </a:xfrm>
          <a:prstGeom prst="line">
            <a:avLst/>
          </a:prstGeom>
          <a:noFill/>
          <a:ln w="38100">
            <a:solidFill>
              <a:srgbClr val="71323E"/>
            </a:solidFill>
            <a:round/>
            <a:headEnd type="none" w="sm" len="sm"/>
            <a:tailEnd type="triangle" w="sm" len="sm"/>
          </a:ln>
        </p:spPr>
        <p:txBody>
          <a:bodyPr wrap="none"/>
          <a:lstStyle/>
          <a:p>
            <a:endParaRPr lang="en-US"/>
          </a:p>
        </p:txBody>
      </p:sp>
      <p:sp>
        <p:nvSpPr>
          <p:cNvPr id="36880" name="Oval 79"/>
          <p:cNvSpPr>
            <a:spLocks noChangeArrowheads="1"/>
          </p:cNvSpPr>
          <p:nvPr/>
        </p:nvSpPr>
        <p:spPr bwMode="auto">
          <a:xfrm>
            <a:off x="7926388" y="4552950"/>
            <a:ext cx="123825" cy="111125"/>
          </a:xfrm>
          <a:prstGeom prst="ellipse">
            <a:avLst/>
          </a:prstGeom>
          <a:noFill/>
          <a:ln w="38100">
            <a:solidFill>
              <a:srgbClr val="71323E"/>
            </a:solidFill>
            <a:round/>
            <a:headEnd type="none" w="sm" len="sm"/>
            <a:tailEnd type="none" w="sm" len="sm"/>
          </a:ln>
        </p:spPr>
        <p:txBody>
          <a:bodyPr wrap="none" anchor="ctr"/>
          <a:lstStyle/>
          <a:p>
            <a:endParaRPr lang="it-IT" sz="2400">
              <a:solidFill>
                <a:schemeClr val="bg2"/>
              </a:solidFill>
              <a:ea typeface="ＭＳ Ｐゴシック" pitchFamily="-65" charset="-128"/>
            </a:endParaRPr>
          </a:p>
        </p:txBody>
      </p:sp>
      <p:sp>
        <p:nvSpPr>
          <p:cNvPr id="36881" name="Line 81"/>
          <p:cNvSpPr>
            <a:spLocks noChangeShapeType="1"/>
          </p:cNvSpPr>
          <p:nvPr/>
        </p:nvSpPr>
        <p:spPr bwMode="auto">
          <a:xfrm rot="10800000" flipH="1">
            <a:off x="7931150" y="4405313"/>
            <a:ext cx="3175" cy="230187"/>
          </a:xfrm>
          <a:prstGeom prst="line">
            <a:avLst/>
          </a:prstGeom>
          <a:noFill/>
          <a:ln w="38100">
            <a:solidFill>
              <a:srgbClr val="71323E"/>
            </a:solidFill>
            <a:round/>
            <a:headEnd type="none" w="sm" len="sm"/>
            <a:tailEnd type="triangle" w="sm" len="sm"/>
          </a:ln>
        </p:spPr>
        <p:txBody>
          <a:bodyPr wrap="none"/>
          <a:lstStyle/>
          <a:p>
            <a:endParaRPr lang="en-US"/>
          </a:p>
        </p:txBody>
      </p:sp>
      <p:sp>
        <p:nvSpPr>
          <p:cNvPr id="36882" name="Text Box 82"/>
          <p:cNvSpPr txBox="1">
            <a:spLocks noChangeArrowheads="1"/>
          </p:cNvSpPr>
          <p:nvPr/>
        </p:nvSpPr>
        <p:spPr bwMode="auto">
          <a:xfrm>
            <a:off x="7678738" y="4203700"/>
            <a:ext cx="506412" cy="215900"/>
          </a:xfrm>
          <a:prstGeom prst="rect">
            <a:avLst/>
          </a:prstGeom>
          <a:noFill/>
          <a:ln w="9525">
            <a:noFill/>
            <a:miter lim="800000"/>
            <a:headEnd type="none" w="sm" len="sm"/>
            <a:tailEnd type="none" w="sm" len="sm"/>
          </a:ln>
        </p:spPr>
        <p:txBody>
          <a:bodyPr wrap="none" lIns="0" tIns="0" rIns="0" bIns="0">
            <a:spAutoFit/>
          </a:bodyPr>
          <a:lstStyle/>
          <a:p>
            <a:r>
              <a:rPr lang="en-AU" sz="1400">
                <a:solidFill>
                  <a:schemeClr val="bg2"/>
                </a:solidFill>
                <a:ea typeface="ＭＳ Ｐゴシック" pitchFamily="-65" charset="-128"/>
              </a:rPr>
              <a:t>5-HTT</a:t>
            </a:r>
          </a:p>
        </p:txBody>
      </p:sp>
      <p:sp>
        <p:nvSpPr>
          <p:cNvPr id="36883" name="AutoShape 82"/>
          <p:cNvSpPr>
            <a:spLocks noChangeArrowheads="1"/>
          </p:cNvSpPr>
          <p:nvPr/>
        </p:nvSpPr>
        <p:spPr bwMode="auto">
          <a:xfrm>
            <a:off x="7472363" y="4584700"/>
            <a:ext cx="177800" cy="304800"/>
          </a:xfrm>
          <a:prstGeom prst="downArrow">
            <a:avLst>
              <a:gd name="adj1" fmla="val 53574"/>
              <a:gd name="adj2" fmla="val 44444"/>
            </a:avLst>
          </a:prstGeom>
          <a:solidFill>
            <a:srgbClr val="662D91"/>
          </a:solidFill>
          <a:ln w="9525">
            <a:noFill/>
            <a:miter lim="800000"/>
            <a:headEnd/>
            <a:tailEnd/>
          </a:ln>
        </p:spPr>
        <p:txBody>
          <a:bodyPr wrap="none" anchor="ctr"/>
          <a:lstStyle/>
          <a:p>
            <a:endParaRPr lang="it-IT" sz="2400">
              <a:solidFill>
                <a:schemeClr val="bg2"/>
              </a:solidFill>
              <a:ea typeface="ＭＳ Ｐゴシック" pitchFamily="-65" charset="-128"/>
            </a:endParaRPr>
          </a:p>
        </p:txBody>
      </p:sp>
      <p:sp>
        <p:nvSpPr>
          <p:cNvPr id="36884" name="Text Box 82"/>
          <p:cNvSpPr txBox="1">
            <a:spLocks noChangeArrowheads="1"/>
          </p:cNvSpPr>
          <p:nvPr/>
        </p:nvSpPr>
        <p:spPr bwMode="auto">
          <a:xfrm>
            <a:off x="7364413" y="4886325"/>
            <a:ext cx="398462" cy="215900"/>
          </a:xfrm>
          <a:prstGeom prst="rect">
            <a:avLst/>
          </a:prstGeom>
          <a:noFill/>
          <a:ln w="9525">
            <a:noFill/>
            <a:miter lim="800000"/>
            <a:headEnd type="none" w="sm" len="sm"/>
            <a:tailEnd type="none" w="sm" len="sm"/>
          </a:ln>
        </p:spPr>
        <p:txBody>
          <a:bodyPr wrap="none" lIns="0" tIns="0" rIns="0" bIns="0">
            <a:spAutoFit/>
          </a:bodyPr>
          <a:lstStyle/>
          <a:p>
            <a:r>
              <a:rPr lang="en-AU" sz="1400">
                <a:solidFill>
                  <a:schemeClr val="bg2"/>
                </a:solidFill>
                <a:ea typeface="ＭＳ Ｐゴシック" pitchFamily="-65" charset="-128"/>
              </a:rPr>
              <a:t>5-HT</a:t>
            </a:r>
          </a:p>
        </p:txBody>
      </p:sp>
      <p:sp>
        <p:nvSpPr>
          <p:cNvPr id="36885" name="Line 80"/>
          <p:cNvSpPr>
            <a:spLocks noChangeShapeType="1"/>
          </p:cNvSpPr>
          <p:nvPr/>
        </p:nvSpPr>
        <p:spPr bwMode="auto">
          <a:xfrm flipH="1">
            <a:off x="7016750" y="4721225"/>
            <a:ext cx="4763" cy="222250"/>
          </a:xfrm>
          <a:prstGeom prst="line">
            <a:avLst/>
          </a:prstGeom>
          <a:noFill/>
          <a:ln w="38100">
            <a:solidFill>
              <a:srgbClr val="71323E"/>
            </a:solidFill>
            <a:round/>
            <a:headEnd type="none" w="sm" len="sm"/>
            <a:tailEnd type="triangle" w="sm" len="sm"/>
          </a:ln>
        </p:spPr>
        <p:txBody>
          <a:bodyPr wrap="none"/>
          <a:lstStyle/>
          <a:p>
            <a:endParaRPr lang="en-US"/>
          </a:p>
        </p:txBody>
      </p:sp>
      <p:sp>
        <p:nvSpPr>
          <p:cNvPr id="36886" name="Oval 79"/>
          <p:cNvSpPr>
            <a:spLocks noChangeArrowheads="1"/>
          </p:cNvSpPr>
          <p:nvPr/>
        </p:nvSpPr>
        <p:spPr bwMode="auto">
          <a:xfrm>
            <a:off x="6897688" y="4686300"/>
            <a:ext cx="123825" cy="111125"/>
          </a:xfrm>
          <a:prstGeom prst="ellipse">
            <a:avLst/>
          </a:prstGeom>
          <a:noFill/>
          <a:ln w="38100">
            <a:solidFill>
              <a:srgbClr val="71323E"/>
            </a:solidFill>
            <a:round/>
            <a:headEnd type="none" w="sm" len="sm"/>
            <a:tailEnd type="none" w="sm" len="sm"/>
          </a:ln>
        </p:spPr>
        <p:txBody>
          <a:bodyPr wrap="none" anchor="ctr"/>
          <a:lstStyle/>
          <a:p>
            <a:endParaRPr lang="it-IT" sz="2400">
              <a:solidFill>
                <a:schemeClr val="bg2"/>
              </a:solidFill>
              <a:ea typeface="ＭＳ Ｐゴシック" pitchFamily="-65" charset="-128"/>
            </a:endParaRPr>
          </a:p>
        </p:txBody>
      </p:sp>
      <p:sp>
        <p:nvSpPr>
          <p:cNvPr id="36887" name="Line 81"/>
          <p:cNvSpPr>
            <a:spLocks noChangeShapeType="1"/>
          </p:cNvSpPr>
          <p:nvPr/>
        </p:nvSpPr>
        <p:spPr bwMode="auto">
          <a:xfrm rot="10800000" flipH="1">
            <a:off x="6902450" y="4538663"/>
            <a:ext cx="3175" cy="230187"/>
          </a:xfrm>
          <a:prstGeom prst="line">
            <a:avLst/>
          </a:prstGeom>
          <a:noFill/>
          <a:ln w="38100">
            <a:solidFill>
              <a:srgbClr val="71323E"/>
            </a:solidFill>
            <a:round/>
            <a:headEnd type="none" w="sm" len="sm"/>
            <a:tailEnd type="triangle" w="sm" len="sm"/>
          </a:ln>
        </p:spPr>
        <p:txBody>
          <a:bodyPr wrap="none"/>
          <a:lstStyle/>
          <a:p>
            <a:endParaRPr lang="en-US"/>
          </a:p>
        </p:txBody>
      </p:sp>
      <p:sp>
        <p:nvSpPr>
          <p:cNvPr id="36888" name="Text Box 82"/>
          <p:cNvSpPr txBox="1">
            <a:spLocks noChangeArrowheads="1"/>
          </p:cNvSpPr>
          <p:nvPr/>
        </p:nvSpPr>
        <p:spPr bwMode="auto">
          <a:xfrm>
            <a:off x="6650038" y="4337050"/>
            <a:ext cx="506412" cy="215900"/>
          </a:xfrm>
          <a:prstGeom prst="rect">
            <a:avLst/>
          </a:prstGeom>
          <a:noFill/>
          <a:ln w="9525">
            <a:noFill/>
            <a:miter lim="800000"/>
            <a:headEnd type="none" w="sm" len="sm"/>
            <a:tailEnd type="none" w="sm" len="sm"/>
          </a:ln>
        </p:spPr>
        <p:txBody>
          <a:bodyPr wrap="none" lIns="0" tIns="0" rIns="0" bIns="0">
            <a:spAutoFit/>
          </a:bodyPr>
          <a:lstStyle/>
          <a:p>
            <a:r>
              <a:rPr lang="en-AU" sz="1400">
                <a:solidFill>
                  <a:schemeClr val="bg2"/>
                </a:solidFill>
                <a:ea typeface="ＭＳ Ｐゴシック" pitchFamily="-65" charset="-128"/>
              </a:rPr>
              <a:t>5-HTT</a:t>
            </a:r>
          </a:p>
        </p:txBody>
      </p:sp>
      <p:sp>
        <p:nvSpPr>
          <p:cNvPr id="36889" name="AutoShape 97"/>
          <p:cNvSpPr>
            <a:spLocks noChangeArrowheads="1"/>
          </p:cNvSpPr>
          <p:nvPr/>
        </p:nvSpPr>
        <p:spPr bwMode="auto">
          <a:xfrm>
            <a:off x="6513513" y="4613275"/>
            <a:ext cx="177800" cy="304800"/>
          </a:xfrm>
          <a:prstGeom prst="downArrow">
            <a:avLst>
              <a:gd name="adj1" fmla="val 53574"/>
              <a:gd name="adj2" fmla="val 44444"/>
            </a:avLst>
          </a:prstGeom>
          <a:solidFill>
            <a:srgbClr val="662D91"/>
          </a:solidFill>
          <a:ln w="9525">
            <a:noFill/>
            <a:miter lim="800000"/>
            <a:headEnd/>
            <a:tailEnd/>
          </a:ln>
        </p:spPr>
        <p:txBody>
          <a:bodyPr wrap="none" anchor="ctr"/>
          <a:lstStyle/>
          <a:p>
            <a:endParaRPr lang="it-IT" sz="2400">
              <a:solidFill>
                <a:schemeClr val="bg2"/>
              </a:solidFill>
              <a:ea typeface="ＭＳ Ｐゴシック" pitchFamily="-65" charset="-128"/>
            </a:endParaRPr>
          </a:p>
        </p:txBody>
      </p:sp>
      <p:sp>
        <p:nvSpPr>
          <p:cNvPr id="36890" name="Text Box 82"/>
          <p:cNvSpPr txBox="1">
            <a:spLocks noChangeArrowheads="1"/>
          </p:cNvSpPr>
          <p:nvPr/>
        </p:nvSpPr>
        <p:spPr bwMode="auto">
          <a:xfrm>
            <a:off x="6405563" y="4914900"/>
            <a:ext cx="396875" cy="215900"/>
          </a:xfrm>
          <a:prstGeom prst="rect">
            <a:avLst/>
          </a:prstGeom>
          <a:noFill/>
          <a:ln w="9525">
            <a:noFill/>
            <a:miter lim="800000"/>
            <a:headEnd type="none" w="sm" len="sm"/>
            <a:tailEnd type="none" w="sm" len="sm"/>
          </a:ln>
        </p:spPr>
        <p:txBody>
          <a:bodyPr wrap="none" lIns="0" tIns="0" rIns="0" bIns="0">
            <a:spAutoFit/>
          </a:bodyPr>
          <a:lstStyle/>
          <a:p>
            <a:r>
              <a:rPr lang="en-AU" sz="1400">
                <a:solidFill>
                  <a:schemeClr val="bg2"/>
                </a:solidFill>
                <a:ea typeface="ＭＳ Ｐゴシック" pitchFamily="-65" charset="-128"/>
              </a:rPr>
              <a:t>5-HT</a:t>
            </a:r>
          </a:p>
        </p:txBody>
      </p:sp>
      <p:sp>
        <p:nvSpPr>
          <p:cNvPr id="36891" name="AutoShape 100"/>
          <p:cNvSpPr>
            <a:spLocks noChangeArrowheads="1"/>
          </p:cNvSpPr>
          <p:nvPr/>
        </p:nvSpPr>
        <p:spPr bwMode="auto">
          <a:xfrm>
            <a:off x="5962650" y="4518025"/>
            <a:ext cx="177800" cy="304800"/>
          </a:xfrm>
          <a:prstGeom prst="downArrow">
            <a:avLst>
              <a:gd name="adj1" fmla="val 53574"/>
              <a:gd name="adj2" fmla="val 44444"/>
            </a:avLst>
          </a:prstGeom>
          <a:solidFill>
            <a:srgbClr val="662D91"/>
          </a:solidFill>
          <a:ln w="9525">
            <a:noFill/>
            <a:miter lim="800000"/>
            <a:headEnd/>
            <a:tailEnd/>
          </a:ln>
        </p:spPr>
        <p:txBody>
          <a:bodyPr wrap="none" anchor="ctr"/>
          <a:lstStyle/>
          <a:p>
            <a:endParaRPr lang="it-IT" sz="2400">
              <a:solidFill>
                <a:schemeClr val="bg2"/>
              </a:solidFill>
              <a:ea typeface="ＭＳ Ｐゴシック" pitchFamily="-65" charset="-128"/>
            </a:endParaRPr>
          </a:p>
        </p:txBody>
      </p:sp>
      <p:sp>
        <p:nvSpPr>
          <p:cNvPr id="36892" name="Text Box 82"/>
          <p:cNvSpPr txBox="1">
            <a:spLocks noChangeArrowheads="1"/>
          </p:cNvSpPr>
          <p:nvPr/>
        </p:nvSpPr>
        <p:spPr bwMode="auto">
          <a:xfrm>
            <a:off x="5853113" y="4819650"/>
            <a:ext cx="398462" cy="215900"/>
          </a:xfrm>
          <a:prstGeom prst="rect">
            <a:avLst/>
          </a:prstGeom>
          <a:noFill/>
          <a:ln w="9525">
            <a:noFill/>
            <a:miter lim="800000"/>
            <a:headEnd type="none" w="sm" len="sm"/>
            <a:tailEnd type="none" w="sm" len="sm"/>
          </a:ln>
        </p:spPr>
        <p:txBody>
          <a:bodyPr wrap="none" lIns="0" tIns="0" rIns="0" bIns="0">
            <a:spAutoFit/>
          </a:bodyPr>
          <a:lstStyle/>
          <a:p>
            <a:r>
              <a:rPr lang="en-AU" sz="1400">
                <a:solidFill>
                  <a:schemeClr val="bg2"/>
                </a:solidFill>
                <a:ea typeface="ＭＳ Ｐゴシック" pitchFamily="-65" charset="-128"/>
              </a:rPr>
              <a:t>5-HT</a:t>
            </a:r>
          </a:p>
        </p:txBody>
      </p:sp>
      <p:grpSp>
        <p:nvGrpSpPr>
          <p:cNvPr id="2" name="Group 52"/>
          <p:cNvGrpSpPr>
            <a:grpSpLocks/>
          </p:cNvGrpSpPr>
          <p:nvPr/>
        </p:nvGrpSpPr>
        <p:grpSpPr bwMode="auto">
          <a:xfrm>
            <a:off x="5676900" y="4332288"/>
            <a:ext cx="123825" cy="404812"/>
            <a:chOff x="3861" y="2715"/>
            <a:chExt cx="88" cy="255"/>
          </a:xfrm>
        </p:grpSpPr>
        <p:sp>
          <p:nvSpPr>
            <p:cNvPr id="36896" name="Line 80"/>
            <p:cNvSpPr>
              <a:spLocks noChangeShapeType="1"/>
            </p:cNvSpPr>
            <p:nvPr/>
          </p:nvSpPr>
          <p:spPr bwMode="auto">
            <a:xfrm flipH="1">
              <a:off x="3946" y="2830"/>
              <a:ext cx="3" cy="140"/>
            </a:xfrm>
            <a:prstGeom prst="line">
              <a:avLst/>
            </a:prstGeom>
            <a:noFill/>
            <a:ln w="38100">
              <a:solidFill>
                <a:srgbClr val="71323E"/>
              </a:solidFill>
              <a:round/>
              <a:headEnd type="none" w="sm" len="sm"/>
              <a:tailEnd type="triangle" w="sm" len="sm"/>
            </a:ln>
          </p:spPr>
          <p:txBody>
            <a:bodyPr wrap="none"/>
            <a:lstStyle/>
            <a:p>
              <a:endParaRPr lang="en-US"/>
            </a:p>
          </p:txBody>
        </p:sp>
        <p:grpSp>
          <p:nvGrpSpPr>
            <p:cNvPr id="3" name="Group 105"/>
            <p:cNvGrpSpPr>
              <a:grpSpLocks/>
            </p:cNvGrpSpPr>
            <p:nvPr/>
          </p:nvGrpSpPr>
          <p:grpSpPr bwMode="auto">
            <a:xfrm>
              <a:off x="3861" y="2715"/>
              <a:ext cx="88" cy="163"/>
              <a:chOff x="5127" y="2625"/>
              <a:chExt cx="78" cy="163"/>
            </a:xfrm>
          </p:grpSpPr>
          <p:sp>
            <p:nvSpPr>
              <p:cNvPr id="36898" name="Oval 79"/>
              <p:cNvSpPr>
                <a:spLocks noChangeArrowheads="1"/>
              </p:cNvSpPr>
              <p:nvPr/>
            </p:nvSpPr>
            <p:spPr bwMode="auto">
              <a:xfrm>
                <a:off x="5127" y="2718"/>
                <a:ext cx="78" cy="70"/>
              </a:xfrm>
              <a:prstGeom prst="ellipse">
                <a:avLst/>
              </a:prstGeom>
              <a:noFill/>
              <a:ln w="38100">
                <a:solidFill>
                  <a:srgbClr val="71323E"/>
                </a:solidFill>
                <a:round/>
                <a:headEnd type="none" w="sm" len="sm"/>
                <a:tailEnd type="none" w="sm" len="sm"/>
              </a:ln>
            </p:spPr>
            <p:txBody>
              <a:bodyPr wrap="none" anchor="ctr"/>
              <a:lstStyle/>
              <a:p>
                <a:endParaRPr lang="it-IT" sz="2400">
                  <a:solidFill>
                    <a:schemeClr val="bg2"/>
                  </a:solidFill>
                  <a:ea typeface="ＭＳ Ｐゴシック" pitchFamily="-65" charset="-128"/>
                </a:endParaRPr>
              </a:p>
            </p:txBody>
          </p:sp>
          <p:sp>
            <p:nvSpPr>
              <p:cNvPr id="36899" name="Line 81"/>
              <p:cNvSpPr>
                <a:spLocks noChangeShapeType="1"/>
              </p:cNvSpPr>
              <p:nvPr/>
            </p:nvSpPr>
            <p:spPr bwMode="auto">
              <a:xfrm rot="10800000" flipH="1">
                <a:off x="5130" y="2625"/>
                <a:ext cx="2" cy="145"/>
              </a:xfrm>
              <a:prstGeom prst="line">
                <a:avLst/>
              </a:prstGeom>
              <a:noFill/>
              <a:ln w="38100">
                <a:solidFill>
                  <a:srgbClr val="71323E"/>
                </a:solidFill>
                <a:round/>
                <a:headEnd type="none" w="sm" len="sm"/>
                <a:tailEnd type="triangle" w="sm" len="sm"/>
              </a:ln>
            </p:spPr>
            <p:txBody>
              <a:bodyPr wrap="none"/>
              <a:lstStyle/>
              <a:p>
                <a:endParaRPr lang="en-US"/>
              </a:p>
            </p:txBody>
          </p:sp>
        </p:grpSp>
      </p:grpSp>
      <p:sp>
        <p:nvSpPr>
          <p:cNvPr id="36894" name="Text Box 82"/>
          <p:cNvSpPr txBox="1">
            <a:spLocks noChangeArrowheads="1"/>
          </p:cNvSpPr>
          <p:nvPr/>
        </p:nvSpPr>
        <p:spPr bwMode="auto">
          <a:xfrm>
            <a:off x="5430838" y="4130675"/>
            <a:ext cx="506412" cy="215900"/>
          </a:xfrm>
          <a:prstGeom prst="rect">
            <a:avLst/>
          </a:prstGeom>
          <a:noFill/>
          <a:ln w="9525">
            <a:noFill/>
            <a:miter lim="800000"/>
            <a:headEnd type="none" w="sm" len="sm"/>
            <a:tailEnd type="none" w="sm" len="sm"/>
          </a:ln>
        </p:spPr>
        <p:txBody>
          <a:bodyPr wrap="none" lIns="0" tIns="0" rIns="0" bIns="0">
            <a:spAutoFit/>
          </a:bodyPr>
          <a:lstStyle/>
          <a:p>
            <a:r>
              <a:rPr lang="en-AU" sz="1400">
                <a:solidFill>
                  <a:schemeClr val="bg2"/>
                </a:solidFill>
                <a:ea typeface="ＭＳ Ｐゴシック" pitchFamily="-65" charset="-128"/>
              </a:rPr>
              <a:t>5-HTT</a:t>
            </a:r>
          </a:p>
        </p:txBody>
      </p:sp>
      <p:sp>
        <p:nvSpPr>
          <p:cNvPr id="36895" name="Line 76"/>
          <p:cNvSpPr>
            <a:spLocks noChangeShapeType="1"/>
          </p:cNvSpPr>
          <p:nvPr/>
        </p:nvSpPr>
        <p:spPr bwMode="auto">
          <a:xfrm flipH="1" flipV="1">
            <a:off x="8458200" y="4645025"/>
            <a:ext cx="0" cy="393700"/>
          </a:xfrm>
          <a:prstGeom prst="line">
            <a:avLst/>
          </a:prstGeom>
          <a:noFill/>
          <a:ln w="28575">
            <a:solidFill>
              <a:schemeClr val="bg2"/>
            </a:solidFill>
            <a:round/>
            <a:headEnd/>
            <a:tailEnd type="triangle" w="med" len="med"/>
          </a:ln>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3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3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39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zh-CN">
                <a:effectLst>
                  <a:outerShdw blurRad="38100" dist="38100" dir="2700000" algn="tl">
                    <a:srgbClr val="000000"/>
                  </a:outerShdw>
                </a:effectLst>
                <a:latin typeface="Arial" charset="0"/>
                <a:ea typeface="ＭＳ Ｐゴシック" charset="0"/>
                <a:cs typeface="ＭＳ Ｐゴシック" charset="0"/>
              </a:rPr>
              <a:t>So, What is normal?</a:t>
            </a:r>
            <a:endParaRPr lang="zh-CN">
              <a:effectLst>
                <a:outerShdw blurRad="38100" dist="38100" dir="2700000" algn="tl">
                  <a:srgbClr val="000000"/>
                </a:outerShdw>
              </a:effectLst>
              <a:latin typeface="Arial" charset="0"/>
              <a:ea typeface="ＭＳ Ｐゴシック" charset="0"/>
              <a:cs typeface="ＭＳ Ｐゴシック" charset="0"/>
            </a:endParaRPr>
          </a:p>
        </p:txBody>
      </p:sp>
      <p:pic>
        <p:nvPicPr>
          <p:cNvPr id="20483" name="Picture 3" descr="PE Carto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96295"/>
            <a:ext cx="5486400" cy="487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77206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noChangeAspect="1"/>
          </p:cNvGrpSpPr>
          <p:nvPr/>
        </p:nvGrpSpPr>
        <p:grpSpPr bwMode="auto">
          <a:xfrm>
            <a:off x="660400" y="2497372"/>
            <a:ext cx="7876823" cy="3829050"/>
            <a:chOff x="468" y="1427"/>
            <a:chExt cx="5582" cy="2412"/>
          </a:xfrm>
        </p:grpSpPr>
        <p:sp>
          <p:nvSpPr>
            <p:cNvPr id="61447" name="AutoShape 3"/>
            <p:cNvSpPr>
              <a:spLocks noChangeAspect="1" noChangeArrowheads="1" noTextEdit="1"/>
            </p:cNvSpPr>
            <p:nvPr/>
          </p:nvSpPr>
          <p:spPr bwMode="auto">
            <a:xfrm>
              <a:off x="468" y="1427"/>
              <a:ext cx="5582" cy="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48" name="Rectangle 4"/>
            <p:cNvSpPr>
              <a:spLocks noChangeArrowheads="1"/>
            </p:cNvSpPr>
            <p:nvPr/>
          </p:nvSpPr>
          <p:spPr bwMode="auto">
            <a:xfrm>
              <a:off x="503" y="1460"/>
              <a:ext cx="5512" cy="235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49" name="Rectangle 5"/>
            <p:cNvSpPr>
              <a:spLocks noChangeArrowheads="1"/>
            </p:cNvSpPr>
            <p:nvPr/>
          </p:nvSpPr>
          <p:spPr bwMode="auto">
            <a:xfrm>
              <a:off x="1168" y="1674"/>
              <a:ext cx="4777" cy="16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50" name="Rectangle 6"/>
            <p:cNvSpPr>
              <a:spLocks noChangeArrowheads="1"/>
            </p:cNvSpPr>
            <p:nvPr/>
          </p:nvSpPr>
          <p:spPr bwMode="auto">
            <a:xfrm>
              <a:off x="1182" y="3251"/>
              <a:ext cx="133" cy="33"/>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51" name="Rectangle 7"/>
            <p:cNvSpPr>
              <a:spLocks noChangeArrowheads="1"/>
            </p:cNvSpPr>
            <p:nvPr/>
          </p:nvSpPr>
          <p:spPr bwMode="auto">
            <a:xfrm>
              <a:off x="1350" y="2155"/>
              <a:ext cx="127" cy="1129"/>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52" name="Rectangle 8"/>
            <p:cNvSpPr>
              <a:spLocks noChangeArrowheads="1"/>
            </p:cNvSpPr>
            <p:nvPr/>
          </p:nvSpPr>
          <p:spPr bwMode="auto">
            <a:xfrm>
              <a:off x="1512" y="1721"/>
              <a:ext cx="133" cy="1563"/>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53" name="Rectangle 9"/>
            <p:cNvSpPr>
              <a:spLocks noChangeArrowheads="1"/>
            </p:cNvSpPr>
            <p:nvPr/>
          </p:nvSpPr>
          <p:spPr bwMode="auto">
            <a:xfrm>
              <a:off x="1680" y="1708"/>
              <a:ext cx="126" cy="1576"/>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54" name="Rectangle 10"/>
            <p:cNvSpPr>
              <a:spLocks noChangeArrowheads="1"/>
            </p:cNvSpPr>
            <p:nvPr/>
          </p:nvSpPr>
          <p:spPr bwMode="auto">
            <a:xfrm>
              <a:off x="1841" y="2349"/>
              <a:ext cx="133" cy="935"/>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55" name="Rectangle 11"/>
            <p:cNvSpPr>
              <a:spLocks noChangeArrowheads="1"/>
            </p:cNvSpPr>
            <p:nvPr/>
          </p:nvSpPr>
          <p:spPr bwMode="auto">
            <a:xfrm>
              <a:off x="2009" y="2643"/>
              <a:ext cx="126" cy="641"/>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56" name="Rectangle 12"/>
            <p:cNvSpPr>
              <a:spLocks noChangeArrowheads="1"/>
            </p:cNvSpPr>
            <p:nvPr/>
          </p:nvSpPr>
          <p:spPr bwMode="auto">
            <a:xfrm>
              <a:off x="2170" y="2930"/>
              <a:ext cx="133" cy="354"/>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57" name="Rectangle 13"/>
            <p:cNvSpPr>
              <a:spLocks noChangeArrowheads="1"/>
            </p:cNvSpPr>
            <p:nvPr/>
          </p:nvSpPr>
          <p:spPr bwMode="auto">
            <a:xfrm>
              <a:off x="2338" y="2703"/>
              <a:ext cx="126" cy="581"/>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58" name="Rectangle 14"/>
            <p:cNvSpPr>
              <a:spLocks noChangeArrowheads="1"/>
            </p:cNvSpPr>
            <p:nvPr/>
          </p:nvSpPr>
          <p:spPr bwMode="auto">
            <a:xfrm>
              <a:off x="2499" y="2930"/>
              <a:ext cx="133" cy="354"/>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59" name="Rectangle 15"/>
            <p:cNvSpPr>
              <a:spLocks noChangeArrowheads="1"/>
            </p:cNvSpPr>
            <p:nvPr/>
          </p:nvSpPr>
          <p:spPr bwMode="auto">
            <a:xfrm>
              <a:off x="2667" y="2964"/>
              <a:ext cx="126" cy="320"/>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60" name="Rectangle 16"/>
            <p:cNvSpPr>
              <a:spLocks noChangeArrowheads="1"/>
            </p:cNvSpPr>
            <p:nvPr/>
          </p:nvSpPr>
          <p:spPr bwMode="auto">
            <a:xfrm>
              <a:off x="2828" y="3124"/>
              <a:ext cx="133" cy="160"/>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61" name="Rectangle 17"/>
            <p:cNvSpPr>
              <a:spLocks noChangeArrowheads="1"/>
            </p:cNvSpPr>
            <p:nvPr/>
          </p:nvSpPr>
          <p:spPr bwMode="auto">
            <a:xfrm>
              <a:off x="2996" y="3137"/>
              <a:ext cx="126" cy="147"/>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62" name="Rectangle 18"/>
            <p:cNvSpPr>
              <a:spLocks noChangeArrowheads="1"/>
            </p:cNvSpPr>
            <p:nvPr/>
          </p:nvSpPr>
          <p:spPr bwMode="auto">
            <a:xfrm>
              <a:off x="3157" y="3157"/>
              <a:ext cx="134" cy="127"/>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63" name="Rectangle 19"/>
            <p:cNvSpPr>
              <a:spLocks noChangeArrowheads="1"/>
            </p:cNvSpPr>
            <p:nvPr/>
          </p:nvSpPr>
          <p:spPr bwMode="auto">
            <a:xfrm>
              <a:off x="3326" y="3137"/>
              <a:ext cx="126" cy="147"/>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64" name="Rectangle 20"/>
            <p:cNvSpPr>
              <a:spLocks noChangeArrowheads="1"/>
            </p:cNvSpPr>
            <p:nvPr/>
          </p:nvSpPr>
          <p:spPr bwMode="auto">
            <a:xfrm>
              <a:off x="3487" y="3137"/>
              <a:ext cx="133" cy="147"/>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65" name="Rectangle 21"/>
            <p:cNvSpPr>
              <a:spLocks noChangeArrowheads="1"/>
            </p:cNvSpPr>
            <p:nvPr/>
          </p:nvSpPr>
          <p:spPr bwMode="auto">
            <a:xfrm>
              <a:off x="3655" y="3151"/>
              <a:ext cx="126" cy="133"/>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66" name="Rectangle 22"/>
            <p:cNvSpPr>
              <a:spLocks noChangeArrowheads="1"/>
            </p:cNvSpPr>
            <p:nvPr/>
          </p:nvSpPr>
          <p:spPr bwMode="auto">
            <a:xfrm>
              <a:off x="3816" y="3157"/>
              <a:ext cx="133" cy="127"/>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67" name="Rectangle 23"/>
            <p:cNvSpPr>
              <a:spLocks noChangeArrowheads="1"/>
            </p:cNvSpPr>
            <p:nvPr/>
          </p:nvSpPr>
          <p:spPr bwMode="auto">
            <a:xfrm>
              <a:off x="3984" y="3204"/>
              <a:ext cx="126" cy="80"/>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68" name="Rectangle 24"/>
            <p:cNvSpPr>
              <a:spLocks noChangeArrowheads="1"/>
            </p:cNvSpPr>
            <p:nvPr/>
          </p:nvSpPr>
          <p:spPr bwMode="auto">
            <a:xfrm>
              <a:off x="4145" y="3204"/>
              <a:ext cx="133" cy="80"/>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69" name="Rectangle 25"/>
            <p:cNvSpPr>
              <a:spLocks noChangeArrowheads="1"/>
            </p:cNvSpPr>
            <p:nvPr/>
          </p:nvSpPr>
          <p:spPr bwMode="auto">
            <a:xfrm>
              <a:off x="4313" y="3251"/>
              <a:ext cx="126" cy="33"/>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70" name="Rectangle 26"/>
            <p:cNvSpPr>
              <a:spLocks noChangeArrowheads="1"/>
            </p:cNvSpPr>
            <p:nvPr/>
          </p:nvSpPr>
          <p:spPr bwMode="auto">
            <a:xfrm>
              <a:off x="4474" y="3204"/>
              <a:ext cx="133" cy="80"/>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71" name="Rectangle 27"/>
            <p:cNvSpPr>
              <a:spLocks noChangeArrowheads="1"/>
            </p:cNvSpPr>
            <p:nvPr/>
          </p:nvSpPr>
          <p:spPr bwMode="auto">
            <a:xfrm>
              <a:off x="4642" y="3251"/>
              <a:ext cx="126" cy="33"/>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72" name="Rectangle 28"/>
            <p:cNvSpPr>
              <a:spLocks noChangeArrowheads="1"/>
            </p:cNvSpPr>
            <p:nvPr/>
          </p:nvSpPr>
          <p:spPr bwMode="auto">
            <a:xfrm>
              <a:off x="4803" y="3251"/>
              <a:ext cx="133" cy="33"/>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73" name="Rectangle 29"/>
            <p:cNvSpPr>
              <a:spLocks noChangeArrowheads="1"/>
            </p:cNvSpPr>
            <p:nvPr/>
          </p:nvSpPr>
          <p:spPr bwMode="auto">
            <a:xfrm>
              <a:off x="5301" y="3204"/>
              <a:ext cx="126" cy="80"/>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74" name="Rectangle 30"/>
            <p:cNvSpPr>
              <a:spLocks noChangeArrowheads="1"/>
            </p:cNvSpPr>
            <p:nvPr/>
          </p:nvSpPr>
          <p:spPr bwMode="auto">
            <a:xfrm>
              <a:off x="5462" y="3251"/>
              <a:ext cx="133" cy="33"/>
            </a:xfrm>
            <a:prstGeom prst="rect">
              <a:avLst/>
            </a:prstGeom>
            <a:solidFill>
              <a:srgbClr val="0099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475" name="Line 31"/>
            <p:cNvSpPr>
              <a:spLocks noChangeShapeType="1"/>
            </p:cNvSpPr>
            <p:nvPr/>
          </p:nvSpPr>
          <p:spPr bwMode="auto">
            <a:xfrm>
              <a:off x="1168" y="1674"/>
              <a:ext cx="1" cy="1610"/>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76" name="Line 32"/>
            <p:cNvSpPr>
              <a:spLocks noChangeShapeType="1"/>
            </p:cNvSpPr>
            <p:nvPr/>
          </p:nvSpPr>
          <p:spPr bwMode="auto">
            <a:xfrm>
              <a:off x="1133" y="3284"/>
              <a:ext cx="35" cy="1"/>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77" name="Line 33"/>
            <p:cNvSpPr>
              <a:spLocks noChangeShapeType="1"/>
            </p:cNvSpPr>
            <p:nvPr/>
          </p:nvSpPr>
          <p:spPr bwMode="auto">
            <a:xfrm>
              <a:off x="1133" y="3124"/>
              <a:ext cx="35" cy="1"/>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78" name="Line 34"/>
            <p:cNvSpPr>
              <a:spLocks noChangeShapeType="1"/>
            </p:cNvSpPr>
            <p:nvPr/>
          </p:nvSpPr>
          <p:spPr bwMode="auto">
            <a:xfrm>
              <a:off x="1133" y="2964"/>
              <a:ext cx="35" cy="1"/>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79" name="Line 35"/>
            <p:cNvSpPr>
              <a:spLocks noChangeShapeType="1"/>
            </p:cNvSpPr>
            <p:nvPr/>
          </p:nvSpPr>
          <p:spPr bwMode="auto">
            <a:xfrm>
              <a:off x="1133" y="2803"/>
              <a:ext cx="35" cy="1"/>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0" name="Line 36"/>
            <p:cNvSpPr>
              <a:spLocks noChangeShapeType="1"/>
            </p:cNvSpPr>
            <p:nvPr/>
          </p:nvSpPr>
          <p:spPr bwMode="auto">
            <a:xfrm>
              <a:off x="1133" y="2643"/>
              <a:ext cx="35" cy="1"/>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1" name="Line 37"/>
            <p:cNvSpPr>
              <a:spLocks noChangeShapeType="1"/>
            </p:cNvSpPr>
            <p:nvPr/>
          </p:nvSpPr>
          <p:spPr bwMode="auto">
            <a:xfrm>
              <a:off x="1133" y="2483"/>
              <a:ext cx="35" cy="1"/>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2" name="Line 38"/>
            <p:cNvSpPr>
              <a:spLocks noChangeShapeType="1"/>
            </p:cNvSpPr>
            <p:nvPr/>
          </p:nvSpPr>
          <p:spPr bwMode="auto">
            <a:xfrm>
              <a:off x="1133" y="2316"/>
              <a:ext cx="35" cy="1"/>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3" name="Line 39"/>
            <p:cNvSpPr>
              <a:spLocks noChangeShapeType="1"/>
            </p:cNvSpPr>
            <p:nvPr/>
          </p:nvSpPr>
          <p:spPr bwMode="auto">
            <a:xfrm>
              <a:off x="1133" y="2155"/>
              <a:ext cx="35" cy="1"/>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4" name="Line 40"/>
            <p:cNvSpPr>
              <a:spLocks noChangeShapeType="1"/>
            </p:cNvSpPr>
            <p:nvPr/>
          </p:nvSpPr>
          <p:spPr bwMode="auto">
            <a:xfrm>
              <a:off x="1133" y="1995"/>
              <a:ext cx="35" cy="1"/>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5" name="Line 41"/>
            <p:cNvSpPr>
              <a:spLocks noChangeShapeType="1"/>
            </p:cNvSpPr>
            <p:nvPr/>
          </p:nvSpPr>
          <p:spPr bwMode="auto">
            <a:xfrm>
              <a:off x="1133" y="1835"/>
              <a:ext cx="35" cy="1"/>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6" name="Line 42"/>
            <p:cNvSpPr>
              <a:spLocks noChangeShapeType="1"/>
            </p:cNvSpPr>
            <p:nvPr/>
          </p:nvSpPr>
          <p:spPr bwMode="auto">
            <a:xfrm>
              <a:off x="1133" y="1674"/>
              <a:ext cx="35" cy="1"/>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7" name="Line 43"/>
            <p:cNvSpPr>
              <a:spLocks noChangeShapeType="1"/>
            </p:cNvSpPr>
            <p:nvPr/>
          </p:nvSpPr>
          <p:spPr bwMode="auto">
            <a:xfrm>
              <a:off x="1168" y="3284"/>
              <a:ext cx="4777" cy="1"/>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8" name="Line 44"/>
            <p:cNvSpPr>
              <a:spLocks noChangeShapeType="1"/>
            </p:cNvSpPr>
            <p:nvPr/>
          </p:nvSpPr>
          <p:spPr bwMode="auto">
            <a:xfrm flipV="1">
              <a:off x="1168"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9" name="Line 45"/>
            <p:cNvSpPr>
              <a:spLocks noChangeShapeType="1"/>
            </p:cNvSpPr>
            <p:nvPr/>
          </p:nvSpPr>
          <p:spPr bwMode="auto">
            <a:xfrm flipV="1">
              <a:off x="1336"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90" name="Line 46"/>
            <p:cNvSpPr>
              <a:spLocks noChangeShapeType="1"/>
            </p:cNvSpPr>
            <p:nvPr/>
          </p:nvSpPr>
          <p:spPr bwMode="auto">
            <a:xfrm flipV="1">
              <a:off x="1498"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91" name="Line 47"/>
            <p:cNvSpPr>
              <a:spLocks noChangeShapeType="1"/>
            </p:cNvSpPr>
            <p:nvPr/>
          </p:nvSpPr>
          <p:spPr bwMode="auto">
            <a:xfrm flipV="1">
              <a:off x="1666"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92" name="Line 48"/>
            <p:cNvSpPr>
              <a:spLocks noChangeShapeType="1"/>
            </p:cNvSpPr>
            <p:nvPr/>
          </p:nvSpPr>
          <p:spPr bwMode="auto">
            <a:xfrm flipV="1">
              <a:off x="1827"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93" name="Line 49"/>
            <p:cNvSpPr>
              <a:spLocks noChangeShapeType="1"/>
            </p:cNvSpPr>
            <p:nvPr/>
          </p:nvSpPr>
          <p:spPr bwMode="auto">
            <a:xfrm flipV="1">
              <a:off x="1995"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94" name="Line 50"/>
            <p:cNvSpPr>
              <a:spLocks noChangeShapeType="1"/>
            </p:cNvSpPr>
            <p:nvPr/>
          </p:nvSpPr>
          <p:spPr bwMode="auto">
            <a:xfrm flipV="1">
              <a:off x="2156"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95" name="Line 51"/>
            <p:cNvSpPr>
              <a:spLocks noChangeShapeType="1"/>
            </p:cNvSpPr>
            <p:nvPr/>
          </p:nvSpPr>
          <p:spPr bwMode="auto">
            <a:xfrm flipV="1">
              <a:off x="2324"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96" name="Line 52"/>
            <p:cNvSpPr>
              <a:spLocks noChangeShapeType="1"/>
            </p:cNvSpPr>
            <p:nvPr/>
          </p:nvSpPr>
          <p:spPr bwMode="auto">
            <a:xfrm flipV="1">
              <a:off x="2485"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97" name="Line 53"/>
            <p:cNvSpPr>
              <a:spLocks noChangeShapeType="1"/>
            </p:cNvSpPr>
            <p:nvPr/>
          </p:nvSpPr>
          <p:spPr bwMode="auto">
            <a:xfrm flipV="1">
              <a:off x="2653"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98" name="Line 54"/>
            <p:cNvSpPr>
              <a:spLocks noChangeShapeType="1"/>
            </p:cNvSpPr>
            <p:nvPr/>
          </p:nvSpPr>
          <p:spPr bwMode="auto">
            <a:xfrm flipV="1">
              <a:off x="2814"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99" name="Line 55"/>
            <p:cNvSpPr>
              <a:spLocks noChangeShapeType="1"/>
            </p:cNvSpPr>
            <p:nvPr/>
          </p:nvSpPr>
          <p:spPr bwMode="auto">
            <a:xfrm flipV="1">
              <a:off x="2982"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00" name="Line 56"/>
            <p:cNvSpPr>
              <a:spLocks noChangeShapeType="1"/>
            </p:cNvSpPr>
            <p:nvPr/>
          </p:nvSpPr>
          <p:spPr bwMode="auto">
            <a:xfrm flipV="1">
              <a:off x="3143"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01" name="Line 57"/>
            <p:cNvSpPr>
              <a:spLocks noChangeShapeType="1"/>
            </p:cNvSpPr>
            <p:nvPr/>
          </p:nvSpPr>
          <p:spPr bwMode="auto">
            <a:xfrm flipV="1">
              <a:off x="3312"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02" name="Line 58"/>
            <p:cNvSpPr>
              <a:spLocks noChangeShapeType="1"/>
            </p:cNvSpPr>
            <p:nvPr/>
          </p:nvSpPr>
          <p:spPr bwMode="auto">
            <a:xfrm flipV="1">
              <a:off x="3473"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03" name="Line 59"/>
            <p:cNvSpPr>
              <a:spLocks noChangeShapeType="1"/>
            </p:cNvSpPr>
            <p:nvPr/>
          </p:nvSpPr>
          <p:spPr bwMode="auto">
            <a:xfrm flipV="1">
              <a:off x="3641"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04" name="Line 60"/>
            <p:cNvSpPr>
              <a:spLocks noChangeShapeType="1"/>
            </p:cNvSpPr>
            <p:nvPr/>
          </p:nvSpPr>
          <p:spPr bwMode="auto">
            <a:xfrm flipV="1">
              <a:off x="3802"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05" name="Line 61"/>
            <p:cNvSpPr>
              <a:spLocks noChangeShapeType="1"/>
            </p:cNvSpPr>
            <p:nvPr/>
          </p:nvSpPr>
          <p:spPr bwMode="auto">
            <a:xfrm flipV="1">
              <a:off x="3970"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06" name="Line 62"/>
            <p:cNvSpPr>
              <a:spLocks noChangeShapeType="1"/>
            </p:cNvSpPr>
            <p:nvPr/>
          </p:nvSpPr>
          <p:spPr bwMode="auto">
            <a:xfrm flipV="1">
              <a:off x="4131"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07" name="Line 63"/>
            <p:cNvSpPr>
              <a:spLocks noChangeShapeType="1"/>
            </p:cNvSpPr>
            <p:nvPr/>
          </p:nvSpPr>
          <p:spPr bwMode="auto">
            <a:xfrm flipV="1">
              <a:off x="4299"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08" name="Line 64"/>
            <p:cNvSpPr>
              <a:spLocks noChangeShapeType="1"/>
            </p:cNvSpPr>
            <p:nvPr/>
          </p:nvSpPr>
          <p:spPr bwMode="auto">
            <a:xfrm flipV="1">
              <a:off x="4460"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09" name="Line 65"/>
            <p:cNvSpPr>
              <a:spLocks noChangeShapeType="1"/>
            </p:cNvSpPr>
            <p:nvPr/>
          </p:nvSpPr>
          <p:spPr bwMode="auto">
            <a:xfrm flipV="1">
              <a:off x="4628"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10" name="Line 66"/>
            <p:cNvSpPr>
              <a:spLocks noChangeShapeType="1"/>
            </p:cNvSpPr>
            <p:nvPr/>
          </p:nvSpPr>
          <p:spPr bwMode="auto">
            <a:xfrm flipV="1">
              <a:off x="4789"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11" name="Line 67"/>
            <p:cNvSpPr>
              <a:spLocks noChangeShapeType="1"/>
            </p:cNvSpPr>
            <p:nvPr/>
          </p:nvSpPr>
          <p:spPr bwMode="auto">
            <a:xfrm flipV="1">
              <a:off x="4957"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12" name="Line 68"/>
            <p:cNvSpPr>
              <a:spLocks noChangeShapeType="1"/>
            </p:cNvSpPr>
            <p:nvPr/>
          </p:nvSpPr>
          <p:spPr bwMode="auto">
            <a:xfrm flipV="1">
              <a:off x="5118"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13" name="Line 69"/>
            <p:cNvSpPr>
              <a:spLocks noChangeShapeType="1"/>
            </p:cNvSpPr>
            <p:nvPr/>
          </p:nvSpPr>
          <p:spPr bwMode="auto">
            <a:xfrm flipV="1">
              <a:off x="5287"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14" name="Line 70"/>
            <p:cNvSpPr>
              <a:spLocks noChangeShapeType="1"/>
            </p:cNvSpPr>
            <p:nvPr/>
          </p:nvSpPr>
          <p:spPr bwMode="auto">
            <a:xfrm flipV="1">
              <a:off x="5448"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15" name="Line 71"/>
            <p:cNvSpPr>
              <a:spLocks noChangeShapeType="1"/>
            </p:cNvSpPr>
            <p:nvPr/>
          </p:nvSpPr>
          <p:spPr bwMode="auto">
            <a:xfrm flipV="1">
              <a:off x="5616"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16" name="Line 72"/>
            <p:cNvSpPr>
              <a:spLocks noChangeShapeType="1"/>
            </p:cNvSpPr>
            <p:nvPr/>
          </p:nvSpPr>
          <p:spPr bwMode="auto">
            <a:xfrm flipV="1">
              <a:off x="5777"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17" name="Line 73"/>
            <p:cNvSpPr>
              <a:spLocks noChangeShapeType="1"/>
            </p:cNvSpPr>
            <p:nvPr/>
          </p:nvSpPr>
          <p:spPr bwMode="auto">
            <a:xfrm flipV="1">
              <a:off x="5945" y="3284"/>
              <a:ext cx="1" cy="34"/>
            </a:xfrm>
            <a:prstGeom prst="line">
              <a:avLst/>
            </a:prstGeom>
            <a:noFill/>
            <a:ln w="0">
              <a:solidFill>
                <a:srgbClr val="91898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18" name="Rectangle 74"/>
            <p:cNvSpPr>
              <a:spLocks noChangeArrowheads="1"/>
            </p:cNvSpPr>
            <p:nvPr/>
          </p:nvSpPr>
          <p:spPr bwMode="auto">
            <a:xfrm>
              <a:off x="1041" y="3224"/>
              <a:ext cx="66"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0</a:t>
              </a:r>
              <a:endParaRPr lang="en-US"/>
            </a:p>
          </p:txBody>
        </p:sp>
        <p:sp>
          <p:nvSpPr>
            <p:cNvPr id="61519" name="Rectangle 75"/>
            <p:cNvSpPr>
              <a:spLocks noChangeArrowheads="1"/>
            </p:cNvSpPr>
            <p:nvPr/>
          </p:nvSpPr>
          <p:spPr bwMode="auto">
            <a:xfrm>
              <a:off x="980" y="3064"/>
              <a:ext cx="13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10</a:t>
              </a:r>
              <a:endParaRPr lang="en-US"/>
            </a:p>
          </p:txBody>
        </p:sp>
        <p:sp>
          <p:nvSpPr>
            <p:cNvPr id="61520" name="Rectangle 76"/>
            <p:cNvSpPr>
              <a:spLocks noChangeArrowheads="1"/>
            </p:cNvSpPr>
            <p:nvPr/>
          </p:nvSpPr>
          <p:spPr bwMode="auto">
            <a:xfrm>
              <a:off x="980" y="2904"/>
              <a:ext cx="13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20</a:t>
              </a:r>
              <a:endParaRPr lang="en-US"/>
            </a:p>
          </p:txBody>
        </p:sp>
        <p:sp>
          <p:nvSpPr>
            <p:cNvPr id="61521" name="Rectangle 77"/>
            <p:cNvSpPr>
              <a:spLocks noChangeArrowheads="1"/>
            </p:cNvSpPr>
            <p:nvPr/>
          </p:nvSpPr>
          <p:spPr bwMode="auto">
            <a:xfrm>
              <a:off x="980" y="2743"/>
              <a:ext cx="13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30</a:t>
              </a:r>
              <a:endParaRPr lang="en-US"/>
            </a:p>
          </p:txBody>
        </p:sp>
        <p:sp>
          <p:nvSpPr>
            <p:cNvPr id="61522" name="Rectangle 78"/>
            <p:cNvSpPr>
              <a:spLocks noChangeArrowheads="1"/>
            </p:cNvSpPr>
            <p:nvPr/>
          </p:nvSpPr>
          <p:spPr bwMode="auto">
            <a:xfrm>
              <a:off x="980" y="2583"/>
              <a:ext cx="13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40</a:t>
              </a:r>
              <a:endParaRPr lang="en-US"/>
            </a:p>
          </p:txBody>
        </p:sp>
        <p:sp>
          <p:nvSpPr>
            <p:cNvPr id="61523" name="Rectangle 79"/>
            <p:cNvSpPr>
              <a:spLocks noChangeArrowheads="1"/>
            </p:cNvSpPr>
            <p:nvPr/>
          </p:nvSpPr>
          <p:spPr bwMode="auto">
            <a:xfrm>
              <a:off x="980" y="2423"/>
              <a:ext cx="13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50</a:t>
              </a:r>
              <a:endParaRPr lang="en-US"/>
            </a:p>
          </p:txBody>
        </p:sp>
        <p:sp>
          <p:nvSpPr>
            <p:cNvPr id="61524" name="Rectangle 80"/>
            <p:cNvSpPr>
              <a:spLocks noChangeArrowheads="1"/>
            </p:cNvSpPr>
            <p:nvPr/>
          </p:nvSpPr>
          <p:spPr bwMode="auto">
            <a:xfrm>
              <a:off x="980" y="2255"/>
              <a:ext cx="13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60</a:t>
              </a:r>
              <a:endParaRPr lang="en-US"/>
            </a:p>
          </p:txBody>
        </p:sp>
        <p:sp>
          <p:nvSpPr>
            <p:cNvPr id="61525" name="Rectangle 81"/>
            <p:cNvSpPr>
              <a:spLocks noChangeArrowheads="1"/>
            </p:cNvSpPr>
            <p:nvPr/>
          </p:nvSpPr>
          <p:spPr bwMode="auto">
            <a:xfrm>
              <a:off x="980" y="2095"/>
              <a:ext cx="13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70</a:t>
              </a:r>
              <a:endParaRPr lang="en-US"/>
            </a:p>
          </p:txBody>
        </p:sp>
        <p:sp>
          <p:nvSpPr>
            <p:cNvPr id="61526" name="Rectangle 82"/>
            <p:cNvSpPr>
              <a:spLocks noChangeArrowheads="1"/>
            </p:cNvSpPr>
            <p:nvPr/>
          </p:nvSpPr>
          <p:spPr bwMode="auto">
            <a:xfrm>
              <a:off x="980" y="1935"/>
              <a:ext cx="13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80</a:t>
              </a:r>
              <a:endParaRPr lang="en-US"/>
            </a:p>
          </p:txBody>
        </p:sp>
        <p:sp>
          <p:nvSpPr>
            <p:cNvPr id="61527" name="Rectangle 83"/>
            <p:cNvSpPr>
              <a:spLocks noChangeArrowheads="1"/>
            </p:cNvSpPr>
            <p:nvPr/>
          </p:nvSpPr>
          <p:spPr bwMode="auto">
            <a:xfrm>
              <a:off x="980" y="1774"/>
              <a:ext cx="13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90</a:t>
              </a:r>
              <a:endParaRPr lang="en-US"/>
            </a:p>
          </p:txBody>
        </p:sp>
        <p:sp>
          <p:nvSpPr>
            <p:cNvPr id="61528" name="Rectangle 84"/>
            <p:cNvSpPr>
              <a:spLocks noChangeArrowheads="1"/>
            </p:cNvSpPr>
            <p:nvPr/>
          </p:nvSpPr>
          <p:spPr bwMode="auto">
            <a:xfrm>
              <a:off x="915" y="1614"/>
              <a:ext cx="197"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100</a:t>
              </a:r>
              <a:endParaRPr lang="en-US"/>
            </a:p>
          </p:txBody>
        </p:sp>
        <p:sp>
          <p:nvSpPr>
            <p:cNvPr id="61529" name="Rectangle 85"/>
            <p:cNvSpPr>
              <a:spLocks noChangeArrowheads="1"/>
            </p:cNvSpPr>
            <p:nvPr/>
          </p:nvSpPr>
          <p:spPr bwMode="auto">
            <a:xfrm>
              <a:off x="1251" y="3378"/>
              <a:ext cx="66"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0</a:t>
              </a:r>
              <a:endParaRPr lang="en-US"/>
            </a:p>
          </p:txBody>
        </p:sp>
        <p:sp>
          <p:nvSpPr>
            <p:cNvPr id="61530" name="Rectangle 86"/>
            <p:cNvSpPr>
              <a:spLocks noChangeArrowheads="1"/>
            </p:cNvSpPr>
            <p:nvPr/>
          </p:nvSpPr>
          <p:spPr bwMode="auto">
            <a:xfrm>
              <a:off x="1518" y="3378"/>
              <a:ext cx="197"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200</a:t>
              </a:r>
              <a:endParaRPr lang="en-US"/>
            </a:p>
          </p:txBody>
        </p:sp>
        <p:sp>
          <p:nvSpPr>
            <p:cNvPr id="61531" name="Rectangle 87"/>
            <p:cNvSpPr>
              <a:spLocks noChangeArrowheads="1"/>
            </p:cNvSpPr>
            <p:nvPr/>
          </p:nvSpPr>
          <p:spPr bwMode="auto">
            <a:xfrm>
              <a:off x="1847" y="3378"/>
              <a:ext cx="197"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400</a:t>
              </a:r>
              <a:endParaRPr lang="en-US"/>
            </a:p>
          </p:txBody>
        </p:sp>
        <p:sp>
          <p:nvSpPr>
            <p:cNvPr id="61532" name="Rectangle 88"/>
            <p:cNvSpPr>
              <a:spLocks noChangeArrowheads="1"/>
            </p:cNvSpPr>
            <p:nvPr/>
          </p:nvSpPr>
          <p:spPr bwMode="auto">
            <a:xfrm>
              <a:off x="2176" y="3378"/>
              <a:ext cx="197"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600</a:t>
              </a:r>
              <a:endParaRPr lang="en-US"/>
            </a:p>
          </p:txBody>
        </p:sp>
        <p:sp>
          <p:nvSpPr>
            <p:cNvPr id="61533" name="Rectangle 89"/>
            <p:cNvSpPr>
              <a:spLocks noChangeArrowheads="1"/>
            </p:cNvSpPr>
            <p:nvPr/>
          </p:nvSpPr>
          <p:spPr bwMode="auto">
            <a:xfrm>
              <a:off x="2505" y="3378"/>
              <a:ext cx="197"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800</a:t>
              </a:r>
              <a:endParaRPr lang="en-US"/>
            </a:p>
          </p:txBody>
        </p:sp>
        <p:sp>
          <p:nvSpPr>
            <p:cNvPr id="61534" name="Rectangle 90"/>
            <p:cNvSpPr>
              <a:spLocks noChangeArrowheads="1"/>
            </p:cNvSpPr>
            <p:nvPr/>
          </p:nvSpPr>
          <p:spPr bwMode="auto">
            <a:xfrm>
              <a:off x="2785" y="3378"/>
              <a:ext cx="296"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1,000</a:t>
              </a:r>
              <a:endParaRPr lang="en-US"/>
            </a:p>
          </p:txBody>
        </p:sp>
        <p:sp>
          <p:nvSpPr>
            <p:cNvPr id="61535" name="Rectangle 91"/>
            <p:cNvSpPr>
              <a:spLocks noChangeArrowheads="1"/>
            </p:cNvSpPr>
            <p:nvPr/>
          </p:nvSpPr>
          <p:spPr bwMode="auto">
            <a:xfrm>
              <a:off x="3114" y="3378"/>
              <a:ext cx="296"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1,200</a:t>
              </a:r>
              <a:endParaRPr lang="en-US"/>
            </a:p>
          </p:txBody>
        </p:sp>
        <p:sp>
          <p:nvSpPr>
            <p:cNvPr id="61536" name="Rectangle 92"/>
            <p:cNvSpPr>
              <a:spLocks noChangeArrowheads="1"/>
            </p:cNvSpPr>
            <p:nvPr/>
          </p:nvSpPr>
          <p:spPr bwMode="auto">
            <a:xfrm>
              <a:off x="3444" y="3378"/>
              <a:ext cx="296"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1,400</a:t>
              </a:r>
              <a:endParaRPr lang="en-US"/>
            </a:p>
          </p:txBody>
        </p:sp>
        <p:sp>
          <p:nvSpPr>
            <p:cNvPr id="61537" name="Rectangle 93"/>
            <p:cNvSpPr>
              <a:spLocks noChangeArrowheads="1"/>
            </p:cNvSpPr>
            <p:nvPr/>
          </p:nvSpPr>
          <p:spPr bwMode="auto">
            <a:xfrm>
              <a:off x="3773" y="3378"/>
              <a:ext cx="296"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1,600</a:t>
              </a:r>
              <a:endParaRPr lang="en-US"/>
            </a:p>
          </p:txBody>
        </p:sp>
        <p:sp>
          <p:nvSpPr>
            <p:cNvPr id="61538" name="Rectangle 94"/>
            <p:cNvSpPr>
              <a:spLocks noChangeArrowheads="1"/>
            </p:cNvSpPr>
            <p:nvPr/>
          </p:nvSpPr>
          <p:spPr bwMode="auto">
            <a:xfrm>
              <a:off x="4102" y="3378"/>
              <a:ext cx="296"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1,800</a:t>
              </a:r>
              <a:endParaRPr lang="en-US"/>
            </a:p>
          </p:txBody>
        </p:sp>
        <p:sp>
          <p:nvSpPr>
            <p:cNvPr id="61539" name="Rectangle 95"/>
            <p:cNvSpPr>
              <a:spLocks noChangeArrowheads="1"/>
            </p:cNvSpPr>
            <p:nvPr/>
          </p:nvSpPr>
          <p:spPr bwMode="auto">
            <a:xfrm>
              <a:off x="4431" y="3378"/>
              <a:ext cx="296"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2,000</a:t>
              </a:r>
              <a:endParaRPr lang="en-US"/>
            </a:p>
          </p:txBody>
        </p:sp>
        <p:sp>
          <p:nvSpPr>
            <p:cNvPr id="61540" name="Rectangle 96"/>
            <p:cNvSpPr>
              <a:spLocks noChangeArrowheads="1"/>
            </p:cNvSpPr>
            <p:nvPr/>
          </p:nvSpPr>
          <p:spPr bwMode="auto">
            <a:xfrm>
              <a:off x="4760" y="3378"/>
              <a:ext cx="296"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2,200</a:t>
              </a:r>
              <a:endParaRPr lang="en-US"/>
            </a:p>
          </p:txBody>
        </p:sp>
        <p:sp>
          <p:nvSpPr>
            <p:cNvPr id="61541" name="Rectangle 97"/>
            <p:cNvSpPr>
              <a:spLocks noChangeArrowheads="1"/>
            </p:cNvSpPr>
            <p:nvPr/>
          </p:nvSpPr>
          <p:spPr bwMode="auto">
            <a:xfrm>
              <a:off x="5089" y="3378"/>
              <a:ext cx="296"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2,400</a:t>
              </a:r>
              <a:endParaRPr lang="en-US"/>
            </a:p>
          </p:txBody>
        </p:sp>
        <p:sp>
          <p:nvSpPr>
            <p:cNvPr id="61542" name="Rectangle 98"/>
            <p:cNvSpPr>
              <a:spLocks noChangeArrowheads="1"/>
            </p:cNvSpPr>
            <p:nvPr/>
          </p:nvSpPr>
          <p:spPr bwMode="auto">
            <a:xfrm>
              <a:off x="5419" y="3378"/>
              <a:ext cx="296"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2,600</a:t>
              </a:r>
              <a:endParaRPr lang="en-US"/>
            </a:p>
          </p:txBody>
        </p:sp>
        <p:sp>
          <p:nvSpPr>
            <p:cNvPr id="61543" name="Rectangle 99"/>
            <p:cNvSpPr>
              <a:spLocks noChangeArrowheads="1"/>
            </p:cNvSpPr>
            <p:nvPr/>
          </p:nvSpPr>
          <p:spPr bwMode="auto">
            <a:xfrm>
              <a:off x="5748" y="3378"/>
              <a:ext cx="296"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b="0">
                  <a:solidFill>
                    <a:srgbClr val="000000"/>
                  </a:solidFill>
                  <a:latin typeface="Arial" charset="0"/>
                </a:rPr>
                <a:t>2,800</a:t>
              </a:r>
              <a:endParaRPr lang="en-US"/>
            </a:p>
          </p:txBody>
        </p:sp>
        <p:sp>
          <p:nvSpPr>
            <p:cNvPr id="61544" name="Rectangle 100"/>
            <p:cNvSpPr>
              <a:spLocks noChangeArrowheads="1"/>
            </p:cNvSpPr>
            <p:nvPr/>
          </p:nvSpPr>
          <p:spPr bwMode="auto">
            <a:xfrm>
              <a:off x="3240" y="3645"/>
              <a:ext cx="738"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a:solidFill>
                    <a:srgbClr val="000000"/>
                  </a:solidFill>
                  <a:latin typeface="Arial" charset="0"/>
                </a:rPr>
                <a:t>Mean IELT (s)</a:t>
              </a:r>
              <a:endParaRPr lang="en-US"/>
            </a:p>
          </p:txBody>
        </p:sp>
        <p:sp>
          <p:nvSpPr>
            <p:cNvPr id="61545" name="Rectangle 101"/>
            <p:cNvSpPr>
              <a:spLocks noChangeArrowheads="1"/>
            </p:cNvSpPr>
            <p:nvPr/>
          </p:nvSpPr>
          <p:spPr bwMode="auto">
            <a:xfrm rot="16200000">
              <a:off x="89" y="2413"/>
              <a:ext cx="1068"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a:solidFill>
                    <a:srgbClr val="000000"/>
                  </a:solidFill>
                  <a:latin typeface="Arial" charset="0"/>
                </a:rPr>
                <a:t>Percentage of subjects</a:t>
              </a:r>
              <a:endParaRPr lang="en-US"/>
            </a:p>
          </p:txBody>
        </p:sp>
      </p:grpSp>
      <p:sp>
        <p:nvSpPr>
          <p:cNvPr id="2196582" name="Rectangle 3"/>
          <p:cNvSpPr>
            <a:spLocks noChangeArrowheads="1"/>
          </p:cNvSpPr>
          <p:nvPr/>
        </p:nvSpPr>
        <p:spPr bwMode="auto">
          <a:xfrm>
            <a:off x="4852811" y="2562516"/>
            <a:ext cx="3543300" cy="2462212"/>
          </a:xfrm>
          <a:prstGeom prst="rect">
            <a:avLst/>
          </a:prstGeom>
          <a:noFill/>
          <a:ln w="9525">
            <a:noFill/>
            <a:miter lim="800000"/>
            <a:headEnd/>
            <a:tailEnd/>
          </a:ln>
        </p:spPr>
        <p:txBody>
          <a:bodyPr lIns="0" tIns="0" rIns="0" bIns="0" anchor="ctr">
            <a:spAutoFit/>
          </a:bodyPr>
          <a:lstStyle/>
          <a:p>
            <a:pPr marL="182563" indent="-182563" algn="l">
              <a:buSzPct val="135000"/>
              <a:buFontTx/>
              <a:buChar char="•"/>
            </a:pPr>
            <a:r>
              <a:rPr lang="en-AU" sz="1600" b="0" dirty="0">
                <a:solidFill>
                  <a:schemeClr val="bg2"/>
                </a:solidFill>
                <a:effectLst>
                  <a:outerShdw blurRad="38100" dist="38100" dir="2700000" algn="tl">
                    <a:srgbClr val="FFFFFF"/>
                  </a:outerShdw>
                </a:effectLst>
              </a:rPr>
              <a:t>Median stopwatch IELT of 5.4 minutes (range, 0.55 - 44.1 min.)</a:t>
            </a:r>
          </a:p>
          <a:p>
            <a:pPr marL="182563" indent="-182563" algn="l">
              <a:buSzPct val="135000"/>
              <a:buFontTx/>
              <a:buChar char="•"/>
            </a:pPr>
            <a:r>
              <a:rPr lang="en-AU" sz="1600" b="0" dirty="0">
                <a:solidFill>
                  <a:schemeClr val="bg2"/>
                </a:solidFill>
                <a:effectLst>
                  <a:outerShdw blurRad="38100" dist="38100" dir="2700000" algn="tl">
                    <a:srgbClr val="FFFFFF"/>
                  </a:outerShdw>
                </a:effectLst>
              </a:rPr>
              <a:t>IELT is distributed in a positively skewed pattern</a:t>
            </a:r>
          </a:p>
          <a:p>
            <a:pPr marL="182563" indent="-182563" algn="l">
              <a:buSzPct val="135000"/>
              <a:buFontTx/>
              <a:buChar char="•"/>
            </a:pPr>
            <a:r>
              <a:rPr kumimoji="1" lang="en-US" sz="1600" b="0" dirty="0">
                <a:solidFill>
                  <a:schemeClr val="bg2"/>
                </a:solidFill>
                <a:effectLst>
                  <a:outerShdw blurRad="38100" dist="38100" dir="2700000" algn="tl">
                    <a:srgbClr val="FFFFFF"/>
                  </a:outerShdw>
                </a:effectLst>
              </a:rPr>
              <a:t>Using an epidemiological approach to assess PE risk, </a:t>
            </a:r>
            <a:r>
              <a:rPr kumimoji="1" lang="en-AU" sz="1600" b="0" dirty="0">
                <a:solidFill>
                  <a:schemeClr val="bg2"/>
                </a:solidFill>
                <a:effectLst>
                  <a:outerShdw blurRad="38100" dist="38100" dir="2700000" algn="tl">
                    <a:srgbClr val="FFFFFF"/>
                  </a:outerShdw>
                </a:effectLst>
              </a:rPr>
              <a:t>men with an IELT &lt; 1 min. have "definite" PE, while men with IELTs 1-1.5 min have "probable" PE.</a:t>
            </a:r>
          </a:p>
        </p:txBody>
      </p:sp>
      <p:sp>
        <p:nvSpPr>
          <p:cNvPr id="2196583" name="Text Box 153"/>
          <p:cNvSpPr txBox="1">
            <a:spLocks noChangeArrowheads="1"/>
          </p:cNvSpPr>
          <p:nvPr/>
        </p:nvSpPr>
        <p:spPr bwMode="auto">
          <a:xfrm>
            <a:off x="777523" y="6402388"/>
            <a:ext cx="3257302" cy="200055"/>
          </a:xfrm>
          <a:prstGeom prst="rect">
            <a:avLst/>
          </a:prstGeom>
          <a:noFill/>
          <a:ln w="9525">
            <a:noFill/>
            <a:miter lim="800000"/>
            <a:headEnd/>
            <a:tailEnd/>
          </a:ln>
          <a:effectLst>
            <a:prstShdw prst="shdw17" dist="17961" dir="2700000">
              <a:srgbClr val="999999">
                <a:alpha val="74998"/>
              </a:srgbClr>
            </a:prstShdw>
          </a:effectLst>
        </p:spPr>
        <p:txBody>
          <a:bodyPr wrap="none" lIns="0" tIns="0" rIns="0" bIns="0">
            <a:spAutoFit/>
          </a:bodyPr>
          <a:lstStyle>
            <a:lvl1pPr marL="182563" indent="-182563">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l" eaLnBrk="1" hangingPunct="1">
              <a:lnSpc>
                <a:spcPct val="110000"/>
              </a:lnSpc>
              <a:spcBef>
                <a:spcPct val="0"/>
              </a:spcBef>
              <a:spcAft>
                <a:spcPct val="0"/>
              </a:spcAft>
              <a:buFontTx/>
              <a:buAutoNum type="arabicPeriod"/>
            </a:pPr>
            <a:r>
              <a:rPr lang="en-AU" sz="1200" b="0">
                <a:effectLst>
                  <a:outerShdw blurRad="38100" dist="38100" dir="2700000" algn="tl">
                    <a:srgbClr val="000000"/>
                  </a:outerShdw>
                </a:effectLst>
                <a:ea typeface="MS PGothic" charset="0"/>
                <a:cs typeface="MS PGothic" charset="0"/>
              </a:rPr>
              <a:t>Waldinger et al. (2005) J Sex Med 2:492–497</a:t>
            </a:r>
            <a:endParaRPr lang="en-US" sz="1200" b="0">
              <a:effectLst>
                <a:outerShdw blurRad="38100" dist="38100" dir="2700000" algn="tl">
                  <a:srgbClr val="000000"/>
                </a:outerShdw>
              </a:effectLst>
              <a:ea typeface="MS PGothic" charset="0"/>
              <a:cs typeface="MS PGothic" charset="0"/>
            </a:endParaRPr>
          </a:p>
        </p:txBody>
      </p:sp>
      <p:sp>
        <p:nvSpPr>
          <p:cNvPr id="2196584" name="Rectangle 162"/>
          <p:cNvSpPr>
            <a:spLocks noGrp="1" noChangeArrowheads="1"/>
          </p:cNvSpPr>
          <p:nvPr>
            <p:ph type="title" idx="4294967295"/>
          </p:nvPr>
        </p:nvSpPr>
        <p:spPr>
          <a:xfrm>
            <a:off x="656167" y="643927"/>
            <a:ext cx="7631289" cy="426646"/>
          </a:xfrm>
        </p:spPr>
        <p:txBody>
          <a:bodyPr lIns="0" tIns="72000" rIns="0" bIns="0" anchor="ctr"/>
          <a:lstStyle/>
          <a:p>
            <a:pPr eaLnBrk="1" hangingPunct="1"/>
            <a:r>
              <a:rPr lang="en-US">
                <a:effectLst>
                  <a:outerShdw blurRad="38100" dist="38100" dir="2700000" algn="tl">
                    <a:srgbClr val="FFFFFF"/>
                  </a:outerShdw>
                </a:effectLst>
                <a:latin typeface="Tahoma" charset="0"/>
              </a:rPr>
              <a:t>Normative IELT Data</a:t>
            </a:r>
          </a:p>
        </p:txBody>
      </p:sp>
      <p:sp>
        <p:nvSpPr>
          <p:cNvPr id="2196585" name="Text Box 105"/>
          <p:cNvSpPr txBox="1">
            <a:spLocks noChangeArrowheads="1"/>
          </p:cNvSpPr>
          <p:nvPr/>
        </p:nvSpPr>
        <p:spPr bwMode="auto">
          <a:xfrm>
            <a:off x="666044" y="1407256"/>
            <a:ext cx="8060267" cy="964880"/>
          </a:xfrm>
          <a:prstGeom prst="rect">
            <a:avLst/>
          </a:prstGeom>
          <a:noFill/>
          <a:ln w="9525">
            <a:noFill/>
            <a:miter lim="800000"/>
            <a:headEnd/>
            <a:tailEnd/>
          </a:ln>
          <a:effectLst>
            <a:prstShdw prst="shdw17" dist="17961" dir="2700000">
              <a:schemeClr val="bg1">
                <a:gamma/>
                <a:shade val="60000"/>
                <a:invGamma/>
                <a:alpha val="74998"/>
              </a:schemeClr>
            </a:prstShdw>
          </a:effec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70000"/>
              </a:lnSpc>
            </a:pPr>
            <a:r>
              <a:rPr lang="en-AU" sz="1800" b="0" dirty="0">
                <a:effectLst>
                  <a:outerShdw blurRad="38100" dist="38100" dir="2700000" algn="tl">
                    <a:srgbClr val="000000"/>
                  </a:outerShdw>
                </a:effectLst>
              </a:rPr>
              <a:t>Unselected “normal” population of 500 heterosexual couple</a:t>
            </a:r>
          </a:p>
          <a:p>
            <a:pPr>
              <a:lnSpc>
                <a:spcPct val="70000"/>
              </a:lnSpc>
            </a:pPr>
            <a:r>
              <a:rPr kumimoji="1" lang="en-GB" sz="1800" b="0" dirty="0">
                <a:effectLst>
                  <a:outerShdw blurRad="38100" dist="38100" dir="2700000" algn="tl">
                    <a:srgbClr val="000000"/>
                  </a:outerShdw>
                </a:effectLst>
              </a:rPr>
              <a:t>Netherlands, United Kingdom, Turkey and Spain</a:t>
            </a:r>
          </a:p>
          <a:p>
            <a:pPr>
              <a:lnSpc>
                <a:spcPct val="70000"/>
              </a:lnSpc>
            </a:pPr>
            <a:r>
              <a:rPr lang="en-AU" sz="1800" b="0" dirty="0">
                <a:effectLst>
                  <a:outerShdw blurRad="38100" dist="38100" dir="2700000" algn="tl">
                    <a:srgbClr val="000000"/>
                  </a:outerShdw>
                </a:effectLst>
              </a:rPr>
              <a:t>Stopwatch timing of the </a:t>
            </a:r>
            <a:r>
              <a:rPr lang="en-AU" sz="1800" b="0" dirty="0" err="1">
                <a:effectLst>
                  <a:outerShdw blurRad="38100" dist="38100" dir="2700000" algn="tl">
                    <a:srgbClr val="000000"/>
                  </a:outerShdw>
                </a:effectLst>
              </a:rPr>
              <a:t>intravaginal</a:t>
            </a:r>
            <a:r>
              <a:rPr lang="en-AU" sz="1800" b="0" dirty="0">
                <a:effectLst>
                  <a:outerShdw blurRad="38100" dist="38100" dir="2700000" algn="tl">
                    <a:srgbClr val="000000"/>
                  </a:outerShdw>
                </a:effectLst>
              </a:rPr>
              <a:t> ejaculatory latency time (IELT)</a:t>
            </a:r>
          </a:p>
        </p:txBody>
      </p:sp>
    </p:spTree>
    <p:extLst>
      <p:ext uri="{BB962C8B-B14F-4D97-AF65-F5344CB8AC3E}">
        <p14:creationId xmlns:p14="http://schemas.microsoft.com/office/powerpoint/2010/main" val="2761117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317500" y="749300"/>
            <a:ext cx="8229600" cy="530915"/>
          </a:xfrm>
          <a:ln>
            <a:miter lim="800000"/>
            <a:headEnd/>
            <a:tailEnd/>
          </a:ln>
        </p:spPr>
        <p:txBody>
          <a:bodyPr anchor="t"/>
          <a:lstStyle/>
          <a:p>
            <a:pPr eaLnBrk="1" hangingPunct="1"/>
            <a:r>
              <a:rPr lang="en-US" sz="3000" dirty="0" smtClean="0">
                <a:ea typeface="ＭＳ Ｐゴシック" pitchFamily="-65" charset="-128"/>
              </a:rPr>
              <a:t>Lifelong PE</a:t>
            </a:r>
          </a:p>
        </p:txBody>
      </p:sp>
      <p:sp>
        <p:nvSpPr>
          <p:cNvPr id="2200579" name="Rectangle 3"/>
          <p:cNvSpPr>
            <a:spLocks noGrp="1" noChangeArrowheads="1"/>
          </p:cNvSpPr>
          <p:nvPr>
            <p:ph idx="1"/>
          </p:nvPr>
        </p:nvSpPr>
        <p:spPr>
          <a:xfrm>
            <a:off x="241300" y="2108200"/>
            <a:ext cx="4419600" cy="3419398"/>
          </a:xfrm>
        </p:spPr>
        <p:txBody>
          <a:bodyPr/>
          <a:lstStyle/>
          <a:p>
            <a:pPr marL="228600" indent="-228600" eaLnBrk="1" hangingPunct="1">
              <a:lnSpc>
                <a:spcPct val="90000"/>
              </a:lnSpc>
              <a:buClr>
                <a:srgbClr val="C00000"/>
              </a:buClr>
              <a:buFont typeface="Arial" pitchFamily="34" charset="0"/>
              <a:buChar char="•"/>
            </a:pPr>
            <a:r>
              <a:rPr lang="en-US" sz="2200" dirty="0" smtClean="0">
                <a:ea typeface="ＭＳ Ｐゴシック" pitchFamily="-65" charset="-128"/>
              </a:rPr>
              <a:t>Syndrome characterized by    early ejaculation at nearly every intercourse within </a:t>
            </a:r>
            <a:r>
              <a:rPr lang="en-US" sz="2200" dirty="0" smtClean="0">
                <a:solidFill>
                  <a:schemeClr val="tx2"/>
                </a:solidFill>
                <a:ea typeface="ＭＳ Ｐゴシック" pitchFamily="-65" charset="-128"/>
              </a:rPr>
              <a:t>30-60 seconds </a:t>
            </a:r>
            <a:r>
              <a:rPr lang="en-US" sz="2200" dirty="0" smtClean="0">
                <a:ea typeface="ＭＳ Ｐゴシック" pitchFamily="-65" charset="-128"/>
              </a:rPr>
              <a:t>in 80-90% of cases </a:t>
            </a:r>
          </a:p>
          <a:p>
            <a:pPr marL="228600" indent="-228600" eaLnBrk="1" hangingPunct="1">
              <a:lnSpc>
                <a:spcPct val="90000"/>
              </a:lnSpc>
              <a:buClr>
                <a:srgbClr val="C00000"/>
              </a:buClr>
              <a:buFont typeface="Arial" pitchFamily="34" charset="0"/>
              <a:buChar char="•"/>
            </a:pPr>
            <a:r>
              <a:rPr lang="en-US" sz="2200" dirty="0" smtClean="0">
                <a:ea typeface="ＭＳ Ｐゴシック" pitchFamily="-65" charset="-128"/>
              </a:rPr>
              <a:t>Or between 1-2 minute in the remaining 10-20%, with </a:t>
            </a:r>
            <a:r>
              <a:rPr lang="en-US" sz="2200" dirty="0" smtClean="0">
                <a:solidFill>
                  <a:schemeClr val="tx2"/>
                </a:solidFill>
                <a:ea typeface="ＭＳ Ｐゴシック" pitchFamily="-65" charset="-128"/>
              </a:rPr>
              <a:t>every </a:t>
            </a:r>
          </a:p>
          <a:p>
            <a:pPr marL="228600" indent="-228600" eaLnBrk="1" hangingPunct="1">
              <a:lnSpc>
                <a:spcPct val="90000"/>
              </a:lnSpc>
              <a:buClr>
                <a:srgbClr val="C00000"/>
              </a:buClr>
              <a:buFont typeface="Arial" pitchFamily="34" charset="0"/>
              <a:buChar char="•"/>
            </a:pPr>
            <a:r>
              <a:rPr lang="en-US" sz="2200" dirty="0" smtClean="0">
                <a:solidFill>
                  <a:schemeClr val="tx2"/>
                </a:solidFill>
                <a:ea typeface="ＭＳ Ｐゴシック" pitchFamily="-65" charset="-128"/>
              </a:rPr>
              <a:t>Or nearly every sexual partner</a:t>
            </a:r>
            <a:r>
              <a:rPr lang="en-US" sz="2200" dirty="0" smtClean="0">
                <a:ea typeface="ＭＳ Ｐゴシック" pitchFamily="-65" charset="-128"/>
              </a:rPr>
              <a:t> and from </a:t>
            </a:r>
            <a:r>
              <a:rPr lang="en-US" sz="2200" dirty="0" smtClean="0">
                <a:solidFill>
                  <a:schemeClr val="tx2"/>
                </a:solidFill>
                <a:ea typeface="ＭＳ Ｐゴシック" pitchFamily="-65" charset="-128"/>
              </a:rPr>
              <a:t>the first sexual encounters</a:t>
            </a:r>
            <a:r>
              <a:rPr lang="en-US" sz="2200" dirty="0" smtClean="0">
                <a:ea typeface="ＭＳ Ｐゴシック" pitchFamily="-65" charset="-128"/>
              </a:rPr>
              <a:t> onwards [1]</a:t>
            </a:r>
          </a:p>
        </p:txBody>
      </p:sp>
      <p:pic>
        <p:nvPicPr>
          <p:cNvPr id="2200580" name="Picture 4" descr="McMahon_SIU2009_2"/>
          <p:cNvPicPr>
            <a:picLocks noChangeAspect="1" noChangeArrowheads="1"/>
          </p:cNvPicPr>
          <p:nvPr/>
        </p:nvPicPr>
        <p:blipFill>
          <a:blip r:embed="rId3"/>
          <a:srcRect/>
          <a:stretch>
            <a:fillRect/>
          </a:stretch>
        </p:blipFill>
        <p:spPr bwMode="auto">
          <a:xfrm>
            <a:off x="4768850" y="1524000"/>
            <a:ext cx="4137025" cy="4538663"/>
          </a:xfrm>
          <a:prstGeom prst="rect">
            <a:avLst/>
          </a:prstGeom>
          <a:noFill/>
          <a:ln w="9525">
            <a:solidFill>
              <a:schemeClr val="bg2"/>
            </a:solidFill>
            <a:miter lim="800000"/>
            <a:headEnd/>
            <a:tailEnd/>
          </a:ln>
          <a:effectLst>
            <a:outerShdw blurRad="63500" dist="107763" dir="2700000" algn="ctr" rotWithShape="0">
              <a:schemeClr val="bg2">
                <a:alpha val="50000"/>
              </a:schemeClr>
            </a:outerShdw>
          </a:effectLst>
        </p:spPr>
      </p:pic>
      <p:sp>
        <p:nvSpPr>
          <p:cNvPr id="2200581" name="Text Box 5"/>
          <p:cNvSpPr txBox="1">
            <a:spLocks noChangeArrowheads="1"/>
          </p:cNvSpPr>
          <p:nvPr/>
        </p:nvSpPr>
        <p:spPr bwMode="auto">
          <a:xfrm>
            <a:off x="2090737" y="6291263"/>
            <a:ext cx="6862763" cy="274637"/>
          </a:xfrm>
          <a:prstGeom prst="rect">
            <a:avLst/>
          </a:prstGeom>
          <a:noFill/>
          <a:ln w="9525">
            <a:noFill/>
            <a:miter lim="800000"/>
            <a:headEnd/>
            <a:tailEnd/>
          </a:ln>
          <a:effectLst/>
        </p:spPr>
        <p:txBody>
          <a:bodyPr>
            <a:spAutoFit/>
          </a:bodyPr>
          <a:lstStyle/>
          <a:p>
            <a:pPr marL="268288" indent="-268288" algn="r" defTabSz="269875">
              <a:buFontTx/>
              <a:buAutoNum type="arabicPeriod"/>
            </a:pPr>
            <a:r>
              <a:rPr lang="en-US" sz="1200" dirty="0">
                <a:latin typeface="Tahoma" pitchFamily="34" charset="0"/>
              </a:rPr>
              <a:t>McMahon, CG, </a:t>
            </a:r>
            <a:r>
              <a:rPr lang="en-US" sz="1200" dirty="0" err="1">
                <a:latin typeface="Tahoma" pitchFamily="34" charset="0"/>
              </a:rPr>
              <a:t>Althof</a:t>
            </a:r>
            <a:r>
              <a:rPr lang="en-US" sz="1200" dirty="0">
                <a:latin typeface="Tahoma" pitchFamily="34" charset="0"/>
              </a:rPr>
              <a:t>, SE, </a:t>
            </a:r>
            <a:r>
              <a:rPr lang="en-US" sz="1200" dirty="0" err="1">
                <a:latin typeface="Tahoma" pitchFamily="34" charset="0"/>
              </a:rPr>
              <a:t>Waldinger</a:t>
            </a:r>
            <a:r>
              <a:rPr lang="en-US" sz="1200" dirty="0">
                <a:latin typeface="Tahoma" pitchFamily="34" charset="0"/>
              </a:rPr>
              <a:t>, MD et al. J Sex Med 2008; 5(7):1590-1606</a:t>
            </a:r>
            <a:endParaRPr lang="en-AU" sz="1200" dirty="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0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0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0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05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descr="history-of-erectile-dysfunction-02-pg-fu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876800" y="1668016"/>
            <a:ext cx="2459736" cy="2459736"/>
          </a:xfrm>
          <a:prstGeom prst="rect">
            <a:avLst/>
          </a:prstGeom>
        </p:spPr>
      </p:pic>
      <p:sp>
        <p:nvSpPr>
          <p:cNvPr id="16386" name="Title 1"/>
          <p:cNvSpPr>
            <a:spLocks noGrp="1"/>
          </p:cNvSpPr>
          <p:nvPr>
            <p:ph type="title"/>
          </p:nvPr>
        </p:nvSpPr>
        <p:spPr/>
        <p:txBody>
          <a:bodyPr>
            <a:normAutofit/>
          </a:bodyPr>
          <a:lstStyle/>
          <a:p>
            <a:r>
              <a:rPr lang="en-US" dirty="0" smtClean="0"/>
              <a:t>2500 BC – Ancient Chinese Egyptians</a:t>
            </a:r>
            <a:endParaRPr lang="en-US" dirty="0"/>
          </a:p>
        </p:txBody>
      </p:sp>
      <p:sp>
        <p:nvSpPr>
          <p:cNvPr id="3" name="Content Placeholder 2"/>
          <p:cNvSpPr>
            <a:spLocks noGrp="1"/>
          </p:cNvSpPr>
          <p:nvPr>
            <p:ph idx="1"/>
          </p:nvPr>
        </p:nvSpPr>
        <p:spPr>
          <a:xfrm>
            <a:off x="457200" y="1763976"/>
            <a:ext cx="4116388" cy="4664451"/>
          </a:xfrm>
        </p:spPr>
        <p:txBody>
          <a:bodyPr>
            <a:normAutofit/>
          </a:bodyPr>
          <a:lstStyle/>
          <a:p>
            <a:r>
              <a:rPr lang="en-US" sz="1800" dirty="0" smtClean="0"/>
              <a:t>Ancient Chinese philosophers believed that a man’s yin and yang</a:t>
            </a:r>
          </a:p>
          <a:p>
            <a:r>
              <a:rPr lang="en-US" sz="1800" dirty="0" smtClean="0"/>
              <a:t>Textbook of traditional Chinese medicine listed a potion of 22 ingredients that was used to help the emperor bed 1,200 women</a:t>
            </a:r>
          </a:p>
          <a:p>
            <a:pPr lvl="1"/>
            <a:r>
              <a:rPr lang="en-US" sz="1600" dirty="0" smtClean="0"/>
              <a:t>Egyptians believed that impotence was the result of a natural disorder or an evil spell</a:t>
            </a:r>
          </a:p>
          <a:p>
            <a:pPr lvl="1"/>
            <a:r>
              <a:rPr lang="en-US" sz="1600" dirty="0" smtClean="0"/>
              <a:t>Grinding up baby crocodile hearts to rub on the penis</a:t>
            </a:r>
          </a:p>
          <a:p>
            <a:pPr lvl="1"/>
            <a:r>
              <a:rPr lang="en-US" sz="1600" dirty="0" smtClean="0"/>
              <a:t>Utilization of white and blue lotus flowers – </a:t>
            </a:r>
            <a:r>
              <a:rPr lang="en-US" sz="1600" dirty="0" err="1" smtClean="0"/>
              <a:t>Apomorphine</a:t>
            </a:r>
            <a:endParaRPr lang="en-US" sz="1600" dirty="0" smtClean="0"/>
          </a:p>
          <a:p>
            <a:endParaRPr lang="en-US" sz="1800" dirty="0"/>
          </a:p>
        </p:txBody>
      </p:sp>
      <p:sp>
        <p:nvSpPr>
          <p:cNvPr id="5" name="Content Placeholder 2"/>
          <p:cNvSpPr txBox="1">
            <a:spLocks/>
          </p:cNvSpPr>
          <p:nvPr/>
        </p:nvSpPr>
        <p:spPr bwMode="auto">
          <a:xfrm>
            <a:off x="755576" y="3573016"/>
            <a:ext cx="3887862" cy="26674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Clr>
                <a:srgbClr val="558ED5"/>
              </a:buClr>
              <a:buFont typeface="Arial" pitchFamily="34" charset="0"/>
              <a:buChar char="•"/>
              <a:defRPr sz="2000" kern="1200">
                <a:solidFill>
                  <a:srgbClr val="7F7F7F"/>
                </a:solidFill>
                <a:latin typeface="Verdana"/>
                <a:ea typeface="Verdana" charset="0"/>
                <a:cs typeface="Verdana"/>
              </a:defRPr>
            </a:lvl1pPr>
            <a:lvl2pPr marL="742950" indent="-285750" algn="l" defTabSz="457200" rtl="0" eaLnBrk="0" fontAlgn="base" hangingPunct="0">
              <a:spcBef>
                <a:spcPct val="20000"/>
              </a:spcBef>
              <a:spcAft>
                <a:spcPct val="0"/>
              </a:spcAft>
              <a:buClr>
                <a:srgbClr val="558ED5"/>
              </a:buClr>
              <a:buFont typeface="Arial" pitchFamily="34" charset="0"/>
              <a:buChar char="–"/>
              <a:defRPr sz="1800" kern="1200">
                <a:solidFill>
                  <a:srgbClr val="7F7F7F"/>
                </a:solidFill>
                <a:latin typeface="Verdana"/>
                <a:ea typeface="Verdana" charset="0"/>
                <a:cs typeface="Verdana"/>
              </a:defRPr>
            </a:lvl2pPr>
            <a:lvl3pPr marL="1143000" indent="-228600" algn="l" defTabSz="457200" rtl="0" eaLnBrk="0" fontAlgn="base" hangingPunct="0">
              <a:spcBef>
                <a:spcPct val="20000"/>
              </a:spcBef>
              <a:spcAft>
                <a:spcPct val="0"/>
              </a:spcAft>
              <a:buClr>
                <a:srgbClr val="558ED5"/>
              </a:buClr>
              <a:buFont typeface="Arial" pitchFamily="34" charset="0"/>
              <a:buChar char="•"/>
              <a:defRPr sz="1600" kern="1200">
                <a:solidFill>
                  <a:srgbClr val="7F7F7F"/>
                </a:solidFill>
                <a:latin typeface="Verdana"/>
                <a:ea typeface="Verdana" charset="0"/>
                <a:cs typeface="Verdana"/>
              </a:defRPr>
            </a:lvl3pPr>
            <a:lvl4pPr marL="1600200" indent="-228600" algn="l" defTabSz="457200" rtl="0" eaLnBrk="0" fontAlgn="base" hangingPunct="0">
              <a:spcBef>
                <a:spcPct val="20000"/>
              </a:spcBef>
              <a:spcAft>
                <a:spcPct val="0"/>
              </a:spcAft>
              <a:buClr>
                <a:srgbClr val="558ED5"/>
              </a:buClr>
              <a:buFont typeface="Arial" pitchFamily="34" charset="0"/>
              <a:buChar char="–"/>
              <a:defRPr sz="1400" kern="1200">
                <a:solidFill>
                  <a:srgbClr val="7F7F7F"/>
                </a:solidFill>
                <a:latin typeface="Verdana"/>
                <a:ea typeface="Verdana" charset="0"/>
                <a:cs typeface="Verdana"/>
              </a:defRPr>
            </a:lvl4pPr>
            <a:lvl5pPr marL="2057400" indent="-228600" algn="l" defTabSz="457200" rtl="0" eaLnBrk="0" fontAlgn="base" hangingPunct="0">
              <a:spcBef>
                <a:spcPct val="20000"/>
              </a:spcBef>
              <a:spcAft>
                <a:spcPct val="0"/>
              </a:spcAft>
              <a:buClr>
                <a:srgbClr val="558ED5"/>
              </a:buClr>
              <a:buFont typeface="Arial" pitchFamily="34" charset="0"/>
              <a:buChar char="»"/>
              <a:defRPr sz="1200" kern="1200">
                <a:solidFill>
                  <a:srgbClr val="7F7F7F"/>
                </a:solidFill>
                <a:latin typeface="Verdana"/>
                <a:ea typeface="Verdana" charset="0"/>
                <a:cs typeface="Verdan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eaLnBrk="1" hangingPunct="1">
              <a:lnSpc>
                <a:spcPct val="90000"/>
              </a:lnSpc>
            </a:pPr>
            <a:endParaRPr lang="en-US" dirty="0">
              <a:latin typeface="Calibri" charset="0"/>
              <a:ea typeface="ＭＳ Ｐゴシック" charset="0"/>
              <a:cs typeface="ＭＳ Ｐゴシック" charset="0"/>
            </a:endParaRPr>
          </a:p>
        </p:txBody>
      </p:sp>
      <p:pic>
        <p:nvPicPr>
          <p:cNvPr id="6" name="Content Placeholder 4" descr="ancinet0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3429000"/>
            <a:ext cx="3106688" cy="2458240"/>
          </a:xfrm>
          <a:prstGeom prst="rect">
            <a:avLst/>
          </a:prstGeom>
          <a:noFill/>
          <a:ln w="9525">
            <a:noFill/>
            <a:miter lim="800000"/>
            <a:headEnd/>
            <a:tailEnd/>
          </a:ln>
        </p:spPr>
      </p:pic>
    </p:spTree>
    <p:extLst>
      <p:ext uri="{BB962C8B-B14F-4D97-AF65-F5344CB8AC3E}">
        <p14:creationId xmlns:p14="http://schemas.microsoft.com/office/powerpoint/2010/main" val="3763467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nodePh="1">
                                  <p:stCondLst>
                                    <p:cond delay="0"/>
                                  </p:stCondLst>
                                  <p:endCondLst>
                                    <p:cond evt="begin" delay="0">
                                      <p:tn val="19"/>
                                    </p:cond>
                                  </p:end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2626" name="Rectangle 2"/>
          <p:cNvSpPr>
            <a:spLocks noGrp="1" noChangeArrowheads="1"/>
          </p:cNvSpPr>
          <p:nvPr>
            <p:ph type="title"/>
          </p:nvPr>
        </p:nvSpPr>
        <p:spPr>
          <a:xfrm>
            <a:off x="314325" y="803275"/>
            <a:ext cx="8505825" cy="487056"/>
          </a:xfrm>
        </p:spPr>
        <p:txBody>
          <a:bodyPr/>
          <a:lstStyle/>
          <a:p>
            <a:r>
              <a:rPr lang="en-US" sz="2700" dirty="0" smtClean="0">
                <a:ea typeface="ＭＳ Ｐゴシック" pitchFamily="-65" charset="-128"/>
              </a:rPr>
              <a:t>ISSM Definition of Lifelong PE</a:t>
            </a:r>
          </a:p>
        </p:txBody>
      </p:sp>
      <p:sp>
        <p:nvSpPr>
          <p:cNvPr id="2202627" name="Rectangle 3"/>
          <p:cNvSpPr>
            <a:spLocks noGrp="1" noChangeArrowheads="1"/>
          </p:cNvSpPr>
          <p:nvPr>
            <p:ph type="body" idx="1"/>
          </p:nvPr>
        </p:nvSpPr>
        <p:spPr>
          <a:xfrm>
            <a:off x="596900" y="1701800"/>
            <a:ext cx="7480300" cy="3048000"/>
          </a:xfrm>
        </p:spPr>
        <p:txBody>
          <a:bodyPr>
            <a:noAutofit/>
          </a:bodyPr>
          <a:lstStyle/>
          <a:p>
            <a:r>
              <a:rPr lang="en-AU" sz="2400" dirty="0" smtClean="0">
                <a:ea typeface="ＭＳ Ｐゴシック" pitchFamily="-65" charset="-128"/>
              </a:rPr>
              <a:t>A male sexual dysfunction characterized by … [1] </a:t>
            </a:r>
          </a:p>
          <a:p>
            <a:pPr lvl="1"/>
            <a:r>
              <a:rPr lang="en-AU" sz="2400" b="1" dirty="0" smtClean="0">
                <a:ea typeface="ＭＳ Ｐゴシック" pitchFamily="-65" charset="-128"/>
              </a:rPr>
              <a:t>ejaculation which always or nearly always occurs prior to or within about one minute of vaginal penetration, and </a:t>
            </a:r>
          </a:p>
          <a:p>
            <a:pPr lvl="1"/>
            <a:r>
              <a:rPr lang="en-AU" sz="2400" b="1" dirty="0" smtClean="0">
                <a:ea typeface="ＭＳ Ｐゴシック" pitchFamily="-65" charset="-128"/>
              </a:rPr>
              <a:t>the inability to delay ejaculation on all or nearly all vaginal penetrations, and </a:t>
            </a:r>
          </a:p>
          <a:p>
            <a:pPr lvl="1"/>
            <a:r>
              <a:rPr lang="en-AU" sz="2400" b="1" dirty="0" smtClean="0">
                <a:ea typeface="ＭＳ Ｐゴシック" pitchFamily="-65" charset="-128"/>
              </a:rPr>
              <a:t>negative personal consequences, such as distress, bother, frustration and/or the avoidance of sexual intimacy</a:t>
            </a:r>
            <a:endParaRPr lang="en-US" sz="2400" b="1" dirty="0" smtClean="0">
              <a:ea typeface="ＭＳ Ｐゴシック" pitchFamily="-65" charset="-128"/>
            </a:endParaRPr>
          </a:p>
        </p:txBody>
      </p:sp>
      <p:sp>
        <p:nvSpPr>
          <p:cNvPr id="2202628" name="Text Box 4"/>
          <p:cNvSpPr txBox="1">
            <a:spLocks noChangeArrowheads="1"/>
          </p:cNvSpPr>
          <p:nvPr/>
        </p:nvSpPr>
        <p:spPr bwMode="auto">
          <a:xfrm>
            <a:off x="2282825" y="6248400"/>
            <a:ext cx="6861175" cy="274638"/>
          </a:xfrm>
          <a:prstGeom prst="rect">
            <a:avLst/>
          </a:prstGeom>
          <a:noFill/>
          <a:ln w="9525">
            <a:noFill/>
            <a:miter lim="800000"/>
            <a:headEnd/>
            <a:tailEnd/>
          </a:ln>
          <a:effectLst/>
        </p:spPr>
        <p:txBody>
          <a:bodyPr>
            <a:spAutoFit/>
          </a:bodyPr>
          <a:lstStyle/>
          <a:p>
            <a:pPr marL="268288" indent="-268288" algn="r" defTabSz="269875">
              <a:buFontTx/>
              <a:buAutoNum type="arabicPeriod"/>
            </a:pPr>
            <a:r>
              <a:rPr lang="en-US" sz="1200" dirty="0">
                <a:latin typeface="Tahoma" pitchFamily="34" charset="0"/>
              </a:rPr>
              <a:t>McMahon, CG, </a:t>
            </a:r>
            <a:r>
              <a:rPr lang="en-US" sz="1200" dirty="0" err="1">
                <a:latin typeface="Tahoma" pitchFamily="34" charset="0"/>
              </a:rPr>
              <a:t>Althof</a:t>
            </a:r>
            <a:r>
              <a:rPr lang="en-US" sz="1200" dirty="0">
                <a:latin typeface="Tahoma" pitchFamily="34" charset="0"/>
              </a:rPr>
              <a:t>, SE, </a:t>
            </a:r>
            <a:r>
              <a:rPr lang="en-US" sz="1200" dirty="0" err="1">
                <a:latin typeface="Tahoma" pitchFamily="34" charset="0"/>
              </a:rPr>
              <a:t>Waldinger</a:t>
            </a:r>
            <a:r>
              <a:rPr lang="en-US" sz="1200" dirty="0">
                <a:latin typeface="Tahoma" pitchFamily="34" charset="0"/>
              </a:rPr>
              <a:t>, MD et al. J Sex Med 2008; 5(7):1590-1606</a:t>
            </a:r>
            <a:endParaRPr lang="en-AU" sz="1200" dirty="0">
              <a:latin typeface="Tahoma"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0146" name="Rectangle 9"/>
          <p:cNvSpPr>
            <a:spLocks noChangeArrowheads="1"/>
          </p:cNvSpPr>
          <p:nvPr/>
        </p:nvSpPr>
        <p:spPr bwMode="auto">
          <a:xfrm>
            <a:off x="914400" y="1506538"/>
            <a:ext cx="7848600" cy="4284662"/>
          </a:xfrm>
          <a:prstGeom prst="rect">
            <a:avLst/>
          </a:prstGeom>
          <a:noFill/>
          <a:ln w="9525">
            <a:noFill/>
            <a:miter lim="800000"/>
            <a:headEnd/>
            <a:tailEnd/>
          </a:ln>
        </p:spPr>
        <p:txBody>
          <a:bodyPr wrap="none" anchor="ctr"/>
          <a:lstStyle/>
          <a:p>
            <a:endParaRPr lang="it-IT">
              <a:effectLst>
                <a:outerShdw blurRad="38100" dist="38100" dir="2700000" algn="tl">
                  <a:srgbClr val="000000"/>
                </a:outerShdw>
              </a:effectLst>
              <a:latin typeface="Tahoma" pitchFamily="34" charset="0"/>
              <a:ea typeface="ＭＳ Ｐゴシック" pitchFamily="-65" charset="-128"/>
            </a:endParaRPr>
          </a:p>
        </p:txBody>
      </p:sp>
      <p:pic>
        <p:nvPicPr>
          <p:cNvPr id="44035" name="Picture 7" descr="world-map"/>
          <p:cNvPicPr>
            <a:picLocks noChangeAspect="1" noChangeArrowheads="1"/>
          </p:cNvPicPr>
          <p:nvPr/>
        </p:nvPicPr>
        <p:blipFill>
          <a:blip r:embed="rId3"/>
          <a:srcRect b="7146"/>
          <a:stretch>
            <a:fillRect/>
          </a:stretch>
        </p:blipFill>
        <p:spPr bwMode="auto">
          <a:xfrm>
            <a:off x="735013" y="1887538"/>
            <a:ext cx="7862887" cy="4291012"/>
          </a:xfrm>
          <a:prstGeom prst="rect">
            <a:avLst/>
          </a:prstGeom>
          <a:noFill/>
          <a:ln w="9525">
            <a:noFill/>
            <a:miter lim="800000"/>
            <a:headEnd/>
            <a:tailEnd/>
          </a:ln>
        </p:spPr>
      </p:pic>
      <p:sp>
        <p:nvSpPr>
          <p:cNvPr id="1670149" name="Rectangle 5"/>
          <p:cNvSpPr>
            <a:spLocks noGrp="1" noChangeArrowheads="1"/>
          </p:cNvSpPr>
          <p:nvPr>
            <p:ph type="title" idx="4294967295"/>
          </p:nvPr>
        </p:nvSpPr>
        <p:spPr>
          <a:xfrm>
            <a:off x="290513" y="444500"/>
            <a:ext cx="8294687" cy="891389"/>
          </a:xfrm>
        </p:spPr>
        <p:txBody>
          <a:bodyPr lIns="0" tIns="72000" rIns="0" bIns="0" anchor="ctr"/>
          <a:lstStyle/>
          <a:p>
            <a:pPr eaLnBrk="1" hangingPunct="1"/>
            <a:r>
              <a:rPr lang="en-GB" sz="2700" dirty="0" smtClean="0">
                <a:ea typeface="ＭＳ Ｐゴシック" pitchFamily="-65" charset="-128"/>
              </a:rPr>
              <a:t>Premature Ejaculation Perceptions and Attitudes (PEPA) Study</a:t>
            </a:r>
          </a:p>
        </p:txBody>
      </p:sp>
      <p:sp>
        <p:nvSpPr>
          <p:cNvPr id="1670150" name="Rectangle 8"/>
          <p:cNvSpPr>
            <a:spLocks noChangeArrowheads="1"/>
          </p:cNvSpPr>
          <p:nvPr/>
        </p:nvSpPr>
        <p:spPr bwMode="auto">
          <a:xfrm>
            <a:off x="955675" y="1584325"/>
            <a:ext cx="7261225" cy="366713"/>
          </a:xfrm>
          <a:prstGeom prst="rect">
            <a:avLst/>
          </a:prstGeom>
          <a:solidFill>
            <a:srgbClr val="EE2914"/>
          </a:solidFill>
          <a:ln w="9525">
            <a:noFill/>
            <a:miter lim="800000"/>
            <a:headEnd/>
            <a:tailEnd/>
          </a:ln>
        </p:spPr>
        <p:txBody>
          <a:bodyPr wrap="square">
            <a:spAutoFit/>
          </a:bodyPr>
          <a:lstStyle/>
          <a:p>
            <a:r>
              <a:rPr lang="en-GB" dirty="0">
                <a:solidFill>
                  <a:schemeClr val="bg1"/>
                </a:solidFill>
                <a:latin typeface="Tahoma" pitchFamily="34" charset="0"/>
                <a:ea typeface="ＭＳ Ｐゴシック" pitchFamily="-65" charset="-128"/>
              </a:rPr>
              <a:t>Largest international study to date designed to investigate PE</a:t>
            </a:r>
            <a:endParaRPr lang="en-US" dirty="0">
              <a:solidFill>
                <a:schemeClr val="bg1"/>
              </a:solidFill>
              <a:latin typeface="Tahoma" pitchFamily="34" charset="0"/>
              <a:ea typeface="ＭＳ Ｐゴシック" pitchFamily="-65" charset="-128"/>
            </a:endParaRPr>
          </a:p>
        </p:txBody>
      </p:sp>
      <p:sp>
        <p:nvSpPr>
          <p:cNvPr id="1670151" name="Text Box 10"/>
          <p:cNvSpPr txBox="1">
            <a:spLocks noChangeArrowheads="1"/>
          </p:cNvSpPr>
          <p:nvPr/>
        </p:nvSpPr>
        <p:spPr bwMode="auto">
          <a:xfrm>
            <a:off x="6019800" y="3135313"/>
            <a:ext cx="2438400" cy="2193925"/>
          </a:xfrm>
          <a:prstGeom prst="rect">
            <a:avLst/>
          </a:prstGeom>
          <a:solidFill>
            <a:schemeClr val="bg1">
              <a:alpha val="50195"/>
            </a:schemeClr>
          </a:solidFill>
          <a:ln w="9525">
            <a:noFill/>
            <a:miter lim="800000"/>
            <a:headEnd/>
            <a:tailEnd/>
          </a:ln>
        </p:spPr>
        <p:txBody>
          <a:bodyPr>
            <a:spAutoFit/>
          </a:bodyPr>
          <a:lstStyle/>
          <a:p>
            <a:pPr algn="l">
              <a:lnSpc>
                <a:spcPct val="125000"/>
              </a:lnSpc>
              <a:spcBef>
                <a:spcPct val="50000"/>
              </a:spcBef>
              <a:buClr>
                <a:schemeClr val="hlink"/>
              </a:buClr>
              <a:buFont typeface="Times" pitchFamily="-65" charset="0"/>
              <a:buNone/>
            </a:pPr>
            <a:r>
              <a:rPr lang="en-GB" sz="1600" dirty="0">
                <a:latin typeface="Tahoma" pitchFamily="34" charset="0"/>
                <a:ea typeface="ＭＳ Ｐゴシック" pitchFamily="-65" charset="-128"/>
              </a:rPr>
              <a:t>Random sample (controlled for census)</a:t>
            </a:r>
          </a:p>
          <a:p>
            <a:pPr marL="203200" lvl="1" indent="-201613" algn="l">
              <a:lnSpc>
                <a:spcPct val="125000"/>
              </a:lnSpc>
              <a:spcBef>
                <a:spcPct val="30000"/>
              </a:spcBef>
              <a:buClr>
                <a:schemeClr val="hlink"/>
              </a:buClr>
              <a:buFont typeface="Times" pitchFamily="-65" charset="0"/>
              <a:buChar char="•"/>
            </a:pPr>
            <a:r>
              <a:rPr lang="en-GB" sz="1600" dirty="0">
                <a:latin typeface="Tahoma" pitchFamily="34" charset="0"/>
                <a:ea typeface="ＭＳ Ｐゴシック" pitchFamily="-65" charset="-128"/>
              </a:rPr>
              <a:t>12,133 men</a:t>
            </a:r>
          </a:p>
          <a:p>
            <a:pPr marL="203200" lvl="1" indent="-201613" algn="l">
              <a:lnSpc>
                <a:spcPct val="125000"/>
              </a:lnSpc>
              <a:spcBef>
                <a:spcPct val="30000"/>
              </a:spcBef>
              <a:buClr>
                <a:schemeClr val="hlink"/>
              </a:buClr>
              <a:buFont typeface="Times" pitchFamily="-65" charset="0"/>
              <a:buChar char="•"/>
            </a:pPr>
            <a:r>
              <a:rPr lang="en-GB" sz="1600" dirty="0">
                <a:latin typeface="Tahoma" pitchFamily="34" charset="0"/>
                <a:ea typeface="ＭＳ Ｐゴシック" pitchFamily="-65" charset="-128"/>
              </a:rPr>
              <a:t>18–70 yrs</a:t>
            </a:r>
          </a:p>
          <a:p>
            <a:pPr marL="203200" lvl="1" indent="-201613" algn="l">
              <a:lnSpc>
                <a:spcPct val="125000"/>
              </a:lnSpc>
              <a:spcBef>
                <a:spcPct val="30000"/>
              </a:spcBef>
              <a:buClr>
                <a:schemeClr val="hlink"/>
              </a:buClr>
              <a:buFont typeface="Times" pitchFamily="-65" charset="0"/>
              <a:buChar char="•"/>
            </a:pPr>
            <a:r>
              <a:rPr lang="en-GB" sz="1600" dirty="0">
                <a:latin typeface="Tahoma" pitchFamily="34" charset="0"/>
                <a:ea typeface="ＭＳ Ｐゴシック" pitchFamily="-65" charset="-128"/>
              </a:rPr>
              <a:t>Questioned on general and sexual health</a:t>
            </a:r>
            <a:endParaRPr lang="en-US" dirty="0">
              <a:latin typeface="Tahoma" pitchFamily="34" charset="0"/>
              <a:ea typeface="ＭＳ Ｐゴシック" pitchFamily="-65" charset="-128"/>
            </a:endParaRPr>
          </a:p>
        </p:txBody>
      </p:sp>
      <p:sp>
        <p:nvSpPr>
          <p:cNvPr id="1670152" name="Text Box 11"/>
          <p:cNvSpPr txBox="1">
            <a:spLocks noChangeArrowheads="1"/>
          </p:cNvSpPr>
          <p:nvPr/>
        </p:nvSpPr>
        <p:spPr bwMode="auto">
          <a:xfrm>
            <a:off x="1144588" y="2057400"/>
            <a:ext cx="2436812" cy="830997"/>
          </a:xfrm>
          <a:prstGeom prst="rect">
            <a:avLst/>
          </a:prstGeom>
          <a:solidFill>
            <a:schemeClr val="bg1">
              <a:alpha val="50195"/>
            </a:schemeClr>
          </a:solidFill>
          <a:ln w="9525">
            <a:noFill/>
            <a:miter lim="800000"/>
            <a:headEnd/>
            <a:tailEnd/>
          </a:ln>
        </p:spPr>
        <p:txBody>
          <a:bodyPr>
            <a:spAutoFit/>
          </a:bodyPr>
          <a:lstStyle/>
          <a:p>
            <a:pPr>
              <a:lnSpc>
                <a:spcPct val="125000"/>
              </a:lnSpc>
              <a:spcBef>
                <a:spcPct val="50000"/>
              </a:spcBef>
              <a:buClr>
                <a:schemeClr val="hlink"/>
              </a:buClr>
              <a:buFont typeface="Times" pitchFamily="-65" charset="0"/>
              <a:buNone/>
            </a:pPr>
            <a:r>
              <a:rPr lang="en-GB" sz="1600" dirty="0">
                <a:latin typeface="Tahoma" pitchFamily="34" charset="0"/>
                <a:ea typeface="ＭＳ Ｐゴシック" pitchFamily="-65" charset="-128"/>
              </a:rPr>
              <a:t>Internet survey</a:t>
            </a:r>
          </a:p>
          <a:p>
            <a:pPr>
              <a:lnSpc>
                <a:spcPct val="125000"/>
              </a:lnSpc>
              <a:buClr>
                <a:schemeClr val="hlink"/>
              </a:buClr>
              <a:buFont typeface="Times" pitchFamily="-65" charset="0"/>
              <a:buNone/>
            </a:pPr>
            <a:r>
              <a:rPr lang="en-GB" sz="1600" dirty="0">
                <a:latin typeface="Tahoma" pitchFamily="34" charset="0"/>
                <a:ea typeface="ＭＳ Ｐゴシック" pitchFamily="-65" charset="-128"/>
              </a:rPr>
              <a:t>Apr-Aug 2004</a:t>
            </a:r>
            <a:endParaRPr lang="en-US" dirty="0">
              <a:latin typeface="Tahoma" pitchFamily="34" charset="0"/>
              <a:ea typeface="ＭＳ Ｐゴシック" pitchFamily="-65" charset="-128"/>
            </a:endParaRPr>
          </a:p>
        </p:txBody>
      </p:sp>
      <p:sp>
        <p:nvSpPr>
          <p:cNvPr id="44040" name="Line 16"/>
          <p:cNvSpPr>
            <a:spLocks noChangeShapeType="1"/>
          </p:cNvSpPr>
          <p:nvPr/>
        </p:nvSpPr>
        <p:spPr bwMode="auto">
          <a:xfrm flipV="1">
            <a:off x="1562100" y="3857625"/>
            <a:ext cx="936625" cy="1400175"/>
          </a:xfrm>
          <a:prstGeom prst="line">
            <a:avLst/>
          </a:prstGeom>
          <a:noFill/>
          <a:ln w="9525">
            <a:noFill/>
            <a:round/>
            <a:headEnd/>
            <a:tailEnd type="triangle" w="med" len="med"/>
          </a:ln>
        </p:spPr>
        <p:txBody>
          <a:bodyPr wrap="none" anchor="ctr"/>
          <a:lstStyle/>
          <a:p>
            <a:endParaRPr lang="en-US"/>
          </a:p>
        </p:txBody>
      </p:sp>
      <p:sp>
        <p:nvSpPr>
          <p:cNvPr id="44041" name="Line 17"/>
          <p:cNvSpPr>
            <a:spLocks noChangeShapeType="1"/>
          </p:cNvSpPr>
          <p:nvPr/>
        </p:nvSpPr>
        <p:spPr bwMode="auto">
          <a:xfrm flipV="1">
            <a:off x="2576513" y="3251200"/>
            <a:ext cx="2414587" cy="2006600"/>
          </a:xfrm>
          <a:prstGeom prst="line">
            <a:avLst/>
          </a:prstGeom>
          <a:noFill/>
          <a:ln w="9525">
            <a:noFill/>
            <a:round/>
            <a:headEnd/>
            <a:tailEnd type="triangle" w="med" len="med"/>
          </a:ln>
        </p:spPr>
        <p:txBody>
          <a:bodyPr wrap="none" anchor="ctr"/>
          <a:lstStyle/>
          <a:p>
            <a:endParaRPr lang="en-US"/>
          </a:p>
        </p:txBody>
      </p:sp>
      <p:sp>
        <p:nvSpPr>
          <p:cNvPr id="44042" name="Line 18"/>
          <p:cNvSpPr>
            <a:spLocks noChangeShapeType="1"/>
          </p:cNvSpPr>
          <p:nvPr/>
        </p:nvSpPr>
        <p:spPr bwMode="auto">
          <a:xfrm flipV="1">
            <a:off x="3581400" y="3581400"/>
            <a:ext cx="1524000" cy="1752600"/>
          </a:xfrm>
          <a:prstGeom prst="line">
            <a:avLst/>
          </a:prstGeom>
          <a:noFill/>
          <a:ln w="9525">
            <a:noFill/>
            <a:round/>
            <a:headEnd/>
            <a:tailEnd type="triangle" w="med" len="med"/>
          </a:ln>
        </p:spPr>
        <p:txBody>
          <a:bodyPr wrap="none" anchor="ctr"/>
          <a:lstStyle/>
          <a:p>
            <a:endParaRPr lang="en-US"/>
          </a:p>
        </p:txBody>
      </p:sp>
      <p:sp>
        <p:nvSpPr>
          <p:cNvPr id="69644" name="Text Box 13"/>
          <p:cNvSpPr txBox="1">
            <a:spLocks noChangeArrowheads="1"/>
          </p:cNvSpPr>
          <p:nvPr/>
        </p:nvSpPr>
        <p:spPr bwMode="auto">
          <a:xfrm>
            <a:off x="3179763" y="5846763"/>
            <a:ext cx="823912" cy="331181"/>
          </a:xfrm>
          <a:prstGeom prst="rect">
            <a:avLst/>
          </a:prstGeom>
          <a:solidFill>
            <a:srgbClr val="339933"/>
          </a:solidFill>
          <a:ln w="9525">
            <a:noFill/>
            <a:miter lim="800000"/>
            <a:headEnd/>
            <a:tailEnd/>
          </a:ln>
        </p:spPr>
        <p:txBody>
          <a:bodyPr>
            <a:spAutoFit/>
          </a:bodyPr>
          <a:lstStyle/>
          <a:p>
            <a:pPr>
              <a:lnSpc>
                <a:spcPct val="125000"/>
              </a:lnSpc>
              <a:spcBef>
                <a:spcPct val="50000"/>
              </a:spcBef>
              <a:buClr>
                <a:schemeClr val="hlink"/>
              </a:buClr>
              <a:buFont typeface="Times" pitchFamily="-65" charset="0"/>
              <a:buNone/>
            </a:pPr>
            <a:r>
              <a:rPr lang="en-GB" sz="1400" dirty="0">
                <a:latin typeface="Tahoma" pitchFamily="34" charset="0"/>
                <a:ea typeface="ＭＳ Ｐゴシック" pitchFamily="-65" charset="-128"/>
              </a:rPr>
              <a:t>USA</a:t>
            </a:r>
            <a:endParaRPr lang="en-US" sz="1600" dirty="0">
              <a:latin typeface="Tahoma" pitchFamily="34" charset="0"/>
              <a:ea typeface="ＭＳ Ｐゴシック" pitchFamily="-65" charset="-128"/>
            </a:endParaRPr>
          </a:p>
        </p:txBody>
      </p:sp>
      <p:sp>
        <p:nvSpPr>
          <p:cNvPr id="69645" name="Text Box 14"/>
          <p:cNvSpPr txBox="1">
            <a:spLocks noChangeArrowheads="1"/>
          </p:cNvSpPr>
          <p:nvPr/>
        </p:nvSpPr>
        <p:spPr bwMode="auto">
          <a:xfrm>
            <a:off x="5159375" y="5846763"/>
            <a:ext cx="990600" cy="331181"/>
          </a:xfrm>
          <a:prstGeom prst="rect">
            <a:avLst/>
          </a:prstGeom>
          <a:solidFill>
            <a:srgbClr val="339933"/>
          </a:solidFill>
          <a:ln w="9525">
            <a:noFill/>
            <a:miter lim="800000"/>
            <a:headEnd/>
            <a:tailEnd/>
          </a:ln>
        </p:spPr>
        <p:txBody>
          <a:bodyPr>
            <a:spAutoFit/>
          </a:bodyPr>
          <a:lstStyle/>
          <a:p>
            <a:pPr>
              <a:lnSpc>
                <a:spcPct val="125000"/>
              </a:lnSpc>
              <a:spcBef>
                <a:spcPct val="50000"/>
              </a:spcBef>
              <a:buClr>
                <a:schemeClr val="hlink"/>
              </a:buClr>
              <a:buFont typeface="Times" pitchFamily="-65" charset="0"/>
              <a:buNone/>
            </a:pPr>
            <a:r>
              <a:rPr lang="en-GB" sz="1400" dirty="0">
                <a:latin typeface="Tahoma" pitchFamily="34" charset="0"/>
                <a:ea typeface="ＭＳ Ｐゴシック" pitchFamily="-65" charset="-128"/>
              </a:rPr>
              <a:t>Italy</a:t>
            </a:r>
            <a:endParaRPr lang="en-US" sz="1600" dirty="0">
              <a:latin typeface="Tahoma" pitchFamily="34" charset="0"/>
              <a:ea typeface="ＭＳ Ｐゴシック" pitchFamily="-65" charset="-128"/>
            </a:endParaRPr>
          </a:p>
        </p:txBody>
      </p:sp>
      <p:sp>
        <p:nvSpPr>
          <p:cNvPr id="69646" name="Text Box 15"/>
          <p:cNvSpPr txBox="1">
            <a:spLocks noChangeArrowheads="1"/>
          </p:cNvSpPr>
          <p:nvPr/>
        </p:nvSpPr>
        <p:spPr bwMode="auto">
          <a:xfrm>
            <a:off x="4086225" y="5846763"/>
            <a:ext cx="989013" cy="331181"/>
          </a:xfrm>
          <a:prstGeom prst="rect">
            <a:avLst/>
          </a:prstGeom>
          <a:solidFill>
            <a:srgbClr val="339933"/>
          </a:solidFill>
          <a:ln w="9525">
            <a:noFill/>
            <a:miter lim="800000"/>
            <a:headEnd/>
            <a:tailEnd/>
          </a:ln>
        </p:spPr>
        <p:txBody>
          <a:bodyPr>
            <a:spAutoFit/>
          </a:bodyPr>
          <a:lstStyle/>
          <a:p>
            <a:pPr>
              <a:lnSpc>
                <a:spcPct val="125000"/>
              </a:lnSpc>
              <a:spcBef>
                <a:spcPct val="50000"/>
              </a:spcBef>
              <a:buClr>
                <a:schemeClr val="hlink"/>
              </a:buClr>
              <a:buFont typeface="Times" pitchFamily="-65" charset="0"/>
              <a:buNone/>
            </a:pPr>
            <a:r>
              <a:rPr lang="en-GB" sz="1400" dirty="0">
                <a:latin typeface="Tahoma" pitchFamily="34" charset="0"/>
                <a:ea typeface="ＭＳ Ｐゴシック" pitchFamily="-65" charset="-128"/>
              </a:rPr>
              <a:t>Germany</a:t>
            </a:r>
            <a:endParaRPr lang="en-US" sz="1600" dirty="0">
              <a:latin typeface="Tahoma" pitchFamily="34" charset="0"/>
              <a:ea typeface="ＭＳ Ｐゴシック" pitchFamily="-65" charset="-128"/>
            </a:endParaRPr>
          </a:p>
        </p:txBody>
      </p:sp>
      <p:sp>
        <p:nvSpPr>
          <p:cNvPr id="1670159" name="Rectangle 5"/>
          <p:cNvSpPr>
            <a:spLocks noChangeArrowheads="1"/>
          </p:cNvSpPr>
          <p:nvPr/>
        </p:nvSpPr>
        <p:spPr bwMode="auto">
          <a:xfrm>
            <a:off x="1266825" y="6416675"/>
            <a:ext cx="7877175" cy="184150"/>
          </a:xfrm>
          <a:prstGeom prst="rect">
            <a:avLst/>
          </a:prstGeom>
          <a:noFill/>
          <a:ln w="12700">
            <a:noFill/>
            <a:miter lim="800000"/>
            <a:headEnd/>
            <a:tailEnd/>
          </a:ln>
        </p:spPr>
        <p:txBody>
          <a:bodyPr lIns="0" tIns="0" rIns="0" bIns="0" anchor="b">
            <a:spAutoFit/>
          </a:bodyPr>
          <a:lstStyle/>
          <a:p>
            <a:pPr marL="182563" indent="-182563" algn="r">
              <a:buFontTx/>
              <a:buAutoNum type="arabicPeriod"/>
            </a:pPr>
            <a:r>
              <a:rPr lang="en-GB" sz="1200" dirty="0">
                <a:latin typeface="Tahoma" pitchFamily="34" charset="0"/>
                <a:ea typeface="ＭＳ Ｐゴシック" pitchFamily="-65" charset="-128"/>
              </a:rPr>
              <a:t>PEPA: Premature ejaculation perceptions and attitudes. </a:t>
            </a:r>
            <a:r>
              <a:rPr lang="en-GB" sz="1200" dirty="0" err="1">
                <a:latin typeface="Tahoma" pitchFamily="34" charset="0"/>
              </a:rPr>
              <a:t>Porst</a:t>
            </a:r>
            <a:r>
              <a:rPr lang="en-GB" sz="1200" dirty="0">
                <a:latin typeface="Tahoma" pitchFamily="34" charset="0"/>
              </a:rPr>
              <a:t> et al. (2007) </a:t>
            </a:r>
            <a:r>
              <a:rPr lang="en-GB" sz="1200" dirty="0" err="1">
                <a:latin typeface="Tahoma" pitchFamily="34" charset="0"/>
              </a:rPr>
              <a:t>Eur</a:t>
            </a:r>
            <a:r>
              <a:rPr lang="en-GB" sz="1200" dirty="0">
                <a:latin typeface="Tahoma" pitchFamily="34" charset="0"/>
              </a:rPr>
              <a:t> </a:t>
            </a:r>
            <a:r>
              <a:rPr lang="en-GB" sz="1200" dirty="0" err="1">
                <a:latin typeface="Tahoma" pitchFamily="34" charset="0"/>
              </a:rPr>
              <a:t>Urol</a:t>
            </a:r>
            <a:r>
              <a:rPr lang="en-GB" sz="1200" dirty="0">
                <a:latin typeface="Tahoma" pitchFamily="34" charset="0"/>
              </a:rPr>
              <a:t> 51:816–824</a:t>
            </a:r>
            <a:r>
              <a:rPr lang="en-GB" sz="1200" dirty="0">
                <a:effectLst>
                  <a:outerShdw blurRad="38100" dist="38100" dir="2700000" algn="tl">
                    <a:srgbClr val="000000"/>
                  </a:outerShdw>
                </a:effectLst>
                <a:latin typeface="Tahoma" pitchFamily="34" charset="0"/>
                <a:ea typeface="ＭＳ Ｐゴシック" pitchFamily="-65" charset="-128"/>
              </a:rPr>
              <a:t> </a:t>
            </a:r>
            <a:endParaRPr lang="en-US" sz="1200" dirty="0">
              <a:effectLst>
                <a:outerShdw blurRad="38100" dist="38100" dir="2700000" algn="tl">
                  <a:srgbClr val="000000"/>
                </a:outerShdw>
              </a:effectLst>
              <a:latin typeface="Tahoma" pitchFamily="34" charset="0"/>
              <a:ea typeface="ＭＳ Ｐゴシック" pitchFamily="-65" charset="-128"/>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6082" name="Object 11"/>
          <p:cNvGraphicFramePr>
            <a:graphicFrameLocks noChangeAspect="1"/>
          </p:cNvGraphicFramePr>
          <p:nvPr/>
        </p:nvGraphicFramePr>
        <p:xfrm>
          <a:off x="1066800" y="1568450"/>
          <a:ext cx="7127875" cy="4329113"/>
        </p:xfrm>
        <a:graphic>
          <a:graphicData uri="http://schemas.openxmlformats.org/presentationml/2006/ole">
            <mc:AlternateContent xmlns:mc="http://schemas.openxmlformats.org/markup-compatibility/2006">
              <mc:Choice xmlns:v="urn:schemas-microsoft-com:vml" Requires="v">
                <p:oleObj spid="_x0000_s63511" name="Worksheet" r:id="rId4" imgW="7126842" imgH="4054191" progId="Excel.Sheet.8">
                  <p:embed/>
                </p:oleObj>
              </mc:Choice>
              <mc:Fallback>
                <p:oleObj name="Worksheet" r:id="rId4" imgW="7126842" imgH="4054191" progId="Excel.Sheet.8">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568450"/>
                        <a:ext cx="7127875" cy="4329113"/>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255875" name="Rectangle 2"/>
          <p:cNvSpPr>
            <a:spLocks noGrp="1" noChangeArrowheads="1"/>
          </p:cNvSpPr>
          <p:nvPr>
            <p:ph type="title" idx="4294967295"/>
          </p:nvPr>
        </p:nvSpPr>
        <p:spPr>
          <a:xfrm>
            <a:off x="290513" y="758825"/>
            <a:ext cx="8485187" cy="467427"/>
          </a:xfrm>
        </p:spPr>
        <p:txBody>
          <a:bodyPr lIns="0" tIns="72000" rIns="0" bIns="0" anchor="ctr"/>
          <a:lstStyle/>
          <a:p>
            <a:pPr eaLnBrk="1" hangingPunct="1"/>
            <a:r>
              <a:rPr lang="en-GB" sz="2700" dirty="0" smtClean="0">
                <a:ea typeface="ＭＳ Ｐゴシック" pitchFamily="-65" charset="-128"/>
              </a:rPr>
              <a:t>Prevalence of PE is Similar Across Countries</a:t>
            </a:r>
          </a:p>
        </p:txBody>
      </p:sp>
      <p:sp>
        <p:nvSpPr>
          <p:cNvPr id="5" name="Rectangle 5"/>
          <p:cNvSpPr>
            <a:spLocks noChangeArrowheads="1"/>
          </p:cNvSpPr>
          <p:nvPr/>
        </p:nvSpPr>
        <p:spPr bwMode="auto">
          <a:xfrm>
            <a:off x="1063625" y="6213475"/>
            <a:ext cx="7877175" cy="184150"/>
          </a:xfrm>
          <a:prstGeom prst="rect">
            <a:avLst/>
          </a:prstGeom>
          <a:noFill/>
          <a:ln w="12700">
            <a:noFill/>
            <a:miter lim="800000"/>
            <a:headEnd/>
            <a:tailEnd/>
          </a:ln>
        </p:spPr>
        <p:txBody>
          <a:bodyPr lIns="0" tIns="0" rIns="0" bIns="0" anchor="b">
            <a:spAutoFit/>
          </a:bodyPr>
          <a:lstStyle/>
          <a:p>
            <a:pPr marL="182563" indent="-182563" algn="r">
              <a:buFontTx/>
              <a:buAutoNum type="arabicPeriod"/>
            </a:pPr>
            <a:r>
              <a:rPr lang="en-GB" sz="1200" dirty="0">
                <a:latin typeface="Tahoma" pitchFamily="34" charset="0"/>
                <a:ea typeface="ＭＳ Ｐゴシック" pitchFamily="-65" charset="-128"/>
              </a:rPr>
              <a:t>PEPA: Premature ejaculation perceptions and attitudes. </a:t>
            </a:r>
            <a:r>
              <a:rPr lang="en-GB" sz="1200" dirty="0" err="1">
                <a:latin typeface="Tahoma" pitchFamily="34" charset="0"/>
              </a:rPr>
              <a:t>Porst</a:t>
            </a:r>
            <a:r>
              <a:rPr lang="en-GB" sz="1200" dirty="0">
                <a:latin typeface="Tahoma" pitchFamily="34" charset="0"/>
              </a:rPr>
              <a:t> et al. (2007) </a:t>
            </a:r>
            <a:r>
              <a:rPr lang="en-GB" sz="1200" dirty="0" err="1">
                <a:latin typeface="Tahoma" pitchFamily="34" charset="0"/>
              </a:rPr>
              <a:t>Eur</a:t>
            </a:r>
            <a:r>
              <a:rPr lang="en-GB" sz="1200" dirty="0">
                <a:latin typeface="Tahoma" pitchFamily="34" charset="0"/>
              </a:rPr>
              <a:t> </a:t>
            </a:r>
            <a:r>
              <a:rPr lang="en-GB" sz="1200" dirty="0" err="1">
                <a:latin typeface="Tahoma" pitchFamily="34" charset="0"/>
              </a:rPr>
              <a:t>Urol</a:t>
            </a:r>
            <a:r>
              <a:rPr lang="en-GB" sz="1200" dirty="0">
                <a:latin typeface="Tahoma" pitchFamily="34" charset="0"/>
              </a:rPr>
              <a:t> 51:816–824</a:t>
            </a:r>
            <a:r>
              <a:rPr lang="en-GB" sz="1200" dirty="0">
                <a:effectLst>
                  <a:outerShdw blurRad="38100" dist="38100" dir="2700000" algn="tl">
                    <a:srgbClr val="000000"/>
                  </a:outerShdw>
                </a:effectLst>
                <a:latin typeface="Tahoma" pitchFamily="34" charset="0"/>
                <a:ea typeface="ＭＳ Ｐゴシック" pitchFamily="-65" charset="-128"/>
              </a:rPr>
              <a:t> </a:t>
            </a:r>
            <a:endParaRPr lang="en-US" sz="1200" dirty="0">
              <a:effectLst>
                <a:outerShdw blurRad="38100" dist="38100" dir="2700000" algn="tl">
                  <a:srgbClr val="000000"/>
                </a:outerShdw>
              </a:effectLst>
              <a:latin typeface="Tahoma" pitchFamily="34" charset="0"/>
              <a:ea typeface="ＭＳ Ｐゴシック" pitchFamily="-65" charset="-128"/>
            </a:endParaRPr>
          </a:p>
        </p:txBody>
      </p:sp>
      <p:sp>
        <p:nvSpPr>
          <p:cNvPr id="6" name="TextBox 5"/>
          <p:cNvSpPr txBox="1"/>
          <p:nvPr/>
        </p:nvSpPr>
        <p:spPr>
          <a:xfrm rot="5400000">
            <a:off x="6087120" y="3581142"/>
            <a:ext cx="4584184"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rot="10800000">
            <a:off x="844560" y="5810537"/>
            <a:ext cx="7567920" cy="369332"/>
          </a:xfrm>
          <a:prstGeom prst="rect">
            <a:avLst/>
          </a:prstGeom>
          <a:solidFill>
            <a:schemeClr val="bg1"/>
          </a:solidFill>
        </p:spPr>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4434" name="Rectangle 9"/>
          <p:cNvSpPr>
            <a:spLocks noGrp="1" noChangeArrowheads="1"/>
          </p:cNvSpPr>
          <p:nvPr>
            <p:ph type="title" idx="4294967295"/>
          </p:nvPr>
        </p:nvSpPr>
        <p:spPr>
          <a:xfrm>
            <a:off x="312738" y="404813"/>
            <a:ext cx="8240712" cy="832911"/>
          </a:xfrm>
        </p:spPr>
        <p:txBody>
          <a:bodyPr lIns="0" tIns="72000" rIns="0" bIns="0" anchor="ctr"/>
          <a:lstStyle/>
          <a:p>
            <a:pPr eaLnBrk="1" hangingPunct="1"/>
            <a:r>
              <a:rPr lang="en-GB" sz="2600" dirty="0" smtClean="0">
                <a:ea typeface="ＭＳ Ｐゴシック" pitchFamily="-65" charset="-128"/>
              </a:rPr>
              <a:t>Prevalence of PE is higher than ED and consistent across age groups &lt;60 &amp; 60 years</a:t>
            </a:r>
          </a:p>
        </p:txBody>
      </p:sp>
      <p:graphicFrame>
        <p:nvGraphicFramePr>
          <p:cNvPr id="48130" name="Object 10"/>
          <p:cNvGraphicFramePr>
            <a:graphicFrameLocks noGrp="1" noChangeAspect="1"/>
          </p:cNvGraphicFramePr>
          <p:nvPr>
            <p:ph type="chart" idx="4294967295"/>
          </p:nvPr>
        </p:nvGraphicFramePr>
        <p:xfrm>
          <a:off x="219075" y="1935163"/>
          <a:ext cx="4321175" cy="3778250"/>
        </p:xfrm>
        <a:graphic>
          <a:graphicData uri="http://schemas.openxmlformats.org/presentationml/2006/ole">
            <mc:AlternateContent xmlns:mc="http://schemas.openxmlformats.org/markup-compatibility/2006">
              <mc:Choice xmlns:v="urn:schemas-microsoft-com:vml" Requires="v">
                <p:oleObj spid="_x0000_s64548" name="Worksheet" r:id="rId4" imgW="7286625" imgH="3581519" progId="Excel.Sheet.8">
                  <p:embed/>
                </p:oleObj>
              </mc:Choice>
              <mc:Fallback>
                <p:oleObj name="Worksheet" r:id="rId4" imgW="7286625" imgH="3581519" progId="Excel.Sheet.8">
                  <p:embed/>
                  <p:pic>
                    <p:nvPicPr>
                      <p:cNvPr id="0" name="Object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1935163"/>
                        <a:ext cx="4321175" cy="3778250"/>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94436" name="Rectangle 3"/>
          <p:cNvSpPr>
            <a:spLocks noChangeArrowheads="1"/>
          </p:cNvSpPr>
          <p:nvPr/>
        </p:nvSpPr>
        <p:spPr bwMode="auto">
          <a:xfrm>
            <a:off x="350837" y="6432550"/>
            <a:ext cx="8412163" cy="168275"/>
          </a:xfrm>
          <a:prstGeom prst="rect">
            <a:avLst/>
          </a:prstGeom>
          <a:noFill/>
          <a:ln w="9525">
            <a:noFill/>
            <a:miter lim="800000"/>
            <a:headEnd/>
            <a:tailEnd/>
          </a:ln>
        </p:spPr>
        <p:txBody>
          <a:bodyPr lIns="0" rIns="0" anchor="ctr"/>
          <a:lstStyle/>
          <a:p>
            <a:pPr marL="182563" indent="-182563" algn="r">
              <a:buFontTx/>
              <a:buAutoNum type="arabicPeriod"/>
            </a:pPr>
            <a:r>
              <a:rPr lang="en-GB" sz="1200" dirty="0" err="1">
                <a:latin typeface="Tahoma" pitchFamily="34" charset="0"/>
                <a:ea typeface="ＭＳ Ｐゴシック" pitchFamily="-65" charset="-128"/>
              </a:rPr>
              <a:t>Laumann</a:t>
            </a:r>
            <a:r>
              <a:rPr lang="en-GB" sz="1200" dirty="0">
                <a:latin typeface="Tahoma" pitchFamily="34" charset="0"/>
                <a:ea typeface="ＭＳ Ｐゴシック" pitchFamily="-65" charset="-128"/>
              </a:rPr>
              <a:t> et al. (1999)  JAMA  281:537-544</a:t>
            </a:r>
          </a:p>
        </p:txBody>
      </p:sp>
      <p:sp>
        <p:nvSpPr>
          <p:cNvPr id="2194437" name="Rectangle 19"/>
          <p:cNvSpPr>
            <a:spLocks noChangeArrowheads="1"/>
          </p:cNvSpPr>
          <p:nvPr/>
        </p:nvSpPr>
        <p:spPr bwMode="auto">
          <a:xfrm>
            <a:off x="795338" y="1528763"/>
            <a:ext cx="7837487" cy="366712"/>
          </a:xfrm>
          <a:prstGeom prst="rect">
            <a:avLst/>
          </a:prstGeom>
          <a:noFill/>
          <a:ln w="9525">
            <a:noFill/>
            <a:miter lim="800000"/>
            <a:headEnd/>
            <a:tailEnd/>
          </a:ln>
        </p:spPr>
        <p:txBody>
          <a:bodyPr>
            <a:spAutoFit/>
          </a:bodyPr>
          <a:lstStyle/>
          <a:p>
            <a:r>
              <a:rPr lang="en-GB" b="1" dirty="0">
                <a:solidFill>
                  <a:srgbClr val="000099"/>
                </a:solidFill>
                <a:latin typeface="Tahoma" pitchFamily="34" charset="0"/>
                <a:ea typeface="ＭＳ Ｐゴシック" pitchFamily="-65" charset="-128"/>
              </a:rPr>
              <a:t>National Health and Social Life Survey analysis</a:t>
            </a:r>
            <a:endParaRPr lang="en-US" b="1" dirty="0">
              <a:solidFill>
                <a:srgbClr val="000099"/>
              </a:solidFill>
              <a:latin typeface="Tahoma" pitchFamily="34" charset="0"/>
              <a:ea typeface="ＭＳ Ｐゴシック" pitchFamily="-65" charset="-128"/>
            </a:endParaRPr>
          </a:p>
        </p:txBody>
      </p:sp>
      <p:graphicFrame>
        <p:nvGraphicFramePr>
          <p:cNvPr id="48131" name="Object 7"/>
          <p:cNvGraphicFramePr>
            <a:graphicFrameLocks noChangeAspect="1"/>
          </p:cNvGraphicFramePr>
          <p:nvPr/>
        </p:nvGraphicFramePr>
        <p:xfrm>
          <a:off x="4592638" y="1935163"/>
          <a:ext cx="4327525" cy="3795712"/>
        </p:xfrm>
        <a:graphic>
          <a:graphicData uri="http://schemas.openxmlformats.org/presentationml/2006/ole">
            <mc:AlternateContent xmlns:mc="http://schemas.openxmlformats.org/markup-compatibility/2006">
              <mc:Choice xmlns:v="urn:schemas-microsoft-com:vml" Requires="v">
                <p:oleObj spid="_x0000_s64549" name="Worksheet" r:id="rId6" imgW="6086551" imgH="3343428" progId="Excel.Sheet.8">
                  <p:embed/>
                </p:oleObj>
              </mc:Choice>
              <mc:Fallback>
                <p:oleObj name="Worksheet" r:id="rId6" imgW="6086551" imgH="3343428" progId="Excel.Shee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2638" y="1935163"/>
                        <a:ext cx="4327525" cy="3795712"/>
                      </a:xfrm>
                      <a:prstGeom prst="rect">
                        <a:avLst/>
                      </a:prstGeom>
                      <a:noFill/>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TextBox 7"/>
          <p:cNvSpPr txBox="1"/>
          <p:nvPr/>
        </p:nvSpPr>
        <p:spPr>
          <a:xfrm rot="5400000">
            <a:off x="7054334" y="3726934"/>
            <a:ext cx="3810000" cy="369332"/>
          </a:xfrm>
          <a:prstGeom prst="rect">
            <a:avLst/>
          </a:prstGeom>
          <a:solidFill>
            <a:schemeClr val="bg1"/>
          </a:solidFill>
        </p:spPr>
        <p:txBody>
          <a:bodyPr wrap="square" rtlCol="0">
            <a:spAutoFit/>
          </a:bodyPr>
          <a:lstStyle/>
          <a:p>
            <a:endParaRPr lang="en-US" dirty="0"/>
          </a:p>
        </p:txBody>
      </p:sp>
      <p:sp>
        <p:nvSpPr>
          <p:cNvPr id="9" name="TextBox 8"/>
          <p:cNvSpPr txBox="1"/>
          <p:nvPr/>
        </p:nvSpPr>
        <p:spPr>
          <a:xfrm rot="5400000">
            <a:off x="2590284" y="3650734"/>
            <a:ext cx="3810000" cy="369332"/>
          </a:xfrm>
          <a:prstGeom prst="rect">
            <a:avLst/>
          </a:prstGeom>
          <a:solidFill>
            <a:schemeClr val="bg1"/>
          </a:solidFill>
        </p:spPr>
        <p:txBody>
          <a:bodyPr wrap="square" rtlCol="0">
            <a:spAutoFit/>
          </a:bodyPr>
          <a:lstStyle/>
          <a:p>
            <a:endParaRPr lang="en-US" dirty="0"/>
          </a:p>
        </p:txBody>
      </p:sp>
      <p:sp>
        <p:nvSpPr>
          <p:cNvPr id="12" name="Rectangle 11"/>
          <p:cNvSpPr/>
          <p:nvPr/>
        </p:nvSpPr>
        <p:spPr bwMode="auto">
          <a:xfrm>
            <a:off x="215900" y="5651500"/>
            <a:ext cx="4216400" cy="3693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 name="TextBox 12"/>
          <p:cNvSpPr txBox="1"/>
          <p:nvPr/>
        </p:nvSpPr>
        <p:spPr>
          <a:xfrm>
            <a:off x="203200" y="5651500"/>
            <a:ext cx="8597900" cy="369332"/>
          </a:xfrm>
          <a:prstGeom prst="rect">
            <a:avLst/>
          </a:prstGeom>
          <a:solidFill>
            <a:schemeClr val="bg1"/>
          </a:solidFill>
        </p:spPr>
        <p:txBody>
          <a:bodyPr wrap="square" rtlCol="0">
            <a:spAutoFit/>
          </a:bodyPr>
          <a:lstStyle/>
          <a:p>
            <a:endParaRPr lang="en-US" dirty="0"/>
          </a:p>
        </p:txBody>
      </p:sp>
      <p:sp>
        <p:nvSpPr>
          <p:cNvPr id="2194438" name="Rectangle 6"/>
          <p:cNvSpPr>
            <a:spLocks noChangeArrowheads="1"/>
          </p:cNvSpPr>
          <p:nvPr/>
        </p:nvSpPr>
        <p:spPr bwMode="auto">
          <a:xfrm>
            <a:off x="0" y="5842000"/>
            <a:ext cx="9144000" cy="434975"/>
          </a:xfrm>
          <a:prstGeom prst="rect">
            <a:avLst/>
          </a:prstGeom>
          <a:noFill/>
          <a:ln w="9525">
            <a:noFill/>
            <a:miter lim="800000"/>
            <a:headEnd/>
            <a:tailEnd/>
          </a:ln>
        </p:spPr>
        <p:txBody>
          <a:bodyPr anchor="ctr"/>
          <a:lstStyle/>
          <a:p>
            <a:r>
              <a:rPr lang="en-GB" sz="1500" dirty="0">
                <a:latin typeface="Tahoma" pitchFamily="34" charset="0"/>
                <a:ea typeface="ＭＳ Ｐゴシック" pitchFamily="-65" charset="-128"/>
              </a:rPr>
              <a:t>PE defined as ‘climaxing too early</a:t>
            </a:r>
            <a:r>
              <a:rPr lang="en-GB" sz="1500" dirty="0" smtClean="0">
                <a:latin typeface="Tahoma" pitchFamily="34" charset="0"/>
                <a:ea typeface="ＭＳ Ｐゴシック" pitchFamily="-65" charset="-128"/>
              </a:rPr>
              <a:t>’ ED </a:t>
            </a:r>
            <a:r>
              <a:rPr lang="en-GB" sz="1500" dirty="0">
                <a:latin typeface="Tahoma" pitchFamily="34" charset="0"/>
                <a:ea typeface="ＭＳ Ｐゴシック" pitchFamily="-65" charset="-128"/>
              </a:rPr>
              <a:t>defined as ‘trouble achieving or maintaining erection’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035"/>
          <p:cNvSpPr txBox="1">
            <a:spLocks noChangeArrowheads="1"/>
          </p:cNvSpPr>
          <p:nvPr/>
        </p:nvSpPr>
        <p:spPr>
          <a:xfrm>
            <a:off x="787400" y="2649690"/>
            <a:ext cx="7772400" cy="685800"/>
          </a:xfrm>
          <a:prstGeom prst="rect">
            <a:avLst/>
          </a:prstGeom>
        </p:spPr>
        <p:txBody>
          <a:bodyPr/>
          <a:lstStyle/>
          <a:p>
            <a:pPr marL="0" marR="0" lvl="0" indent="0" defTabSz="914400" rtl="0" eaLnBrk="1" fontAlgn="base" latinLnBrk="0" hangingPunct="1">
              <a:lnSpc>
                <a:spcPct val="100000"/>
              </a:lnSpc>
              <a:spcBef>
                <a:spcPct val="100000"/>
              </a:spcBef>
              <a:spcAft>
                <a:spcPct val="0"/>
              </a:spcAft>
              <a:buClrTx/>
              <a:buSzTx/>
              <a:buFontTx/>
              <a:buNone/>
              <a:tabLst/>
              <a:defRPr/>
            </a:pPr>
            <a:r>
              <a:rPr kumimoji="0" lang="en-GB" sz="2000" b="0" i="0" u="sng" strike="noStrike" kern="0" cap="none" spc="0" normalizeH="0" baseline="0" noProof="0" dirty="0" smtClean="0">
                <a:ln>
                  <a:noFill/>
                </a:ln>
                <a:solidFill>
                  <a:srgbClr val="1C3F93"/>
                </a:solidFill>
                <a:effectLst/>
                <a:uLnTx/>
                <a:uFillTx/>
                <a:latin typeface="+mn-lt"/>
                <a:ea typeface="ＭＳ Ｐゴシック" pitchFamily="-65" charset="-128"/>
                <a:cs typeface="+mn-cs"/>
              </a:rPr>
              <a:t>G. Lee</a:t>
            </a:r>
            <a:r>
              <a:rPr kumimoji="0" lang="en-GB" sz="2000" b="0" i="0" u="none" strike="noStrike" kern="0" cap="none" spc="0" normalizeH="0" baseline="0" noProof="0" dirty="0" smtClean="0">
                <a:ln>
                  <a:noFill/>
                </a:ln>
                <a:solidFill>
                  <a:srgbClr val="1C3F93"/>
                </a:solidFill>
                <a:effectLst/>
                <a:uLnTx/>
                <a:uFillTx/>
                <a:latin typeface="+mn-lt"/>
                <a:ea typeface="ＭＳ Ｐゴシック" pitchFamily="-65" charset="-128"/>
                <a:cs typeface="+mn-cs"/>
              </a:rPr>
              <a:t>,</a:t>
            </a:r>
            <a:r>
              <a:rPr kumimoji="0" lang="en-GB" sz="2000" b="0" i="0" u="none" strike="noStrike" kern="0" cap="none" spc="0" normalizeH="0" baseline="30000" noProof="0" dirty="0" smtClean="0">
                <a:ln>
                  <a:noFill/>
                </a:ln>
                <a:solidFill>
                  <a:srgbClr val="1C3F93"/>
                </a:solidFill>
                <a:effectLst/>
                <a:uLnTx/>
                <a:uFillTx/>
                <a:latin typeface="+mn-lt"/>
                <a:ea typeface="ＭＳ Ｐゴシック" pitchFamily="-65" charset="-128"/>
                <a:cs typeface="+mn-cs"/>
              </a:rPr>
              <a:t>1</a:t>
            </a:r>
            <a:r>
              <a:rPr kumimoji="0" lang="en-GB" sz="2000" b="0" i="0" u="none" strike="noStrike" kern="0" cap="none" spc="0" normalizeH="0" baseline="0" noProof="0" dirty="0" smtClean="0">
                <a:ln>
                  <a:noFill/>
                </a:ln>
                <a:solidFill>
                  <a:srgbClr val="1C3F93"/>
                </a:solidFill>
                <a:effectLst/>
                <a:uLnTx/>
                <a:uFillTx/>
                <a:latin typeface="+mn-lt"/>
                <a:ea typeface="ＭＳ Ｐゴシック" pitchFamily="-65" charset="-128"/>
                <a:cs typeface="+mn-cs"/>
              </a:rPr>
              <a:t> C. G. McMahon,</a:t>
            </a:r>
            <a:r>
              <a:rPr kumimoji="0" lang="en-GB" sz="2000" b="0" i="0" u="none" strike="noStrike" kern="0" cap="none" spc="0" normalizeH="0" baseline="30000" noProof="0" dirty="0" smtClean="0">
                <a:ln>
                  <a:noFill/>
                </a:ln>
                <a:solidFill>
                  <a:srgbClr val="1C3F93"/>
                </a:solidFill>
                <a:effectLst/>
                <a:uLnTx/>
                <a:uFillTx/>
                <a:latin typeface="+mn-lt"/>
                <a:ea typeface="ＭＳ Ｐゴシック" pitchFamily="-65" charset="-128"/>
                <a:cs typeface="+mn-cs"/>
              </a:rPr>
              <a:t>2</a:t>
            </a:r>
            <a:r>
              <a:rPr kumimoji="0" lang="en-GB" sz="2000" b="0" i="0" u="none" strike="noStrike" kern="0" cap="none" spc="0" normalizeH="0" baseline="0" noProof="0" dirty="0" smtClean="0">
                <a:ln>
                  <a:noFill/>
                </a:ln>
                <a:solidFill>
                  <a:srgbClr val="1C3F93"/>
                </a:solidFill>
                <a:effectLst/>
                <a:uLnTx/>
                <a:uFillTx/>
                <a:latin typeface="+mn-lt"/>
                <a:ea typeface="ＭＳ Ｐゴシック" pitchFamily="-65" charset="-128"/>
                <a:cs typeface="+mn-cs"/>
              </a:rPr>
              <a:t> J. K. Park,</a:t>
            </a:r>
            <a:r>
              <a:rPr kumimoji="0" lang="en-GB" sz="2000" b="0" i="0" u="none" strike="noStrike" kern="0" cap="none" spc="0" normalizeH="0" baseline="30000" noProof="0" dirty="0" smtClean="0">
                <a:ln>
                  <a:noFill/>
                </a:ln>
                <a:solidFill>
                  <a:srgbClr val="1C3F93"/>
                </a:solidFill>
                <a:effectLst/>
                <a:uLnTx/>
                <a:uFillTx/>
                <a:latin typeface="+mn-lt"/>
                <a:ea typeface="ＭＳ Ｐゴシック" pitchFamily="-65" charset="-128"/>
                <a:cs typeface="+mn-cs"/>
              </a:rPr>
              <a:t>3</a:t>
            </a:r>
            <a:r>
              <a:rPr kumimoji="0" lang="en-GB" sz="2000" b="0" i="0" u="none" strike="noStrike" kern="0" cap="none" spc="0" normalizeH="0" baseline="0" noProof="0" dirty="0" smtClean="0">
                <a:ln>
                  <a:noFill/>
                </a:ln>
                <a:solidFill>
                  <a:srgbClr val="1C3F93"/>
                </a:solidFill>
                <a:effectLst/>
                <a:uLnTx/>
                <a:uFillTx/>
                <a:latin typeface="+mn-lt"/>
                <a:ea typeface="ＭＳ Ｐゴシック" pitchFamily="-65" charset="-128"/>
                <a:cs typeface="+mn-cs"/>
              </a:rPr>
              <a:t> P. G. Adaikan</a:t>
            </a:r>
            <a:r>
              <a:rPr kumimoji="0" lang="en-GB" sz="2000" b="0" i="0" u="none" strike="noStrike" kern="0" cap="none" spc="0" normalizeH="0" baseline="30000" noProof="0" dirty="0" smtClean="0">
                <a:ln>
                  <a:noFill/>
                </a:ln>
                <a:solidFill>
                  <a:srgbClr val="1C3F93"/>
                </a:solidFill>
                <a:effectLst/>
                <a:uLnTx/>
                <a:uFillTx/>
                <a:latin typeface="+mn-lt"/>
                <a:ea typeface="ＭＳ Ｐゴシック" pitchFamily="-65" charset="-128"/>
                <a:cs typeface="+mn-cs"/>
              </a:rPr>
              <a:t>4</a:t>
            </a:r>
          </a:p>
        </p:txBody>
      </p:sp>
      <p:sp>
        <p:nvSpPr>
          <p:cNvPr id="4" name="TextBox 4"/>
          <p:cNvSpPr txBox="1">
            <a:spLocks noChangeArrowheads="1"/>
          </p:cNvSpPr>
          <p:nvPr/>
        </p:nvSpPr>
        <p:spPr bwMode="auto">
          <a:xfrm>
            <a:off x="533400" y="3568700"/>
            <a:ext cx="8001000" cy="2239074"/>
          </a:xfrm>
          <a:prstGeom prst="rect">
            <a:avLst/>
          </a:prstGeom>
          <a:noFill/>
          <a:ln w="9525">
            <a:noFill/>
            <a:miter lim="800000"/>
            <a:headEnd/>
            <a:tailEnd/>
          </a:ln>
        </p:spPr>
        <p:txBody>
          <a:bodyPr>
            <a:spAutoFit/>
          </a:bodyPr>
          <a:lstStyle/>
          <a:p>
            <a:pPr algn="ctr">
              <a:buClr>
                <a:srgbClr val="B21B1F"/>
              </a:buClr>
              <a:buSzPct val="80000"/>
            </a:pPr>
            <a:r>
              <a:rPr lang="en-GB" sz="1500" baseline="30000" dirty="0">
                <a:solidFill>
                  <a:srgbClr val="CC6600"/>
                </a:solidFill>
              </a:rPr>
              <a:t>1</a:t>
            </a:r>
            <a:r>
              <a:rPr lang="en-GB" sz="1500" dirty="0">
                <a:solidFill>
                  <a:srgbClr val="CC6600"/>
                </a:solidFill>
              </a:rPr>
              <a:t>University of Malaya Medical School, Kuala Lumpur, Malaysia</a:t>
            </a:r>
          </a:p>
          <a:p>
            <a:pPr algn="ctr">
              <a:buClr>
                <a:srgbClr val="B21B1F"/>
              </a:buClr>
              <a:buSzPct val="80000"/>
            </a:pPr>
            <a:r>
              <a:rPr lang="en-GB" sz="1500" baseline="30000" dirty="0">
                <a:solidFill>
                  <a:srgbClr val="CC6600"/>
                </a:solidFill>
              </a:rPr>
              <a:t>2</a:t>
            </a:r>
            <a:r>
              <a:rPr lang="en-GB" sz="1500" dirty="0">
                <a:solidFill>
                  <a:srgbClr val="CC6600"/>
                </a:solidFill>
              </a:rPr>
              <a:t>Australian Centre for Sexual Health, Sydney, Australia</a:t>
            </a:r>
          </a:p>
          <a:p>
            <a:pPr algn="ctr">
              <a:buClr>
                <a:srgbClr val="B21B1F"/>
              </a:buClr>
              <a:buSzPct val="80000"/>
            </a:pPr>
            <a:r>
              <a:rPr lang="en-GB" sz="1500" baseline="30000" dirty="0">
                <a:solidFill>
                  <a:srgbClr val="CC6600"/>
                </a:solidFill>
              </a:rPr>
              <a:t>3</a:t>
            </a:r>
            <a:r>
              <a:rPr lang="en-GB" sz="1500" dirty="0">
                <a:solidFill>
                  <a:srgbClr val="CC6600"/>
                </a:solidFill>
              </a:rPr>
              <a:t>Department of Urology, Institute for Medical Sciences, </a:t>
            </a:r>
            <a:r>
              <a:rPr lang="en-GB" sz="1500" dirty="0" err="1">
                <a:solidFill>
                  <a:srgbClr val="CC6600"/>
                </a:solidFill>
              </a:rPr>
              <a:t>Chonbuk</a:t>
            </a:r>
            <a:r>
              <a:rPr lang="en-GB" sz="1500" dirty="0">
                <a:solidFill>
                  <a:srgbClr val="CC6600"/>
                </a:solidFill>
              </a:rPr>
              <a:t> National University Medical School, </a:t>
            </a:r>
            <a:r>
              <a:rPr lang="en-GB" sz="1500" dirty="0" err="1">
                <a:solidFill>
                  <a:srgbClr val="CC6600"/>
                </a:solidFill>
              </a:rPr>
              <a:t>Chonju</a:t>
            </a:r>
            <a:r>
              <a:rPr lang="en-GB" sz="1500" dirty="0">
                <a:solidFill>
                  <a:srgbClr val="CC6600"/>
                </a:solidFill>
              </a:rPr>
              <a:t>, Korea</a:t>
            </a:r>
          </a:p>
          <a:p>
            <a:pPr algn="ctr">
              <a:buClr>
                <a:srgbClr val="B21B1F"/>
              </a:buClr>
              <a:buSzPct val="80000"/>
            </a:pPr>
            <a:r>
              <a:rPr lang="en-GB" sz="1500" baseline="30000" dirty="0">
                <a:solidFill>
                  <a:srgbClr val="CC6600"/>
                </a:solidFill>
              </a:rPr>
              <a:t>4</a:t>
            </a:r>
            <a:r>
              <a:rPr lang="en-GB" sz="1500" dirty="0">
                <a:solidFill>
                  <a:srgbClr val="CC6600"/>
                </a:solidFill>
              </a:rPr>
              <a:t>Section of Sexual Medicine, Obstetrics &amp; Gynaecology, National University Hospital, National University of Singapore, Singapore</a:t>
            </a:r>
          </a:p>
          <a:p>
            <a:pPr algn="ctr"/>
            <a:endParaRPr lang="en-US" dirty="0"/>
          </a:p>
        </p:txBody>
      </p:sp>
      <p:sp>
        <p:nvSpPr>
          <p:cNvPr id="5" name="Text Box 1027"/>
          <p:cNvSpPr txBox="1">
            <a:spLocks noChangeArrowheads="1"/>
          </p:cNvSpPr>
          <p:nvPr/>
        </p:nvSpPr>
        <p:spPr bwMode="white">
          <a:xfrm>
            <a:off x="2019300" y="5759450"/>
            <a:ext cx="5130800" cy="523875"/>
          </a:xfrm>
          <a:prstGeom prst="rect">
            <a:avLst/>
          </a:prstGeom>
          <a:noFill/>
          <a:ln w="9525">
            <a:noFill/>
            <a:miter lim="800000"/>
            <a:headEnd/>
            <a:tailEnd/>
          </a:ln>
        </p:spPr>
        <p:txBody>
          <a:bodyPr wrap="none">
            <a:spAutoFit/>
          </a:bodyPr>
          <a:lstStyle/>
          <a:p>
            <a:pPr algn="ctr"/>
            <a:r>
              <a:rPr lang="en-US" sz="1400" dirty="0"/>
              <a:t>This study was funded by Johnson &amp; Johnson </a:t>
            </a:r>
            <a:br>
              <a:rPr lang="en-US" sz="1400" dirty="0"/>
            </a:br>
            <a:r>
              <a:rPr lang="en-US" sz="1400" dirty="0"/>
              <a:t>Pharmaceutical Research &amp; Development, L.L.C., Raritan, NJ.</a:t>
            </a:r>
          </a:p>
        </p:txBody>
      </p:sp>
      <p:sp>
        <p:nvSpPr>
          <p:cNvPr id="6" name="TextBox 5"/>
          <p:cNvSpPr txBox="1"/>
          <p:nvPr/>
        </p:nvSpPr>
        <p:spPr>
          <a:xfrm>
            <a:off x="0" y="1117600"/>
            <a:ext cx="8991600" cy="369332"/>
          </a:xfrm>
          <a:prstGeom prst="rect">
            <a:avLst/>
          </a:prstGeom>
          <a:solidFill>
            <a:schemeClr val="bg1"/>
          </a:solidFill>
        </p:spPr>
        <p:txBody>
          <a:bodyPr wrap="square" rtlCol="0">
            <a:spAutoFit/>
          </a:bodyPr>
          <a:lstStyle/>
          <a:p>
            <a:endParaRPr lang="en-US" dirty="0"/>
          </a:p>
        </p:txBody>
      </p:sp>
      <p:sp>
        <p:nvSpPr>
          <p:cNvPr id="2" name="Rectangle 1034"/>
          <p:cNvSpPr txBox="1">
            <a:spLocks noChangeArrowheads="1"/>
          </p:cNvSpPr>
          <p:nvPr/>
        </p:nvSpPr>
        <p:spPr>
          <a:xfrm>
            <a:off x="1079500" y="857840"/>
            <a:ext cx="6934200" cy="1981200"/>
          </a:xfrm>
          <a:prstGeom prst="rect">
            <a:avLst/>
          </a:prstGeom>
        </p:spPr>
        <p:txBody>
          <a:bodyPr/>
          <a:lstStyle/>
          <a:p>
            <a:pPr marL="0" marR="0" lvl="0" indent="0" defTabSz="914400" rtl="0" eaLnBrk="1" fontAlgn="base" latinLnBrk="0" hangingPunct="1">
              <a:lnSpc>
                <a:spcPct val="95000"/>
              </a:lnSpc>
              <a:spcBef>
                <a:spcPct val="0"/>
              </a:spcBef>
              <a:spcAft>
                <a:spcPct val="0"/>
              </a:spcAft>
              <a:buClrTx/>
              <a:buSzTx/>
              <a:buFontTx/>
              <a:buNone/>
              <a:tabLst/>
              <a:defRPr/>
            </a:pPr>
            <a:r>
              <a:rPr kumimoji="0" lang="en-GB" sz="2900" b="1" i="0" u="none" strike="noStrike" kern="0" cap="none" spc="0" normalizeH="0" baseline="0" noProof="0" dirty="0" smtClean="0">
                <a:ln>
                  <a:noFill/>
                </a:ln>
                <a:solidFill>
                  <a:srgbClr val="EF3125"/>
                </a:solidFill>
                <a:uLnTx/>
                <a:uFillTx/>
                <a:latin typeface="+mj-lt"/>
                <a:ea typeface="ＭＳ Ｐゴシック" pitchFamily="-65" charset="-128"/>
                <a:cs typeface="+mj-cs"/>
              </a:rPr>
              <a:t>Variation Between Countries in the Asia-Pacific Region in the Prevalence of Premature Ejaculation</a:t>
            </a:r>
            <a:endParaRPr kumimoji="0" lang="en-US" sz="2900" b="1" i="0" u="none" strike="noStrike" kern="0" cap="none" spc="0" normalizeH="0" baseline="0" noProof="0" dirty="0" smtClean="0">
              <a:ln>
                <a:noFill/>
              </a:ln>
              <a:solidFill>
                <a:srgbClr val="EF3125"/>
              </a:solidFill>
              <a:uLnTx/>
              <a:uFillTx/>
              <a:latin typeface="+mj-lt"/>
              <a:ea typeface="ＭＳ Ｐゴシック" pitchFamily="-65" charset="-128"/>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314325" y="701675"/>
            <a:ext cx="8505825" cy="530915"/>
          </a:xfrm>
        </p:spPr>
        <p:txBody>
          <a:bodyPr/>
          <a:lstStyle/>
          <a:p>
            <a:pPr eaLnBrk="1" hangingPunct="1"/>
            <a:r>
              <a:rPr lang="en-US" sz="3000" dirty="0" smtClean="0">
                <a:ea typeface="ＭＳ Ｐゴシック" pitchFamily="-65" charset="-128"/>
              </a:rPr>
              <a:t>Methods</a:t>
            </a:r>
          </a:p>
        </p:txBody>
      </p:sp>
      <p:sp>
        <p:nvSpPr>
          <p:cNvPr id="13315" name="Rectangle 6"/>
          <p:cNvSpPr>
            <a:spLocks noGrp="1" noChangeArrowheads="1"/>
          </p:cNvSpPr>
          <p:nvPr>
            <p:ph type="body" idx="1"/>
          </p:nvPr>
        </p:nvSpPr>
        <p:spPr>
          <a:xfrm>
            <a:off x="330200" y="1562100"/>
            <a:ext cx="7382164" cy="3864264"/>
          </a:xfrm>
        </p:spPr>
        <p:txBody>
          <a:bodyPr/>
          <a:lstStyle/>
          <a:p>
            <a:pPr eaLnBrk="1" hangingPunct="1">
              <a:buClr>
                <a:srgbClr val="C00000"/>
              </a:buClr>
              <a:buFont typeface="Arial" pitchFamily="34" charset="0"/>
              <a:buChar char="•"/>
            </a:pPr>
            <a:r>
              <a:rPr lang="en-US" sz="2200" dirty="0" smtClean="0">
                <a:ea typeface="ＭＳ Ｐゴシック" pitchFamily="-65" charset="-128"/>
              </a:rPr>
              <a:t> A 48-question survey was completed by a random sample of heterosexual men ages 18-65 years </a:t>
            </a:r>
          </a:p>
          <a:p>
            <a:pPr eaLnBrk="1" hangingPunct="1">
              <a:buClr>
                <a:srgbClr val="C00000"/>
              </a:buClr>
              <a:buFont typeface="Arial" pitchFamily="34" charset="0"/>
              <a:buChar char="•"/>
            </a:pPr>
            <a:r>
              <a:rPr lang="en-US" sz="2200" dirty="0" smtClean="0">
                <a:ea typeface="ＭＳ Ｐゴシック" pitchFamily="-65" charset="-128"/>
              </a:rPr>
              <a:t>Recruitment and survey methodology varied by country (computer-assisted interviewing, online or in person)</a:t>
            </a:r>
          </a:p>
          <a:p>
            <a:pPr lvl="1" eaLnBrk="1" hangingPunct="1">
              <a:buNone/>
            </a:pPr>
            <a:r>
              <a:rPr lang="en-US" sz="1900" dirty="0" smtClean="0">
                <a:ea typeface="ＭＳ Ｐゴシック" pitchFamily="-65" charset="-128"/>
              </a:rPr>
              <a:t>  - The survey included 5 questions from the PE Diagnostic Tool (PEDT),</a:t>
            </a:r>
            <a:r>
              <a:rPr lang="en-US" sz="1900" baseline="30000" dirty="0" smtClean="0">
                <a:ea typeface="ＭＳ Ｐゴシック" pitchFamily="-65" charset="-128"/>
              </a:rPr>
              <a:t>1</a:t>
            </a:r>
          </a:p>
          <a:p>
            <a:pPr lvl="1" eaLnBrk="1" hangingPunct="1">
              <a:buNone/>
            </a:pPr>
            <a:r>
              <a:rPr lang="en-US" sz="1900" baseline="30000" dirty="0">
                <a:ea typeface="ＭＳ Ｐゴシック" pitchFamily="-65" charset="-128"/>
              </a:rPr>
              <a:t>	</a:t>
            </a:r>
            <a:endParaRPr lang="en-US" sz="2200" dirty="0" smtClean="0">
              <a:ea typeface="ＭＳ Ｐゴシック" pitchFamily="-65" charset="-128"/>
              <a:sym typeface="Symbol" pitchFamily="18" charset="2"/>
            </a:endParaRPr>
          </a:p>
        </p:txBody>
      </p:sp>
      <p:sp>
        <p:nvSpPr>
          <p:cNvPr id="52228" name="Text Box 11"/>
          <p:cNvSpPr txBox="1">
            <a:spLocks noChangeArrowheads="1"/>
          </p:cNvSpPr>
          <p:nvPr/>
        </p:nvSpPr>
        <p:spPr bwMode="white">
          <a:xfrm>
            <a:off x="5257800" y="6346825"/>
            <a:ext cx="3886200" cy="277641"/>
          </a:xfrm>
          <a:prstGeom prst="rect">
            <a:avLst/>
          </a:prstGeom>
          <a:noFill/>
          <a:ln w="38100">
            <a:noFill/>
            <a:miter lim="800000"/>
            <a:headEnd/>
            <a:tailEnd/>
          </a:ln>
        </p:spPr>
        <p:txBody>
          <a:bodyPr lIns="92075" tIns="46038" rIns="92075" bIns="46038">
            <a:spAutoFit/>
          </a:bodyPr>
          <a:lstStyle/>
          <a:p>
            <a:pPr marL="342900" indent="-342900"/>
            <a:r>
              <a:rPr lang="en-US" sz="1000" dirty="0"/>
              <a:t>1</a:t>
            </a:r>
            <a:r>
              <a:rPr lang="en-US" sz="1200" dirty="0">
                <a:latin typeface="Tahoma" pitchFamily="34" charset="0"/>
                <a:cs typeface="Tahoma" pitchFamily="34" charset="0"/>
              </a:rPr>
              <a:t>.  Symonds T. et al. Euro Urol. 2007; 52:565-573</a:t>
            </a:r>
            <a:endParaRPr lang="en-US" sz="1200" dirty="0">
              <a:solidFill>
                <a:srgbClr val="FF0000"/>
              </a:solidFill>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14375"/>
            <a:ext cx="8505825" cy="516295"/>
          </a:xfrm>
        </p:spPr>
        <p:txBody>
          <a:bodyPr/>
          <a:lstStyle/>
          <a:p>
            <a:pPr eaLnBrk="1" hangingPunct="1"/>
            <a:r>
              <a:rPr lang="en-US" sz="2900" dirty="0" smtClean="0">
                <a:ea typeface="ＭＳ Ｐゴシック" pitchFamily="-65" charset="-128"/>
              </a:rPr>
              <a:t>Premature Ejaculation Diagnostic Tool (PEDT)</a:t>
            </a:r>
            <a:r>
              <a:rPr lang="en-US" sz="2900" baseline="30000" dirty="0" smtClean="0">
                <a:ea typeface="ＭＳ Ｐゴシック" pitchFamily="-65" charset="-128"/>
              </a:rPr>
              <a:t>1</a:t>
            </a:r>
          </a:p>
        </p:txBody>
      </p:sp>
      <p:sp>
        <p:nvSpPr>
          <p:cNvPr id="3" name="Content Placeholder 2"/>
          <p:cNvSpPr>
            <a:spLocks noGrp="1"/>
          </p:cNvSpPr>
          <p:nvPr>
            <p:ph idx="1"/>
          </p:nvPr>
        </p:nvSpPr>
        <p:spPr>
          <a:xfrm>
            <a:off x="314325" y="1562100"/>
            <a:ext cx="8505825" cy="4995212"/>
          </a:xfrm>
        </p:spPr>
        <p:txBody>
          <a:bodyPr/>
          <a:lstStyle/>
          <a:p>
            <a:pPr eaLnBrk="1" hangingPunct="1">
              <a:lnSpc>
                <a:spcPct val="70000"/>
              </a:lnSpc>
              <a:buClr>
                <a:srgbClr val="C00000"/>
              </a:buClr>
              <a:buFont typeface="Arial" pitchFamily="34" charset="0"/>
              <a:buChar char="•"/>
            </a:pPr>
            <a:r>
              <a:rPr lang="en-US" sz="2200" dirty="0" smtClean="0">
                <a:ea typeface="ＭＳ Ｐゴシック" pitchFamily="-65" charset="-128"/>
              </a:rPr>
              <a:t> All respondents were asked 5 questions</a:t>
            </a:r>
          </a:p>
          <a:p>
            <a:pPr marL="457200" lvl="1" indent="-165100" eaLnBrk="1" hangingPunct="1">
              <a:lnSpc>
                <a:spcPct val="70000"/>
              </a:lnSpc>
              <a:buClr>
                <a:srgbClr val="3333CC"/>
              </a:buClr>
            </a:pPr>
            <a:r>
              <a:rPr lang="en-US" sz="1400" dirty="0" smtClean="0">
                <a:ea typeface="ＭＳ Ｐゴシック" pitchFamily="-65" charset="-128"/>
              </a:rPr>
              <a:t>How difficult is it for you to delay ejaculation?</a:t>
            </a:r>
          </a:p>
          <a:p>
            <a:pPr marL="457200" lvl="1" indent="-165100" eaLnBrk="1" hangingPunct="1">
              <a:lnSpc>
                <a:spcPct val="70000"/>
              </a:lnSpc>
              <a:buClr>
                <a:srgbClr val="3333CC"/>
              </a:buClr>
            </a:pPr>
            <a:r>
              <a:rPr lang="en-US" sz="1400" dirty="0" smtClean="0">
                <a:ea typeface="ＭＳ Ｐゴシック" pitchFamily="-65" charset="-128"/>
              </a:rPr>
              <a:t>Do you ejaculate before you want to?</a:t>
            </a:r>
          </a:p>
          <a:p>
            <a:pPr marL="457200" lvl="1" indent="-165100" eaLnBrk="1" hangingPunct="1">
              <a:lnSpc>
                <a:spcPct val="70000"/>
              </a:lnSpc>
              <a:buClr>
                <a:srgbClr val="3333CC"/>
              </a:buClr>
            </a:pPr>
            <a:r>
              <a:rPr lang="en-US" sz="1400" dirty="0" smtClean="0">
                <a:ea typeface="ＭＳ Ｐゴシック" pitchFamily="-65" charset="-128"/>
              </a:rPr>
              <a:t>Do you ejaculate with very little stimulation?</a:t>
            </a:r>
          </a:p>
          <a:p>
            <a:pPr marL="457200" lvl="1" indent="-165100" eaLnBrk="1" hangingPunct="1">
              <a:lnSpc>
                <a:spcPct val="70000"/>
              </a:lnSpc>
              <a:buClr>
                <a:srgbClr val="3333CC"/>
              </a:buClr>
            </a:pPr>
            <a:r>
              <a:rPr lang="en-US" sz="1400" dirty="0" smtClean="0">
                <a:ea typeface="ＭＳ Ｐゴシック" pitchFamily="-65" charset="-128"/>
              </a:rPr>
              <a:t>Do you feel frustrated because of ejaculating before you want to?</a:t>
            </a:r>
          </a:p>
          <a:p>
            <a:pPr marL="457200" lvl="1" indent="-165100" eaLnBrk="1" hangingPunct="1">
              <a:lnSpc>
                <a:spcPct val="70000"/>
              </a:lnSpc>
              <a:buClr>
                <a:srgbClr val="3333CC"/>
              </a:buClr>
            </a:pPr>
            <a:r>
              <a:rPr lang="en-US" sz="1400" dirty="0" smtClean="0">
                <a:ea typeface="ＭＳ Ｐゴシック" pitchFamily="-65" charset="-128"/>
              </a:rPr>
              <a:t>How concerned are you that your time to ejaculation leaves your partner sexually unfulfilled?</a:t>
            </a:r>
          </a:p>
          <a:p>
            <a:pPr marL="228600" indent="-228600" eaLnBrk="1" hangingPunct="1">
              <a:lnSpc>
                <a:spcPct val="70000"/>
              </a:lnSpc>
              <a:buClr>
                <a:srgbClr val="C00000"/>
              </a:buClr>
              <a:buFont typeface="Arial" pitchFamily="34" charset="0"/>
              <a:buChar char="•"/>
            </a:pPr>
            <a:r>
              <a:rPr lang="en-US" sz="2200" dirty="0">
                <a:ea typeface="ＭＳ Ｐゴシック" pitchFamily="-65" charset="-128"/>
              </a:rPr>
              <a:t>S</a:t>
            </a:r>
            <a:r>
              <a:rPr lang="en-US" sz="2200" dirty="0" smtClean="0">
                <a:ea typeface="ＭＳ Ｐゴシック" pitchFamily="-65" charset="-128"/>
              </a:rPr>
              <a:t>core each question from 0 = not at all / never or almost never to 4 = extremely / always or almost always</a:t>
            </a:r>
          </a:p>
          <a:p>
            <a:pPr marL="228600" indent="-228600" eaLnBrk="1" hangingPunct="1">
              <a:lnSpc>
                <a:spcPct val="70000"/>
              </a:lnSpc>
              <a:buClr>
                <a:srgbClr val="C00000"/>
              </a:buClr>
              <a:buFont typeface="Arial" pitchFamily="34" charset="0"/>
              <a:buChar char="•"/>
            </a:pPr>
            <a:r>
              <a:rPr lang="en-US" sz="2200" dirty="0" smtClean="0">
                <a:ea typeface="ＭＳ Ｐゴシック" pitchFamily="-65" charset="-128"/>
              </a:rPr>
              <a:t>A PEDT score is obtained by adding the numbers for the 5 questions for each respondent </a:t>
            </a:r>
          </a:p>
          <a:p>
            <a:pPr marL="457200" lvl="1" indent="-165100" eaLnBrk="1" hangingPunct="1">
              <a:lnSpc>
                <a:spcPct val="70000"/>
              </a:lnSpc>
              <a:buClr>
                <a:srgbClr val="3333CC"/>
              </a:buClr>
            </a:pPr>
            <a:r>
              <a:rPr lang="en-US" sz="1900" dirty="0" smtClean="0">
                <a:ea typeface="ＭＳ Ｐゴシック" pitchFamily="-65" charset="-128"/>
              </a:rPr>
              <a:t>PEDT score </a:t>
            </a:r>
            <a:r>
              <a:rPr lang="en-US" sz="1900" dirty="0" smtClean="0">
                <a:ea typeface="ＭＳ Ｐゴシック" pitchFamily="-65" charset="-128"/>
                <a:sym typeface="Symbol" pitchFamily="18" charset="2"/>
              </a:rPr>
              <a:t></a:t>
            </a:r>
            <a:r>
              <a:rPr lang="en-US" sz="1900" dirty="0" smtClean="0">
                <a:ea typeface="ＭＳ Ｐゴシック" pitchFamily="-65" charset="-128"/>
              </a:rPr>
              <a:t>11: With PE</a:t>
            </a:r>
          </a:p>
          <a:p>
            <a:pPr marL="457200" lvl="1" indent="-165100" eaLnBrk="1" hangingPunct="1">
              <a:lnSpc>
                <a:spcPct val="70000"/>
              </a:lnSpc>
              <a:buClr>
                <a:srgbClr val="3333CC"/>
              </a:buClr>
            </a:pPr>
            <a:r>
              <a:rPr lang="en-US" sz="1900" dirty="0" smtClean="0">
                <a:ea typeface="ＭＳ Ｐゴシック" pitchFamily="-65" charset="-128"/>
              </a:rPr>
              <a:t>PEDT score = 9 or 10: Probable PE</a:t>
            </a:r>
          </a:p>
          <a:p>
            <a:pPr marL="457200" lvl="1" indent="-165100" eaLnBrk="1" hangingPunct="1">
              <a:lnSpc>
                <a:spcPct val="70000"/>
              </a:lnSpc>
              <a:buClr>
                <a:srgbClr val="3333CC"/>
              </a:buClr>
            </a:pPr>
            <a:r>
              <a:rPr lang="en-US" sz="1900" dirty="0" smtClean="0">
                <a:ea typeface="ＭＳ Ｐゴシック" pitchFamily="-65" charset="-128"/>
              </a:rPr>
              <a:t>PEDT score </a:t>
            </a:r>
            <a:r>
              <a:rPr lang="en-US" sz="1900" dirty="0" smtClean="0">
                <a:ea typeface="ＭＳ Ｐゴシック" pitchFamily="-65" charset="-128"/>
                <a:sym typeface="Symbol" pitchFamily="18" charset="2"/>
              </a:rPr>
              <a:t></a:t>
            </a:r>
            <a:r>
              <a:rPr lang="en-US" sz="1900" dirty="0" smtClean="0">
                <a:ea typeface="ＭＳ Ｐゴシック" pitchFamily="-65" charset="-128"/>
              </a:rPr>
              <a:t>8: No PE</a:t>
            </a:r>
          </a:p>
          <a:p>
            <a:pPr eaLnBrk="1" hangingPunct="1">
              <a:lnSpc>
                <a:spcPct val="70000"/>
              </a:lnSpc>
            </a:pPr>
            <a:endParaRPr lang="en-US" sz="2200" dirty="0" smtClean="0">
              <a:effectLst>
                <a:outerShdw blurRad="38100" dist="38100" dir="2700000" algn="tl">
                  <a:srgbClr val="000000"/>
                </a:outerShdw>
              </a:effectLst>
              <a:ea typeface="ＭＳ Ｐゴシック" pitchFamily="-65" charset="-128"/>
            </a:endParaRPr>
          </a:p>
        </p:txBody>
      </p:sp>
      <p:sp>
        <p:nvSpPr>
          <p:cNvPr id="55300" name="Text Box 11"/>
          <p:cNvSpPr txBox="1">
            <a:spLocks noChangeArrowheads="1"/>
          </p:cNvSpPr>
          <p:nvPr/>
        </p:nvSpPr>
        <p:spPr bwMode="white">
          <a:xfrm>
            <a:off x="5257800" y="6419850"/>
            <a:ext cx="3886200" cy="277641"/>
          </a:xfrm>
          <a:prstGeom prst="rect">
            <a:avLst/>
          </a:prstGeom>
          <a:noFill/>
          <a:ln w="38100">
            <a:noFill/>
            <a:miter lim="800000"/>
            <a:headEnd/>
            <a:tailEnd/>
          </a:ln>
        </p:spPr>
        <p:txBody>
          <a:bodyPr lIns="92075" tIns="46038" rIns="92075" bIns="46038">
            <a:spAutoFit/>
          </a:bodyPr>
          <a:lstStyle/>
          <a:p>
            <a:pPr marL="342900" indent="-342900"/>
            <a:r>
              <a:rPr lang="en-US" sz="1200" dirty="0">
                <a:latin typeface="Tahoma" pitchFamily="34" charset="0"/>
                <a:cs typeface="Tahoma" pitchFamily="34" charset="0"/>
              </a:rPr>
              <a:t>1.  Symonds T. et al. Euro Urol. 2007; 52:565-573</a:t>
            </a:r>
            <a:endParaRPr lang="en-US" sz="1200"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749300"/>
            <a:ext cx="8229600" cy="487056"/>
          </a:xfrm>
        </p:spPr>
        <p:txBody>
          <a:bodyPr/>
          <a:lstStyle/>
          <a:p>
            <a:pPr eaLnBrk="1" hangingPunct="1"/>
            <a:r>
              <a:rPr lang="en-US" sz="2700" dirty="0" smtClean="0">
                <a:ea typeface="ＭＳ Ｐゴシック" pitchFamily="-65" charset="-128"/>
              </a:rPr>
              <a:t>Prevalence of PE</a:t>
            </a:r>
          </a:p>
        </p:txBody>
      </p:sp>
      <p:graphicFrame>
        <p:nvGraphicFramePr>
          <p:cNvPr id="4" name="Chart 3"/>
          <p:cNvGraphicFramePr/>
          <p:nvPr/>
        </p:nvGraphicFramePr>
        <p:xfrm>
          <a:off x="38100" y="1409700"/>
          <a:ext cx="52578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962400" y="1447800"/>
          <a:ext cx="51816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56325" name="Rectangle 4"/>
          <p:cNvSpPr>
            <a:spLocks noChangeArrowheads="1"/>
          </p:cNvSpPr>
          <p:nvPr/>
        </p:nvSpPr>
        <p:spPr bwMode="auto">
          <a:xfrm>
            <a:off x="546100" y="4927600"/>
            <a:ext cx="8231188" cy="1447800"/>
          </a:xfrm>
          <a:prstGeom prst="rect">
            <a:avLst/>
          </a:prstGeom>
          <a:noFill/>
          <a:ln w="9525">
            <a:noFill/>
            <a:miter lim="800000"/>
            <a:headEnd/>
            <a:tailEnd/>
          </a:ln>
        </p:spPr>
        <p:txBody>
          <a:bodyPr lIns="0" tIns="0" rIns="0" bIns="0"/>
          <a:lstStyle/>
          <a:p>
            <a:pPr marL="228600" indent="-228600" algn="l" eaLnBrk="0" hangingPunct="0">
              <a:spcBef>
                <a:spcPct val="20000"/>
              </a:spcBef>
              <a:buClr>
                <a:srgbClr val="C00000"/>
              </a:buClr>
              <a:buSzPct val="110000"/>
              <a:buFont typeface="Arial" pitchFamily="34" charset="0"/>
              <a:buChar char="•"/>
            </a:pPr>
            <a:r>
              <a:rPr lang="en-US" sz="1600" b="1" dirty="0">
                <a:solidFill>
                  <a:srgbClr val="000099"/>
                </a:solidFill>
              </a:rPr>
              <a:t>16% of the 4,997 respondents were diagnosed to have PE while another 15% were diagnosed with probable PE by PEDT</a:t>
            </a:r>
          </a:p>
          <a:p>
            <a:pPr marL="228600" indent="-228600" algn="l" eaLnBrk="0" hangingPunct="0">
              <a:spcBef>
                <a:spcPct val="20000"/>
              </a:spcBef>
              <a:buClr>
                <a:srgbClr val="C00000"/>
              </a:buClr>
              <a:buSzPct val="110000"/>
              <a:buFont typeface="Arial" pitchFamily="34" charset="0"/>
              <a:buChar char="•"/>
            </a:pPr>
            <a:r>
              <a:rPr lang="en-US" sz="1600" b="1" dirty="0">
                <a:solidFill>
                  <a:srgbClr val="000099"/>
                </a:solidFill>
              </a:rPr>
              <a:t>The remaining 69% of respondents were not diagnosed to have this condition</a:t>
            </a:r>
          </a:p>
          <a:p>
            <a:pPr marL="228600" indent="-228600" algn="l" eaLnBrk="0" hangingPunct="0">
              <a:spcBef>
                <a:spcPct val="20000"/>
              </a:spcBef>
              <a:buClr>
                <a:srgbClr val="C00000"/>
              </a:buClr>
              <a:buSzPct val="110000"/>
              <a:buFont typeface="Arial" pitchFamily="34" charset="0"/>
              <a:buChar char="•"/>
            </a:pPr>
            <a:r>
              <a:rPr lang="en-US" sz="1600" b="1" dirty="0">
                <a:solidFill>
                  <a:srgbClr val="000099"/>
                </a:solidFill>
              </a:rPr>
              <a:t>When the respondents were asked if they perceive themselves to have PE, 13% self-assess themselves to be PE sufferers</a:t>
            </a:r>
          </a:p>
        </p:txBody>
      </p:sp>
      <p:grpSp>
        <p:nvGrpSpPr>
          <p:cNvPr id="3" name="Group 16"/>
          <p:cNvGrpSpPr>
            <a:grpSpLocks/>
          </p:cNvGrpSpPr>
          <p:nvPr/>
        </p:nvGrpSpPr>
        <p:grpSpPr bwMode="auto">
          <a:xfrm>
            <a:off x="7896225" y="2959100"/>
            <a:ext cx="709613" cy="339725"/>
            <a:chOff x="3352800" y="4004846"/>
            <a:chExt cx="709615" cy="338554"/>
          </a:xfrm>
        </p:grpSpPr>
        <p:sp>
          <p:nvSpPr>
            <p:cNvPr id="8" name="Rectangle 7"/>
            <p:cNvSpPr/>
            <p:nvPr/>
          </p:nvSpPr>
          <p:spPr>
            <a:xfrm>
              <a:off x="3352800" y="4115588"/>
              <a:ext cx="152400" cy="12498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b="1">
                <a:solidFill>
                  <a:srgbClr val="000000"/>
                </a:solidFill>
                <a:cs typeface="Arial" pitchFamily="34" charset="0"/>
              </a:endParaRPr>
            </a:p>
          </p:txBody>
        </p:sp>
        <p:sp>
          <p:nvSpPr>
            <p:cNvPr id="56334" name="TextBox 8"/>
            <p:cNvSpPr txBox="1">
              <a:spLocks noChangeArrowheads="1"/>
            </p:cNvSpPr>
            <p:nvPr/>
          </p:nvSpPr>
          <p:spPr bwMode="auto">
            <a:xfrm>
              <a:off x="3452815" y="4004846"/>
              <a:ext cx="609600" cy="338554"/>
            </a:xfrm>
            <a:prstGeom prst="rect">
              <a:avLst/>
            </a:prstGeom>
            <a:noFill/>
            <a:ln w="9525">
              <a:noFill/>
              <a:miter lim="800000"/>
              <a:headEnd/>
              <a:tailEnd/>
            </a:ln>
          </p:spPr>
          <p:txBody>
            <a:bodyPr>
              <a:spAutoFit/>
            </a:bodyPr>
            <a:lstStyle/>
            <a:p>
              <a:r>
                <a:rPr lang="en-US" sz="1600" b="1" dirty="0">
                  <a:solidFill>
                    <a:srgbClr val="000099"/>
                  </a:solidFill>
                </a:rPr>
                <a:t>PE</a:t>
              </a:r>
            </a:p>
          </p:txBody>
        </p:sp>
      </p:grpSp>
      <p:grpSp>
        <p:nvGrpSpPr>
          <p:cNvPr id="6" name="Group 15"/>
          <p:cNvGrpSpPr>
            <a:grpSpLocks/>
          </p:cNvGrpSpPr>
          <p:nvPr/>
        </p:nvGrpSpPr>
        <p:grpSpPr bwMode="auto">
          <a:xfrm>
            <a:off x="7823196" y="3395663"/>
            <a:ext cx="1143005" cy="338137"/>
            <a:chOff x="3279770" y="4440269"/>
            <a:chExt cx="1143000" cy="338554"/>
          </a:xfrm>
        </p:grpSpPr>
        <p:sp>
          <p:nvSpPr>
            <p:cNvPr id="11" name="Rectangle 10"/>
            <p:cNvSpPr/>
            <p:nvPr/>
          </p:nvSpPr>
          <p:spPr>
            <a:xfrm>
              <a:off x="3352800" y="4522920"/>
              <a:ext cx="152399" cy="1255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b="1">
                <a:solidFill>
                  <a:srgbClr val="000000"/>
                </a:solidFill>
                <a:cs typeface="Arial" pitchFamily="34" charset="0"/>
              </a:endParaRPr>
            </a:p>
          </p:txBody>
        </p:sp>
        <p:sp>
          <p:nvSpPr>
            <p:cNvPr id="56332" name="TextBox 11"/>
            <p:cNvSpPr txBox="1">
              <a:spLocks noChangeArrowheads="1"/>
            </p:cNvSpPr>
            <p:nvPr/>
          </p:nvSpPr>
          <p:spPr bwMode="auto">
            <a:xfrm>
              <a:off x="3279770" y="4440269"/>
              <a:ext cx="1143000" cy="338554"/>
            </a:xfrm>
            <a:prstGeom prst="rect">
              <a:avLst/>
            </a:prstGeom>
            <a:noFill/>
            <a:ln w="9525">
              <a:noFill/>
              <a:miter lim="800000"/>
              <a:headEnd/>
              <a:tailEnd/>
            </a:ln>
          </p:spPr>
          <p:txBody>
            <a:bodyPr>
              <a:spAutoFit/>
            </a:bodyPr>
            <a:lstStyle/>
            <a:p>
              <a:r>
                <a:rPr lang="en-US" sz="1600" b="1" dirty="0" smtClean="0"/>
                <a:t>   </a:t>
              </a:r>
              <a:r>
                <a:rPr lang="en-US" sz="1600" b="1" dirty="0" smtClean="0">
                  <a:solidFill>
                    <a:srgbClr val="000099"/>
                  </a:solidFill>
                </a:rPr>
                <a:t>No </a:t>
              </a:r>
              <a:r>
                <a:rPr lang="en-US" sz="1600" b="1" dirty="0">
                  <a:solidFill>
                    <a:srgbClr val="000099"/>
                  </a:solidFill>
                </a:rPr>
                <a:t>PE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56325">
                                            <p:txEl>
                                              <p:pRg st="0" end="0"/>
                                            </p:txEl>
                                          </p:spTgt>
                                        </p:tgtEl>
                                        <p:attrNameLst>
                                          <p:attrName>style.visibility</p:attrName>
                                        </p:attrNameLst>
                                      </p:cBhvr>
                                      <p:to>
                                        <p:strVal val="visible"/>
                                      </p:to>
                                    </p:set>
                                    <p:anim calcmode="lin" valueType="num">
                                      <p:cBhvr additive="base">
                                        <p:cTn id="16" dur="500"/>
                                        <p:tgtEl>
                                          <p:spTgt spid="56325">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56325">
                                            <p:txEl>
                                              <p:pRg st="0" end="0"/>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56325">
                                            <p:txEl>
                                              <p:pRg st="1" end="1"/>
                                            </p:txEl>
                                          </p:spTgt>
                                        </p:tgtEl>
                                        <p:attrNameLst>
                                          <p:attrName>style.visibility</p:attrName>
                                        </p:attrNameLst>
                                      </p:cBhvr>
                                      <p:to>
                                        <p:strVal val="visible"/>
                                      </p:to>
                                    </p:set>
                                    <p:anim calcmode="lin" valueType="num">
                                      <p:cBhvr additive="base">
                                        <p:cTn id="20" dur="500"/>
                                        <p:tgtEl>
                                          <p:spTgt spid="56325">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56325">
                                            <p:txEl>
                                              <p:pRg st="1" end="1"/>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56325">
                                            <p:txEl>
                                              <p:pRg st="2" end="2"/>
                                            </p:txEl>
                                          </p:spTgt>
                                        </p:tgtEl>
                                        <p:attrNameLst>
                                          <p:attrName>style.visibility</p:attrName>
                                        </p:attrNameLst>
                                      </p:cBhvr>
                                      <p:to>
                                        <p:strVal val="visible"/>
                                      </p:to>
                                    </p:set>
                                    <p:anim calcmode="lin" valueType="num">
                                      <p:cBhvr additive="base">
                                        <p:cTn id="24" dur="500"/>
                                        <p:tgtEl>
                                          <p:spTgt spid="56325">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63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7346" name="Content Placeholder 3"/>
          <p:cNvGraphicFramePr>
            <a:graphicFrameLocks noGrp="1"/>
          </p:cNvGraphicFramePr>
          <p:nvPr>
            <p:ph idx="1"/>
          </p:nvPr>
        </p:nvGraphicFramePr>
        <p:xfrm>
          <a:off x="185738" y="1468438"/>
          <a:ext cx="8716962" cy="4391025"/>
        </p:xfrm>
        <a:graphic>
          <a:graphicData uri="http://schemas.openxmlformats.org/presentationml/2006/ole">
            <mc:AlternateContent xmlns:mc="http://schemas.openxmlformats.org/markup-compatibility/2006">
              <mc:Choice xmlns:v="urn:schemas-microsoft-com:vml" Requires="v">
                <p:oleObj spid="_x0000_s65559" name="Worksheet" r:id="rId4" imgW="7810500" imgH="3781425" progId="Excel.Sheet.8">
                  <p:embed/>
                </p:oleObj>
              </mc:Choice>
              <mc:Fallback>
                <p:oleObj name="Worksheet" r:id="rId4" imgW="7810500" imgH="3781425" progId="Excel.Shee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8" y="1468438"/>
                        <a:ext cx="8716962" cy="4391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7347" name="TextBox 4"/>
          <p:cNvSpPr txBox="1">
            <a:spLocks noChangeArrowheads="1"/>
          </p:cNvSpPr>
          <p:nvPr/>
        </p:nvSpPr>
        <p:spPr bwMode="auto">
          <a:xfrm>
            <a:off x="1470025" y="5257800"/>
            <a:ext cx="750888" cy="430213"/>
          </a:xfrm>
          <a:prstGeom prst="rect">
            <a:avLst/>
          </a:prstGeom>
          <a:noFill/>
          <a:ln w="9525">
            <a:noFill/>
            <a:miter lim="800000"/>
            <a:headEnd/>
            <a:tailEnd/>
          </a:ln>
        </p:spPr>
        <p:txBody>
          <a:bodyPr wrap="none">
            <a:spAutoFit/>
          </a:bodyPr>
          <a:lstStyle/>
          <a:p>
            <a:pPr algn="ctr"/>
            <a:r>
              <a:rPr lang="en-US" sz="1100"/>
              <a:t>China</a:t>
            </a:r>
            <a:br>
              <a:rPr lang="en-US" sz="1100"/>
            </a:br>
            <a:r>
              <a:rPr lang="en-US" sz="1100"/>
              <a:t>(n = 600)</a:t>
            </a:r>
          </a:p>
        </p:txBody>
      </p:sp>
      <p:sp>
        <p:nvSpPr>
          <p:cNvPr id="57348" name="TextBox 5"/>
          <p:cNvSpPr txBox="1">
            <a:spLocks noChangeArrowheads="1"/>
          </p:cNvSpPr>
          <p:nvPr/>
        </p:nvSpPr>
        <p:spPr bwMode="auto">
          <a:xfrm>
            <a:off x="2838450" y="5257800"/>
            <a:ext cx="828675" cy="430213"/>
          </a:xfrm>
          <a:prstGeom prst="rect">
            <a:avLst/>
          </a:prstGeom>
          <a:noFill/>
          <a:ln w="9525">
            <a:noFill/>
            <a:miter lim="800000"/>
            <a:headEnd/>
            <a:tailEnd/>
          </a:ln>
        </p:spPr>
        <p:txBody>
          <a:bodyPr wrap="none">
            <a:spAutoFit/>
          </a:bodyPr>
          <a:lstStyle/>
          <a:p>
            <a:pPr algn="ctr"/>
            <a:r>
              <a:rPr lang="en-US" sz="1100"/>
              <a:t>Aust/Nz</a:t>
            </a:r>
            <a:br>
              <a:rPr lang="en-US" sz="1100"/>
            </a:br>
            <a:r>
              <a:rPr lang="en-US" sz="1100"/>
              <a:t>(n = 1019)</a:t>
            </a:r>
          </a:p>
        </p:txBody>
      </p:sp>
      <p:sp>
        <p:nvSpPr>
          <p:cNvPr id="57349" name="TextBox 6"/>
          <p:cNvSpPr txBox="1">
            <a:spLocks noChangeArrowheads="1"/>
          </p:cNvSpPr>
          <p:nvPr/>
        </p:nvSpPr>
        <p:spPr bwMode="auto">
          <a:xfrm>
            <a:off x="2152650" y="5257800"/>
            <a:ext cx="828675" cy="430213"/>
          </a:xfrm>
          <a:prstGeom prst="rect">
            <a:avLst/>
          </a:prstGeom>
          <a:noFill/>
          <a:ln w="9525">
            <a:noFill/>
            <a:miter lim="800000"/>
            <a:headEnd/>
            <a:tailEnd/>
          </a:ln>
        </p:spPr>
        <p:txBody>
          <a:bodyPr wrap="none">
            <a:spAutoFit/>
          </a:bodyPr>
          <a:lstStyle/>
          <a:p>
            <a:pPr algn="ctr"/>
            <a:r>
              <a:rPr lang="en-US" sz="1100"/>
              <a:t>Taiwan</a:t>
            </a:r>
            <a:br>
              <a:rPr lang="en-US" sz="1100"/>
            </a:br>
            <a:r>
              <a:rPr lang="en-US" sz="1100"/>
              <a:t>(n = 1000)</a:t>
            </a:r>
          </a:p>
        </p:txBody>
      </p:sp>
      <p:sp>
        <p:nvSpPr>
          <p:cNvPr id="57350" name="TextBox 7"/>
          <p:cNvSpPr txBox="1">
            <a:spLocks noChangeArrowheads="1"/>
          </p:cNvSpPr>
          <p:nvPr/>
        </p:nvSpPr>
        <p:spPr bwMode="auto">
          <a:xfrm>
            <a:off x="3643313" y="5257800"/>
            <a:ext cx="750887" cy="430213"/>
          </a:xfrm>
          <a:prstGeom prst="rect">
            <a:avLst/>
          </a:prstGeom>
          <a:noFill/>
          <a:ln w="9525">
            <a:noFill/>
            <a:miter lim="800000"/>
            <a:headEnd/>
            <a:tailEnd/>
          </a:ln>
        </p:spPr>
        <p:txBody>
          <a:bodyPr wrap="none">
            <a:spAutoFit/>
          </a:bodyPr>
          <a:lstStyle/>
          <a:p>
            <a:pPr algn="ctr"/>
            <a:r>
              <a:rPr lang="en-US" sz="1100"/>
              <a:t>Thailand</a:t>
            </a:r>
            <a:br>
              <a:rPr lang="en-US" sz="1100"/>
            </a:br>
            <a:r>
              <a:rPr lang="en-US" sz="1100"/>
              <a:t>(n = 200)</a:t>
            </a:r>
          </a:p>
        </p:txBody>
      </p:sp>
      <p:sp>
        <p:nvSpPr>
          <p:cNvPr id="57351" name="TextBox 8"/>
          <p:cNvSpPr txBox="1">
            <a:spLocks noChangeArrowheads="1"/>
          </p:cNvSpPr>
          <p:nvPr/>
        </p:nvSpPr>
        <p:spPr bwMode="auto">
          <a:xfrm>
            <a:off x="4314825" y="5257800"/>
            <a:ext cx="828675" cy="430213"/>
          </a:xfrm>
          <a:prstGeom prst="rect">
            <a:avLst/>
          </a:prstGeom>
          <a:noFill/>
          <a:ln w="9525">
            <a:noFill/>
            <a:miter lim="800000"/>
            <a:headEnd/>
            <a:tailEnd/>
          </a:ln>
        </p:spPr>
        <p:txBody>
          <a:bodyPr wrap="none">
            <a:spAutoFit/>
          </a:bodyPr>
          <a:lstStyle/>
          <a:p>
            <a:pPr algn="ctr"/>
            <a:r>
              <a:rPr lang="en-US" sz="1100" dirty="0"/>
              <a:t>Korea</a:t>
            </a:r>
            <a:br>
              <a:rPr lang="en-US" sz="1100" dirty="0"/>
            </a:br>
            <a:r>
              <a:rPr lang="en-US" sz="1100" dirty="0"/>
              <a:t>(n = 1167)</a:t>
            </a:r>
          </a:p>
        </p:txBody>
      </p:sp>
      <p:sp>
        <p:nvSpPr>
          <p:cNvPr id="57352" name="TextBox 9"/>
          <p:cNvSpPr txBox="1">
            <a:spLocks noChangeArrowheads="1"/>
          </p:cNvSpPr>
          <p:nvPr/>
        </p:nvSpPr>
        <p:spPr bwMode="auto">
          <a:xfrm>
            <a:off x="5016500" y="5257800"/>
            <a:ext cx="892175" cy="430213"/>
          </a:xfrm>
          <a:prstGeom prst="rect">
            <a:avLst/>
          </a:prstGeom>
          <a:noFill/>
          <a:ln w="9525">
            <a:noFill/>
            <a:miter lim="800000"/>
            <a:headEnd/>
            <a:tailEnd/>
          </a:ln>
        </p:spPr>
        <p:txBody>
          <a:bodyPr wrap="none">
            <a:spAutoFit/>
          </a:bodyPr>
          <a:lstStyle/>
          <a:p>
            <a:pPr algn="ctr"/>
            <a:r>
              <a:rPr lang="en-US" sz="1100"/>
              <a:t>Hong Kong</a:t>
            </a:r>
            <a:br>
              <a:rPr lang="en-US" sz="1100"/>
            </a:br>
            <a:r>
              <a:rPr lang="en-US" sz="1100"/>
              <a:t>(n = 204)</a:t>
            </a:r>
          </a:p>
        </p:txBody>
      </p:sp>
      <p:sp>
        <p:nvSpPr>
          <p:cNvPr id="57353" name="TextBox 10"/>
          <p:cNvSpPr txBox="1">
            <a:spLocks noChangeArrowheads="1"/>
          </p:cNvSpPr>
          <p:nvPr/>
        </p:nvSpPr>
        <p:spPr bwMode="auto">
          <a:xfrm>
            <a:off x="5772150" y="5257800"/>
            <a:ext cx="750888" cy="430213"/>
          </a:xfrm>
          <a:prstGeom prst="rect">
            <a:avLst/>
          </a:prstGeom>
          <a:noFill/>
          <a:ln w="9525">
            <a:noFill/>
            <a:miter lim="800000"/>
            <a:headEnd/>
            <a:tailEnd/>
          </a:ln>
        </p:spPr>
        <p:txBody>
          <a:bodyPr wrap="none">
            <a:spAutoFit/>
          </a:bodyPr>
          <a:lstStyle/>
          <a:p>
            <a:pPr algn="ctr"/>
            <a:r>
              <a:rPr lang="en-US" sz="1100"/>
              <a:t>Malaysia</a:t>
            </a:r>
            <a:br>
              <a:rPr lang="en-US" sz="1100"/>
            </a:br>
            <a:r>
              <a:rPr lang="en-US" sz="1100"/>
              <a:t>(n = 200)</a:t>
            </a:r>
          </a:p>
        </p:txBody>
      </p:sp>
      <p:sp>
        <p:nvSpPr>
          <p:cNvPr id="57354" name="TextBox 11"/>
          <p:cNvSpPr txBox="1">
            <a:spLocks noChangeArrowheads="1"/>
          </p:cNvSpPr>
          <p:nvPr/>
        </p:nvSpPr>
        <p:spPr bwMode="auto">
          <a:xfrm>
            <a:off x="6500813" y="5257800"/>
            <a:ext cx="796925" cy="430213"/>
          </a:xfrm>
          <a:prstGeom prst="rect">
            <a:avLst/>
          </a:prstGeom>
          <a:noFill/>
          <a:ln w="9525">
            <a:noFill/>
            <a:miter lim="800000"/>
            <a:headEnd/>
            <a:tailEnd/>
          </a:ln>
        </p:spPr>
        <p:txBody>
          <a:bodyPr wrap="none">
            <a:spAutoFit/>
          </a:bodyPr>
          <a:lstStyle/>
          <a:p>
            <a:pPr algn="ctr"/>
            <a:r>
              <a:rPr lang="en-US" sz="1100"/>
              <a:t>Indonesia</a:t>
            </a:r>
            <a:br>
              <a:rPr lang="en-US" sz="1100"/>
            </a:br>
            <a:r>
              <a:rPr lang="en-US" sz="1100"/>
              <a:t>(n = 207)</a:t>
            </a:r>
          </a:p>
        </p:txBody>
      </p:sp>
      <p:sp>
        <p:nvSpPr>
          <p:cNvPr id="57355" name="TextBox 12"/>
          <p:cNvSpPr txBox="1">
            <a:spLocks noChangeArrowheads="1"/>
          </p:cNvSpPr>
          <p:nvPr/>
        </p:nvSpPr>
        <p:spPr bwMode="auto">
          <a:xfrm>
            <a:off x="7202488" y="5257800"/>
            <a:ext cx="869950" cy="430213"/>
          </a:xfrm>
          <a:prstGeom prst="rect">
            <a:avLst/>
          </a:prstGeom>
          <a:noFill/>
          <a:ln w="9525">
            <a:noFill/>
            <a:miter lim="800000"/>
            <a:headEnd/>
            <a:tailEnd/>
          </a:ln>
        </p:spPr>
        <p:txBody>
          <a:bodyPr wrap="none">
            <a:spAutoFit/>
          </a:bodyPr>
          <a:lstStyle/>
          <a:p>
            <a:pPr algn="ctr"/>
            <a:r>
              <a:rPr lang="en-US" sz="1100"/>
              <a:t>Philippines</a:t>
            </a:r>
            <a:br>
              <a:rPr lang="en-US" sz="1100"/>
            </a:br>
            <a:r>
              <a:rPr lang="en-US" sz="1100"/>
              <a:t>(n = 200)</a:t>
            </a:r>
          </a:p>
        </p:txBody>
      </p:sp>
      <p:sp>
        <p:nvSpPr>
          <p:cNvPr id="57356" name="TextBox 13"/>
          <p:cNvSpPr txBox="1">
            <a:spLocks noChangeArrowheads="1"/>
          </p:cNvSpPr>
          <p:nvPr/>
        </p:nvSpPr>
        <p:spPr bwMode="auto">
          <a:xfrm>
            <a:off x="7945438" y="5257800"/>
            <a:ext cx="828675" cy="430213"/>
          </a:xfrm>
          <a:prstGeom prst="rect">
            <a:avLst/>
          </a:prstGeom>
          <a:noFill/>
          <a:ln w="9525">
            <a:noFill/>
            <a:miter lim="800000"/>
            <a:headEnd/>
            <a:tailEnd/>
          </a:ln>
        </p:spPr>
        <p:txBody>
          <a:bodyPr wrap="none">
            <a:spAutoFit/>
          </a:bodyPr>
          <a:lstStyle/>
          <a:p>
            <a:pPr algn="ctr"/>
            <a:r>
              <a:rPr lang="en-US" sz="1100"/>
              <a:t>Total</a:t>
            </a:r>
            <a:br>
              <a:rPr lang="en-US" sz="1100"/>
            </a:br>
            <a:r>
              <a:rPr lang="en-US" sz="1100"/>
              <a:t>(n = 4997)</a:t>
            </a:r>
          </a:p>
        </p:txBody>
      </p:sp>
      <p:sp>
        <p:nvSpPr>
          <p:cNvPr id="15" name="Rectangle 14"/>
          <p:cNvSpPr/>
          <p:nvPr/>
        </p:nvSpPr>
        <p:spPr>
          <a:xfrm>
            <a:off x="6819900" y="2425700"/>
            <a:ext cx="127000" cy="1143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000000"/>
              </a:solidFill>
              <a:cs typeface="Arial" pitchFamily="34" charset="0"/>
            </a:endParaRPr>
          </a:p>
        </p:txBody>
      </p:sp>
      <p:sp>
        <p:nvSpPr>
          <p:cNvPr id="18" name="Title 1"/>
          <p:cNvSpPr>
            <a:spLocks noGrp="1"/>
          </p:cNvSpPr>
          <p:nvPr>
            <p:ph type="title"/>
          </p:nvPr>
        </p:nvSpPr>
        <p:spPr>
          <a:xfrm>
            <a:off x="304800" y="673100"/>
            <a:ext cx="8229600" cy="487056"/>
          </a:xfrm>
        </p:spPr>
        <p:txBody>
          <a:bodyPr/>
          <a:lstStyle/>
          <a:p>
            <a:pPr eaLnBrk="1" hangingPunct="1"/>
            <a:r>
              <a:rPr lang="en-US" sz="2700" dirty="0" smtClean="0">
                <a:ea typeface="ＭＳ Ｐゴシック" pitchFamily="-65" charset="-128"/>
              </a:rPr>
              <a:t>PEDT-diagnosed Versus Self-reported PE</a:t>
            </a:r>
          </a:p>
        </p:txBody>
      </p:sp>
      <p:sp>
        <p:nvSpPr>
          <p:cNvPr id="57359" name="Rectangle 4"/>
          <p:cNvSpPr>
            <a:spLocks noChangeArrowheads="1"/>
          </p:cNvSpPr>
          <p:nvPr/>
        </p:nvSpPr>
        <p:spPr bwMode="auto">
          <a:xfrm>
            <a:off x="298450" y="5867400"/>
            <a:ext cx="8610600" cy="533400"/>
          </a:xfrm>
          <a:prstGeom prst="rect">
            <a:avLst/>
          </a:prstGeom>
          <a:noFill/>
          <a:ln w="9525">
            <a:noFill/>
            <a:miter lim="800000"/>
            <a:headEnd/>
            <a:tailEnd/>
          </a:ln>
        </p:spPr>
        <p:txBody>
          <a:bodyPr lIns="0" tIns="0" rIns="0" bIns="0"/>
          <a:lstStyle/>
          <a:p>
            <a:pPr marL="342900" indent="-342900" eaLnBrk="0" hangingPunct="0">
              <a:spcBef>
                <a:spcPct val="20000"/>
              </a:spcBef>
              <a:buClr>
                <a:schemeClr val="accent1"/>
              </a:buClr>
            </a:pPr>
            <a:r>
              <a:rPr lang="en-US" sz="1600" dirty="0" smtClean="0"/>
              <a:t>The prevalence of PE assessed by the validated PEDT was higher that of self-reported PE in Australia/New Zealand and Korea</a:t>
            </a:r>
            <a:endParaRPr lang="en-US"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Chart 9"/>
          <p:cNvGraphicFramePr/>
          <p:nvPr/>
        </p:nvGraphicFramePr>
        <p:xfrm>
          <a:off x="304801" y="1752600"/>
          <a:ext cx="8610599"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92100" y="787400"/>
            <a:ext cx="8229600" cy="487056"/>
          </a:xfrm>
        </p:spPr>
        <p:txBody>
          <a:bodyPr/>
          <a:lstStyle/>
          <a:p>
            <a:r>
              <a:rPr lang="en-US" sz="2700" dirty="0" smtClean="0">
                <a:ea typeface="ＭＳ Ｐゴシック" pitchFamily="-65" charset="-128"/>
              </a:rPr>
              <a:t>Prevalence of PE and ED by Location</a:t>
            </a:r>
          </a:p>
        </p:txBody>
      </p:sp>
      <p:sp>
        <p:nvSpPr>
          <p:cNvPr id="59396" name="TextBox 5"/>
          <p:cNvSpPr txBox="1">
            <a:spLocks noChangeArrowheads="1"/>
          </p:cNvSpPr>
          <p:nvPr/>
        </p:nvSpPr>
        <p:spPr bwMode="auto">
          <a:xfrm rot="-5400000">
            <a:off x="-1079500" y="3314700"/>
            <a:ext cx="2668588" cy="306388"/>
          </a:xfrm>
          <a:prstGeom prst="rect">
            <a:avLst/>
          </a:prstGeom>
          <a:noFill/>
          <a:ln w="9525">
            <a:noFill/>
            <a:miter lim="800000"/>
            <a:headEnd/>
            <a:tailEnd/>
          </a:ln>
        </p:spPr>
        <p:txBody>
          <a:bodyPr>
            <a:spAutoFit/>
          </a:bodyPr>
          <a:lstStyle/>
          <a:p>
            <a:r>
              <a:rPr lang="en-US" altLang="zh-CN" sz="1400" b="1">
                <a:ea typeface="宋体" pitchFamily="-65" charset="-122"/>
              </a:rPr>
              <a:t>Percentage of respondents</a:t>
            </a:r>
          </a:p>
        </p:txBody>
      </p:sp>
      <p:sp>
        <p:nvSpPr>
          <p:cNvPr id="59397" name="Rectangle 4"/>
          <p:cNvSpPr>
            <a:spLocks noChangeArrowheads="1"/>
          </p:cNvSpPr>
          <p:nvPr/>
        </p:nvSpPr>
        <p:spPr bwMode="auto">
          <a:xfrm>
            <a:off x="520700" y="5791200"/>
            <a:ext cx="8231188" cy="533400"/>
          </a:xfrm>
          <a:prstGeom prst="rect">
            <a:avLst/>
          </a:prstGeom>
          <a:noFill/>
          <a:ln w="9525">
            <a:noFill/>
            <a:miter lim="800000"/>
            <a:headEnd/>
            <a:tailEnd/>
          </a:ln>
        </p:spPr>
        <p:txBody>
          <a:bodyPr lIns="0" tIns="0" rIns="0" bIns="0"/>
          <a:lstStyle/>
          <a:p>
            <a:pPr marL="342900" indent="-342900" eaLnBrk="0" hangingPunct="0">
              <a:spcBef>
                <a:spcPct val="20000"/>
              </a:spcBef>
              <a:buClr>
                <a:schemeClr val="accent1"/>
              </a:buClr>
            </a:pPr>
            <a:r>
              <a:rPr lang="en-US" altLang="zh-CN" sz="1600" b="1" dirty="0">
                <a:ea typeface="宋体" pitchFamily="-65" charset="-122"/>
              </a:rPr>
              <a:t>With the exception of China, rates of PE among respondents were higher than ED</a:t>
            </a:r>
          </a:p>
        </p:txBody>
      </p:sp>
      <p:sp>
        <p:nvSpPr>
          <p:cNvPr id="11" name="Rectangle 10"/>
          <p:cNvSpPr/>
          <p:nvPr/>
        </p:nvSpPr>
        <p:spPr>
          <a:xfrm>
            <a:off x="5867400" y="1981200"/>
            <a:ext cx="2286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b="1">
              <a:solidFill>
                <a:srgbClr val="000000"/>
              </a:solidFill>
              <a:ea typeface="宋体" pitchFamily="-65" charset="-122"/>
              <a:cs typeface="Arial" pitchFamily="34" charset="0"/>
            </a:endParaRPr>
          </a:p>
        </p:txBody>
      </p:sp>
      <p:sp>
        <p:nvSpPr>
          <p:cNvPr id="59399" name="TextBox 11"/>
          <p:cNvSpPr txBox="1">
            <a:spLocks noChangeArrowheads="1"/>
          </p:cNvSpPr>
          <p:nvPr/>
        </p:nvSpPr>
        <p:spPr bwMode="auto">
          <a:xfrm>
            <a:off x="5868988" y="1905000"/>
            <a:ext cx="2632075" cy="307975"/>
          </a:xfrm>
          <a:prstGeom prst="rect">
            <a:avLst/>
          </a:prstGeom>
          <a:noFill/>
          <a:ln w="9525">
            <a:noFill/>
            <a:miter lim="800000"/>
            <a:headEnd/>
            <a:tailEnd/>
          </a:ln>
        </p:spPr>
        <p:txBody>
          <a:bodyPr>
            <a:spAutoFit/>
          </a:bodyPr>
          <a:lstStyle/>
          <a:p>
            <a:r>
              <a:rPr lang="en-US" altLang="zh-CN" sz="1400" b="1" dirty="0">
                <a:ea typeface="宋体" pitchFamily="-65" charset="-122"/>
              </a:rPr>
              <a:t>PEDT-diagnosed PE</a:t>
            </a:r>
          </a:p>
        </p:txBody>
      </p:sp>
      <p:sp>
        <p:nvSpPr>
          <p:cNvPr id="14" name="Rectangle 13"/>
          <p:cNvSpPr/>
          <p:nvPr/>
        </p:nvSpPr>
        <p:spPr>
          <a:xfrm>
            <a:off x="5867400" y="2362200"/>
            <a:ext cx="228600" cy="152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b="1">
              <a:solidFill>
                <a:srgbClr val="000000"/>
              </a:solidFill>
              <a:ea typeface="宋体" pitchFamily="-65" charset="-122"/>
              <a:cs typeface="Arial" pitchFamily="34" charset="0"/>
            </a:endParaRPr>
          </a:p>
        </p:txBody>
      </p:sp>
      <p:sp>
        <p:nvSpPr>
          <p:cNvPr id="59401" name="TextBox 14"/>
          <p:cNvSpPr txBox="1">
            <a:spLocks noChangeArrowheads="1"/>
          </p:cNvSpPr>
          <p:nvPr/>
        </p:nvSpPr>
        <p:spPr bwMode="auto">
          <a:xfrm>
            <a:off x="5791200" y="2278063"/>
            <a:ext cx="2541588" cy="307975"/>
          </a:xfrm>
          <a:prstGeom prst="rect">
            <a:avLst/>
          </a:prstGeom>
          <a:noFill/>
          <a:ln w="9525">
            <a:noFill/>
            <a:miter lim="800000"/>
            <a:headEnd/>
            <a:tailEnd/>
          </a:ln>
        </p:spPr>
        <p:txBody>
          <a:bodyPr>
            <a:spAutoFit/>
          </a:bodyPr>
          <a:lstStyle/>
          <a:p>
            <a:r>
              <a:rPr lang="en-US" altLang="zh-CN" sz="1400" b="1" dirty="0">
                <a:ea typeface="宋体" pitchFamily="-65" charset="-122"/>
              </a:rPr>
              <a:t>Self-reported  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64190"/>
            <a:ext cx="8229600" cy="917575"/>
          </a:xfrm>
        </p:spPr>
        <p:txBody>
          <a:bodyPr/>
          <a:lstStyle/>
          <a:p>
            <a:r>
              <a:rPr lang="en-US" dirty="0" smtClean="0"/>
              <a:t>1960s</a:t>
            </a:r>
            <a:endParaRPr lang="en-US" dirty="0"/>
          </a:p>
        </p:txBody>
      </p:sp>
      <p:sp>
        <p:nvSpPr>
          <p:cNvPr id="3" name="Content Placeholder 2"/>
          <p:cNvSpPr>
            <a:spLocks noGrp="1"/>
          </p:cNvSpPr>
          <p:nvPr>
            <p:ph sz="half" idx="1"/>
          </p:nvPr>
        </p:nvSpPr>
        <p:spPr/>
        <p:txBody>
          <a:bodyPr>
            <a:normAutofit/>
          </a:bodyPr>
          <a:lstStyle/>
          <a:p>
            <a:r>
              <a:rPr lang="en-US" dirty="0" smtClean="0"/>
              <a:t>Doctors began using synthetic implants in the 1960s </a:t>
            </a:r>
          </a:p>
          <a:p>
            <a:r>
              <a:rPr lang="en-US" dirty="0" smtClean="0"/>
              <a:t>The first implants were hard and caused pain</a:t>
            </a:r>
          </a:p>
          <a:p>
            <a:r>
              <a:rPr lang="en-US" dirty="0" smtClean="0"/>
              <a:t>In the early 1970s, these were replaced with implants that could be pumped full of air</a:t>
            </a:r>
            <a:endParaRPr lang="en-US" dirty="0"/>
          </a:p>
        </p:txBody>
      </p:sp>
      <p:pic>
        <p:nvPicPr>
          <p:cNvPr id="23556" name="Content Placeholder 4" descr="Sixties.jp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001996"/>
            <a:ext cx="4038600" cy="3028950"/>
          </a:xfrm>
        </p:spPr>
      </p:pic>
    </p:spTree>
    <p:extLst>
      <p:ext uri="{BB962C8B-B14F-4D97-AF65-F5344CB8AC3E}">
        <p14:creationId xmlns:p14="http://schemas.microsoft.com/office/powerpoint/2010/main" val="79684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5"/>
          <p:cNvSpPr>
            <a:spLocks noGrp="1"/>
          </p:cNvSpPr>
          <p:nvPr>
            <p:ph type="title"/>
          </p:nvPr>
        </p:nvSpPr>
        <p:spPr bwMode="auto">
          <a:xfrm>
            <a:off x="314325" y="777875"/>
            <a:ext cx="8505825" cy="530915"/>
          </a:xfrm>
          <a:ln>
            <a:miter lim="800000"/>
            <a:headEnd/>
            <a:tailEnd/>
          </a:ln>
        </p:spPr>
        <p:txBody>
          <a:bodyPr anchor="t"/>
          <a:lstStyle/>
          <a:p>
            <a:pPr eaLnBrk="1" hangingPunct="1"/>
            <a:r>
              <a:rPr lang="en-US" sz="3000" dirty="0" smtClean="0">
                <a:ea typeface="ＭＳ Ｐゴシック" pitchFamily="-65" charset="-128"/>
              </a:rPr>
              <a:t>Impacts on Partners</a:t>
            </a:r>
          </a:p>
        </p:txBody>
      </p:sp>
      <p:sp>
        <p:nvSpPr>
          <p:cNvPr id="43011" name="Content Placeholder 6"/>
          <p:cNvSpPr>
            <a:spLocks noGrp="1"/>
          </p:cNvSpPr>
          <p:nvPr>
            <p:ph idx="1"/>
          </p:nvPr>
        </p:nvSpPr>
        <p:spPr bwMode="auto">
          <a:xfrm>
            <a:off x="457200" y="1600200"/>
            <a:ext cx="8229600" cy="4525963"/>
          </a:xfrm>
          <a:ln>
            <a:miter lim="800000"/>
            <a:headEnd/>
            <a:tailEnd/>
          </a:ln>
        </p:spPr>
        <p:txBody>
          <a:bodyPr/>
          <a:lstStyle/>
          <a:p>
            <a:pPr eaLnBrk="1" hangingPunct="1"/>
            <a:endParaRPr lang="en-US" dirty="0" smtClean="0">
              <a:effectLst>
                <a:outerShdw blurRad="38100" dist="38100" dir="2700000" algn="tl">
                  <a:srgbClr val="000000"/>
                </a:outerShdw>
              </a:effectLst>
              <a:ea typeface="ＭＳ Ｐゴシック" pitchFamily="-65" charset="-128"/>
            </a:endParaRPr>
          </a:p>
        </p:txBody>
      </p:sp>
      <p:pic>
        <p:nvPicPr>
          <p:cNvPr id="3" name="Picture 2" descr="fast_and_furious.jpg"/>
          <p:cNvPicPr>
            <a:picLocks noChangeAspect="1"/>
          </p:cNvPicPr>
          <p:nvPr/>
        </p:nvPicPr>
        <p:blipFill>
          <a:blip r:embed="rId2"/>
          <a:srcRect/>
          <a:stretch>
            <a:fillRect/>
          </a:stretch>
        </p:blipFill>
        <p:spPr bwMode="auto">
          <a:xfrm>
            <a:off x="2071234" y="1625600"/>
            <a:ext cx="5307466" cy="447857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3"/>
          <p:cNvSpPr>
            <a:spLocks noGrp="1"/>
          </p:cNvSpPr>
          <p:nvPr>
            <p:ph type="title"/>
          </p:nvPr>
        </p:nvSpPr>
        <p:spPr bwMode="auto">
          <a:xfrm>
            <a:off x="317500" y="711200"/>
            <a:ext cx="8229600" cy="530915"/>
          </a:xfrm>
          <a:ln>
            <a:miter lim="800000"/>
            <a:headEnd/>
            <a:tailEnd/>
          </a:ln>
        </p:spPr>
        <p:txBody>
          <a:bodyPr anchor="t"/>
          <a:lstStyle/>
          <a:p>
            <a:pPr eaLnBrk="1" hangingPunct="1"/>
            <a:r>
              <a:rPr lang="en-US" sz="3000" dirty="0" smtClean="0">
                <a:ea typeface="ＭＳ Ｐゴシック" pitchFamily="-65" charset="-128"/>
              </a:rPr>
              <a:t>Too Fast too furious</a:t>
            </a:r>
          </a:p>
        </p:txBody>
      </p:sp>
      <p:sp>
        <p:nvSpPr>
          <p:cNvPr id="6" name="Text Placeholder 5"/>
          <p:cNvSpPr>
            <a:spLocks noGrp="1"/>
          </p:cNvSpPr>
          <p:nvPr>
            <p:ph type="body" idx="1"/>
          </p:nvPr>
        </p:nvSpPr>
        <p:spPr>
          <a:xfrm>
            <a:off x="457200" y="1535113"/>
            <a:ext cx="4040188" cy="369332"/>
          </a:xfrm>
        </p:spPr>
        <p:txBody>
          <a:bodyPr/>
          <a:lstStyle/>
          <a:p>
            <a:pPr algn="ctr"/>
            <a:r>
              <a:rPr lang="en-US" dirty="0" smtClean="0">
                <a:ea typeface="ＭＳ Ｐゴシック" pitchFamily="-65" charset="-128"/>
              </a:rPr>
              <a:t>Men too fast</a:t>
            </a:r>
          </a:p>
        </p:txBody>
      </p:sp>
      <p:sp>
        <p:nvSpPr>
          <p:cNvPr id="7" name="Content Placeholder 6"/>
          <p:cNvSpPr>
            <a:spLocks noGrp="1"/>
          </p:cNvSpPr>
          <p:nvPr>
            <p:ph sz="half" idx="2"/>
          </p:nvPr>
        </p:nvSpPr>
        <p:spPr/>
        <p:txBody>
          <a:bodyPr/>
          <a:lstStyle/>
          <a:p>
            <a:endParaRPr lang="en-US" smtClean="0">
              <a:effectLst>
                <a:outerShdw blurRad="38100" dist="38100" dir="2700000" algn="tl">
                  <a:srgbClr val="000000"/>
                </a:outerShdw>
              </a:effectLst>
              <a:ea typeface="ＭＳ Ｐゴシック" pitchFamily="-65" charset="-128"/>
            </a:endParaRPr>
          </a:p>
        </p:txBody>
      </p:sp>
      <p:sp>
        <p:nvSpPr>
          <p:cNvPr id="8" name="Text Placeholder 7"/>
          <p:cNvSpPr>
            <a:spLocks noGrp="1"/>
          </p:cNvSpPr>
          <p:nvPr>
            <p:ph type="body" sz="quarter" idx="3"/>
          </p:nvPr>
        </p:nvSpPr>
        <p:spPr>
          <a:xfrm>
            <a:off x="4645025" y="1535113"/>
            <a:ext cx="4041775" cy="369332"/>
          </a:xfrm>
        </p:spPr>
        <p:txBody>
          <a:bodyPr/>
          <a:lstStyle/>
          <a:p>
            <a:pPr algn="ctr"/>
            <a:r>
              <a:rPr lang="en-US" dirty="0" smtClean="0">
                <a:ea typeface="ＭＳ Ｐゴシック" pitchFamily="-65" charset="-128"/>
              </a:rPr>
              <a:t>Women too furious</a:t>
            </a:r>
          </a:p>
        </p:txBody>
      </p:sp>
      <p:sp>
        <p:nvSpPr>
          <p:cNvPr id="9" name="Content Placeholder 8"/>
          <p:cNvSpPr>
            <a:spLocks noGrp="1"/>
          </p:cNvSpPr>
          <p:nvPr>
            <p:ph sz="quarter" idx="4"/>
          </p:nvPr>
        </p:nvSpPr>
        <p:spPr/>
        <p:txBody>
          <a:bodyPr/>
          <a:lstStyle/>
          <a:p>
            <a:endParaRPr lang="en-US" dirty="0" smtClean="0">
              <a:effectLst>
                <a:outerShdw blurRad="38100" dist="38100" dir="2700000" algn="tl">
                  <a:srgbClr val="000000"/>
                </a:outerShdw>
              </a:effectLst>
              <a:ea typeface="ＭＳ Ｐゴシック" pitchFamily="-65" charset="-128"/>
            </a:endParaRPr>
          </a:p>
        </p:txBody>
      </p:sp>
      <p:pic>
        <p:nvPicPr>
          <p:cNvPr id="3" name="Picture 2" descr="clarkson_face.jpg"/>
          <p:cNvPicPr>
            <a:picLocks noChangeAspect="1"/>
          </p:cNvPicPr>
          <p:nvPr/>
        </p:nvPicPr>
        <p:blipFill>
          <a:blip r:embed="rId2"/>
          <a:srcRect/>
          <a:stretch>
            <a:fillRect/>
          </a:stretch>
        </p:blipFill>
        <p:spPr bwMode="auto">
          <a:xfrm>
            <a:off x="685800" y="2667000"/>
            <a:ext cx="3638550" cy="3049588"/>
          </a:xfrm>
          <a:prstGeom prst="rect">
            <a:avLst/>
          </a:prstGeom>
          <a:noFill/>
          <a:ln w="9525">
            <a:noFill/>
            <a:miter lim="800000"/>
            <a:headEnd/>
            <a:tailEnd/>
          </a:ln>
        </p:spPr>
      </p:pic>
      <p:pic>
        <p:nvPicPr>
          <p:cNvPr id="10" name="Picture 9" descr="svSPLIFE-420x0.jpg"/>
          <p:cNvPicPr>
            <a:picLocks noChangeAspect="1"/>
          </p:cNvPicPr>
          <p:nvPr/>
        </p:nvPicPr>
        <p:blipFill>
          <a:blip r:embed="rId3"/>
          <a:srcRect/>
          <a:stretch>
            <a:fillRect/>
          </a:stretch>
        </p:blipFill>
        <p:spPr bwMode="auto">
          <a:xfrm>
            <a:off x="4953000" y="2286000"/>
            <a:ext cx="3352800" cy="38274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accel="50000" decel="50000"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additive="base">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Bottom)">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6819" name="Rectangle 31"/>
          <p:cNvSpPr>
            <a:spLocks noGrp="1" noChangeArrowheads="1"/>
          </p:cNvSpPr>
          <p:nvPr>
            <p:ph type="title" idx="4294967295"/>
          </p:nvPr>
        </p:nvSpPr>
        <p:spPr>
          <a:xfrm>
            <a:off x="254000" y="773113"/>
            <a:ext cx="8890000" cy="467427"/>
          </a:xfrm>
        </p:spPr>
        <p:txBody>
          <a:bodyPr lIns="0" tIns="72000" rIns="0" bIns="0" anchor="ctr"/>
          <a:lstStyle/>
          <a:p>
            <a:pPr eaLnBrk="1" hangingPunct="1"/>
            <a:r>
              <a:rPr lang="en-US" sz="2700" dirty="0" smtClean="0">
                <a:ea typeface="ＭＳ Ｐゴシック" pitchFamily="-65" charset="-128"/>
              </a:rPr>
              <a:t>The Premature Ejaculation Profile (PEP)</a:t>
            </a:r>
          </a:p>
        </p:txBody>
      </p:sp>
      <p:graphicFrame>
        <p:nvGraphicFramePr>
          <p:cNvPr id="1826848" name="Group 32"/>
          <p:cNvGraphicFramePr>
            <a:graphicFrameLocks noGrp="1"/>
          </p:cNvGraphicFramePr>
          <p:nvPr/>
        </p:nvGraphicFramePr>
        <p:xfrm>
          <a:off x="615950" y="1573213"/>
          <a:ext cx="7956550" cy="4659630"/>
        </p:xfrm>
        <a:graphic>
          <a:graphicData uri="http://schemas.openxmlformats.org/drawingml/2006/table">
            <a:tbl>
              <a:tblPr/>
              <a:tblGrid>
                <a:gridCol w="1622209"/>
                <a:gridCol w="4325891"/>
                <a:gridCol w="2008450"/>
              </a:tblGrid>
              <a:tr h="555799">
                <a:tc>
                  <a:txBody>
                    <a:bodyPr/>
                    <a:lstStyle/>
                    <a:p>
                      <a:pPr marL="0" marR="0" lvl="0" indent="0" algn="ctr" defTabSz="914400" rtl="0" eaLnBrk="1" fontAlgn="base" latinLnBrk="0" hangingPunct="1">
                        <a:lnSpc>
                          <a:spcPct val="100000"/>
                        </a:lnSpc>
                        <a:spcBef>
                          <a:spcPct val="0"/>
                        </a:spcBef>
                        <a:spcAft>
                          <a:spcPct val="15000"/>
                        </a:spcAft>
                        <a:buClr>
                          <a:schemeClr val="tx2"/>
                        </a:buClr>
                        <a:buSzPct val="100000"/>
                        <a:buFontTx/>
                        <a:buNone/>
                        <a:tabLst/>
                      </a:pPr>
                      <a:r>
                        <a:rPr kumimoji="0" lang="en-US" sz="1600" b="0" i="0" u="none" strike="noStrike" cap="none" normalizeH="0" baseline="0" dirty="0" smtClean="0">
                          <a:ln>
                            <a:noFill/>
                          </a:ln>
                          <a:solidFill>
                            <a:schemeClr val="bg1"/>
                          </a:solidFill>
                          <a:effectLst/>
                          <a:latin typeface="Tahoma" pitchFamily="34" charset="0"/>
                          <a:cs typeface="Arial" pitchFamily="34" charset="0"/>
                        </a:rPr>
                        <a:t>Measure </a:t>
                      </a:r>
                    </a:p>
                  </a:txBody>
                  <a:tcPr marL="88053" marR="88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15000"/>
                        </a:spcAft>
                        <a:buClr>
                          <a:schemeClr val="tx2"/>
                        </a:buClr>
                        <a:buSzPct val="100000"/>
                        <a:buFontTx/>
                        <a:buNone/>
                        <a:tabLst/>
                      </a:pPr>
                      <a:r>
                        <a:rPr kumimoji="0" lang="en-US" sz="1600" b="0" i="0" u="none" strike="noStrike" cap="none" normalizeH="0" baseline="0" dirty="0" smtClean="0">
                          <a:ln>
                            <a:noFill/>
                          </a:ln>
                          <a:solidFill>
                            <a:schemeClr val="bg1"/>
                          </a:solidFill>
                          <a:effectLst/>
                          <a:latin typeface="Tahoma" pitchFamily="34" charset="0"/>
                          <a:cs typeface="Arial" pitchFamily="34" charset="0"/>
                        </a:rPr>
                        <a:t>Question</a:t>
                      </a:r>
                    </a:p>
                  </a:txBody>
                  <a:tcPr marL="88053" marR="88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15000"/>
                        </a:spcAft>
                        <a:buClr>
                          <a:schemeClr val="tx2"/>
                        </a:buClr>
                        <a:buSzPct val="100000"/>
                        <a:buFontTx/>
                        <a:buNone/>
                        <a:tabLst/>
                      </a:pPr>
                      <a:r>
                        <a:rPr kumimoji="0" lang="en-US" sz="1600" b="0" i="0" u="none" strike="noStrike" cap="none" normalizeH="0" baseline="0" dirty="0" smtClean="0">
                          <a:ln>
                            <a:noFill/>
                          </a:ln>
                          <a:solidFill>
                            <a:schemeClr val="bg1"/>
                          </a:solidFill>
                          <a:effectLst/>
                          <a:latin typeface="Tahoma" pitchFamily="34" charset="0"/>
                          <a:cs typeface="Arial" pitchFamily="34" charset="0"/>
                        </a:rPr>
                        <a:t>5 possible responses</a:t>
                      </a:r>
                    </a:p>
                  </a:txBody>
                  <a:tcPr marL="88053" marR="88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910486">
                <a:tc>
                  <a:txBody>
                    <a:bodyPr/>
                    <a:lstStyle/>
                    <a:p>
                      <a:pPr marL="0" marR="0" lvl="0" indent="0" algn="l" defTabSz="914400" rtl="0" eaLnBrk="1" fontAlgn="base" latinLnBrk="0" hangingPunct="1">
                        <a:lnSpc>
                          <a:spcPct val="125000"/>
                        </a:lnSpc>
                        <a:spcBef>
                          <a:spcPct val="15000"/>
                        </a:spcBef>
                        <a:spcAft>
                          <a:spcPct val="15000"/>
                        </a:spcAft>
                        <a:buClr>
                          <a:schemeClr val="tx2"/>
                        </a:buClr>
                        <a:buSzPct val="100000"/>
                        <a:buFontTx/>
                        <a:buNone/>
                        <a:tabLst/>
                      </a:pPr>
                      <a:r>
                        <a:rPr kumimoji="0" lang="en-US" sz="1500" b="0" i="0" u="none" strike="noStrike" cap="none" normalizeH="0" baseline="0" smtClean="0">
                          <a:ln>
                            <a:noFill/>
                          </a:ln>
                          <a:solidFill>
                            <a:srgbClr val="000000"/>
                          </a:solidFill>
                          <a:effectLst/>
                          <a:latin typeface="Tahoma" pitchFamily="34" charset="0"/>
                          <a:cs typeface="Arial" pitchFamily="34" charset="0"/>
                        </a:rPr>
                        <a:t>Control over ejaculation</a:t>
                      </a:r>
                      <a:endParaRPr kumimoji="0" lang="en-US" sz="1500" b="1" i="0" u="none" strike="noStrike" cap="none" normalizeH="0" baseline="0" smtClean="0">
                        <a:ln>
                          <a:noFill/>
                        </a:ln>
                        <a:solidFill>
                          <a:srgbClr val="000000"/>
                        </a:solidFill>
                        <a:effectLst/>
                        <a:latin typeface="Tahoma" pitchFamily="34" charset="0"/>
                        <a:cs typeface="Arial" pitchFamily="34" charset="0"/>
                      </a:endParaRPr>
                    </a:p>
                  </a:txBody>
                  <a:tcPr marL="88053" marR="880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25000"/>
                        </a:lnSpc>
                        <a:spcBef>
                          <a:spcPct val="15000"/>
                        </a:spcBef>
                        <a:spcAft>
                          <a:spcPct val="15000"/>
                        </a:spcAft>
                        <a:buClr>
                          <a:schemeClr val="tx2"/>
                        </a:buClr>
                        <a:buSzPct val="100000"/>
                        <a:buFontTx/>
                        <a:buNone/>
                        <a:tabLst/>
                      </a:pPr>
                      <a:r>
                        <a:rPr kumimoji="0" lang="en-US" sz="1500" b="0" i="0" u="none" strike="noStrike" cap="none" normalizeH="0" baseline="0" dirty="0" smtClean="0">
                          <a:ln>
                            <a:noFill/>
                          </a:ln>
                          <a:solidFill>
                            <a:srgbClr val="000000"/>
                          </a:solidFill>
                          <a:effectLst/>
                          <a:latin typeface="Tahoma" pitchFamily="34" charset="0"/>
                          <a:cs typeface="Arial" pitchFamily="34" charset="0"/>
                        </a:rPr>
                        <a:t>Over the past month, was your control over ejaculation during sexual intercourse…</a:t>
                      </a:r>
                    </a:p>
                  </a:txBody>
                  <a:tcPr marL="88053" marR="513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25000"/>
                        </a:lnSpc>
                        <a:spcBef>
                          <a:spcPct val="15000"/>
                        </a:spcBef>
                        <a:spcAft>
                          <a:spcPct val="15000"/>
                        </a:spcAft>
                        <a:buClr>
                          <a:schemeClr val="tx2"/>
                        </a:buClr>
                        <a:buSzPct val="100000"/>
                        <a:buFontTx/>
                        <a:buNone/>
                        <a:tabLst/>
                      </a:pPr>
                      <a:r>
                        <a:rPr kumimoji="0" lang="en-US" sz="1500" b="0" i="0" u="none" strike="noStrike" cap="none" normalizeH="0" baseline="0" smtClean="0">
                          <a:ln>
                            <a:noFill/>
                          </a:ln>
                          <a:solidFill>
                            <a:srgbClr val="000000"/>
                          </a:solidFill>
                          <a:effectLst/>
                          <a:latin typeface="Tahoma" pitchFamily="34" charset="0"/>
                          <a:cs typeface="Arial" pitchFamily="34" charset="0"/>
                        </a:rPr>
                        <a:t>0 = very poor </a:t>
                      </a:r>
                      <a:br>
                        <a:rPr kumimoji="0" lang="en-US" sz="1500" b="0" i="0" u="none" strike="noStrike" cap="none" normalizeH="0" baseline="0" smtClean="0">
                          <a:ln>
                            <a:noFill/>
                          </a:ln>
                          <a:solidFill>
                            <a:srgbClr val="000000"/>
                          </a:solidFill>
                          <a:effectLst/>
                          <a:latin typeface="Tahoma" pitchFamily="34" charset="0"/>
                          <a:cs typeface="Arial" pitchFamily="34" charset="0"/>
                        </a:rPr>
                      </a:br>
                      <a:r>
                        <a:rPr kumimoji="0" lang="en-US" sz="1500" b="0" i="0" u="none" strike="noStrike" cap="none" normalizeH="0" baseline="0" smtClean="0">
                          <a:ln>
                            <a:noFill/>
                          </a:ln>
                          <a:solidFill>
                            <a:srgbClr val="000000"/>
                          </a:solidFill>
                          <a:effectLst/>
                          <a:latin typeface="Tahoma" pitchFamily="34" charset="0"/>
                          <a:cs typeface="Arial" pitchFamily="34" charset="0"/>
                          <a:sym typeface="Wingdings" pitchFamily="2" charset="2"/>
                        </a:rPr>
                        <a:t></a:t>
                      </a:r>
                      <a:br>
                        <a:rPr kumimoji="0" lang="en-US" sz="1500" b="0" i="0" u="none" strike="noStrike" cap="none" normalizeH="0" baseline="0" smtClean="0">
                          <a:ln>
                            <a:noFill/>
                          </a:ln>
                          <a:solidFill>
                            <a:srgbClr val="000000"/>
                          </a:solidFill>
                          <a:effectLst/>
                          <a:latin typeface="Tahoma" pitchFamily="34" charset="0"/>
                          <a:cs typeface="Arial" pitchFamily="34" charset="0"/>
                          <a:sym typeface="Wingdings" pitchFamily="2" charset="2"/>
                        </a:rPr>
                      </a:br>
                      <a:r>
                        <a:rPr kumimoji="0" lang="en-US" sz="1500" b="0" i="0" u="none" strike="noStrike" cap="none" normalizeH="0" baseline="0" smtClean="0">
                          <a:ln>
                            <a:noFill/>
                          </a:ln>
                          <a:solidFill>
                            <a:srgbClr val="000000"/>
                          </a:solidFill>
                          <a:effectLst/>
                          <a:latin typeface="Tahoma" pitchFamily="34" charset="0"/>
                          <a:cs typeface="Arial" pitchFamily="34" charset="0"/>
                        </a:rPr>
                        <a:t>4 = very good</a:t>
                      </a:r>
                    </a:p>
                  </a:txBody>
                  <a:tcPr marL="88053" marR="880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r>
              <a:tr h="910486">
                <a:tc>
                  <a:txBody>
                    <a:bodyPr/>
                    <a:lstStyle/>
                    <a:p>
                      <a:pPr marL="0" marR="0" lvl="0" indent="0" algn="l" defTabSz="914400" rtl="0" eaLnBrk="1" fontAlgn="base" latinLnBrk="0" hangingPunct="1">
                        <a:lnSpc>
                          <a:spcPct val="125000"/>
                        </a:lnSpc>
                        <a:spcBef>
                          <a:spcPct val="15000"/>
                        </a:spcBef>
                        <a:spcAft>
                          <a:spcPct val="15000"/>
                        </a:spcAft>
                        <a:buClr>
                          <a:schemeClr val="tx2"/>
                        </a:buClr>
                        <a:buSzPct val="100000"/>
                        <a:buFontTx/>
                        <a:buNone/>
                        <a:tabLst/>
                      </a:pPr>
                      <a:r>
                        <a:rPr kumimoji="0" lang="en-US" sz="1500" b="0" i="0" u="none" strike="noStrike" cap="none" normalizeH="0" baseline="0" smtClean="0">
                          <a:ln>
                            <a:noFill/>
                          </a:ln>
                          <a:solidFill>
                            <a:srgbClr val="000000"/>
                          </a:solidFill>
                          <a:effectLst/>
                          <a:latin typeface="Tahoma" pitchFamily="34" charset="0"/>
                          <a:cs typeface="Arial" pitchFamily="34" charset="0"/>
                        </a:rPr>
                        <a:t>Personal distress related to ejaculation</a:t>
                      </a:r>
                      <a:endParaRPr kumimoji="0" lang="en-US" sz="1500" b="1" i="0" u="none" strike="noStrike" cap="none" normalizeH="0" baseline="0" smtClean="0">
                        <a:ln>
                          <a:noFill/>
                        </a:ln>
                        <a:solidFill>
                          <a:srgbClr val="000000"/>
                        </a:solidFill>
                        <a:effectLst/>
                        <a:latin typeface="Tahoma" pitchFamily="34" charset="0"/>
                        <a:cs typeface="Arial" pitchFamily="34" charset="0"/>
                      </a:endParaRPr>
                    </a:p>
                  </a:txBody>
                  <a:tcPr marL="88053" marR="880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25000"/>
                        </a:lnSpc>
                        <a:spcBef>
                          <a:spcPct val="15000"/>
                        </a:spcBef>
                        <a:spcAft>
                          <a:spcPct val="15000"/>
                        </a:spcAft>
                        <a:buClr>
                          <a:schemeClr val="tx2"/>
                        </a:buClr>
                        <a:buSzPct val="100000"/>
                        <a:buFontTx/>
                        <a:buNone/>
                        <a:tabLst/>
                      </a:pPr>
                      <a:r>
                        <a:rPr kumimoji="0" lang="en-US" sz="1500" b="0" i="0" u="none" strike="noStrike" cap="none" normalizeH="0" baseline="0" dirty="0" smtClean="0">
                          <a:ln>
                            <a:noFill/>
                          </a:ln>
                          <a:solidFill>
                            <a:srgbClr val="000000"/>
                          </a:solidFill>
                          <a:effectLst/>
                          <a:latin typeface="Tahoma" pitchFamily="34" charset="0"/>
                          <a:cs typeface="Arial" pitchFamily="34" charset="0"/>
                        </a:rPr>
                        <a:t>Over the past month, how distressed were </a:t>
                      </a:r>
                      <a:br>
                        <a:rPr kumimoji="0" lang="en-US" sz="1500" b="0" i="0" u="none" strike="noStrike" cap="none" normalizeH="0" baseline="0" dirty="0" smtClean="0">
                          <a:ln>
                            <a:noFill/>
                          </a:ln>
                          <a:solidFill>
                            <a:srgbClr val="000000"/>
                          </a:solidFill>
                          <a:effectLst/>
                          <a:latin typeface="Tahoma" pitchFamily="34" charset="0"/>
                          <a:cs typeface="Arial" pitchFamily="34" charset="0"/>
                        </a:rPr>
                      </a:br>
                      <a:r>
                        <a:rPr kumimoji="0" lang="en-US" sz="1500" b="0" i="0" u="none" strike="noStrike" cap="none" normalizeH="0" baseline="0" dirty="0" smtClean="0">
                          <a:ln>
                            <a:noFill/>
                          </a:ln>
                          <a:solidFill>
                            <a:srgbClr val="000000"/>
                          </a:solidFill>
                          <a:effectLst/>
                          <a:latin typeface="Tahoma" pitchFamily="34" charset="0"/>
                          <a:cs typeface="Arial" pitchFamily="34" charset="0"/>
                        </a:rPr>
                        <a:t>you by how fast you ejaculated during sexual intercourse?</a:t>
                      </a:r>
                    </a:p>
                  </a:txBody>
                  <a:tcPr marL="88053" marR="513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25000"/>
                        </a:lnSpc>
                        <a:spcBef>
                          <a:spcPct val="15000"/>
                        </a:spcBef>
                        <a:spcAft>
                          <a:spcPct val="15000"/>
                        </a:spcAft>
                        <a:buClr>
                          <a:schemeClr val="tx2"/>
                        </a:buClr>
                        <a:buSzPct val="100000"/>
                        <a:buFontTx/>
                        <a:buNone/>
                        <a:tabLst/>
                      </a:pPr>
                      <a:r>
                        <a:rPr kumimoji="0" lang="en-US" sz="1500" b="0" i="0" u="none" strike="noStrike" cap="none" normalizeH="0" baseline="0" dirty="0" smtClean="0">
                          <a:ln>
                            <a:noFill/>
                          </a:ln>
                          <a:solidFill>
                            <a:srgbClr val="000000"/>
                          </a:solidFill>
                          <a:effectLst/>
                          <a:latin typeface="Tahoma" pitchFamily="34" charset="0"/>
                          <a:cs typeface="Arial" pitchFamily="34" charset="0"/>
                        </a:rPr>
                        <a:t>0 = extremely</a:t>
                      </a:r>
                      <a:br>
                        <a:rPr kumimoji="0" lang="en-US" sz="1500" b="0" i="0" u="none" strike="noStrike" cap="none" normalizeH="0" baseline="0" dirty="0" smtClean="0">
                          <a:ln>
                            <a:noFill/>
                          </a:ln>
                          <a:solidFill>
                            <a:srgbClr val="000000"/>
                          </a:solidFill>
                          <a:effectLst/>
                          <a:latin typeface="Tahoma" pitchFamily="34" charset="0"/>
                          <a:cs typeface="Arial" pitchFamily="34" charset="0"/>
                        </a:rPr>
                      </a:br>
                      <a:r>
                        <a:rPr kumimoji="0" lang="en-US" sz="1500" b="0" i="0" u="none" strike="noStrike" cap="none" normalizeH="0" baseline="0" dirty="0" smtClean="0">
                          <a:ln>
                            <a:noFill/>
                          </a:ln>
                          <a:solidFill>
                            <a:srgbClr val="000000"/>
                          </a:solidFill>
                          <a:effectLst/>
                          <a:latin typeface="Tahoma" pitchFamily="34" charset="0"/>
                          <a:cs typeface="Arial" pitchFamily="34" charset="0"/>
                          <a:sym typeface="Wingdings" pitchFamily="2" charset="2"/>
                        </a:rPr>
                        <a:t></a:t>
                      </a:r>
                      <a:br>
                        <a:rPr kumimoji="0" lang="en-US" sz="1500" b="0" i="0" u="none" strike="noStrike" cap="none" normalizeH="0" baseline="0" dirty="0" smtClean="0">
                          <a:ln>
                            <a:noFill/>
                          </a:ln>
                          <a:solidFill>
                            <a:srgbClr val="000000"/>
                          </a:solidFill>
                          <a:effectLst/>
                          <a:latin typeface="Tahoma" pitchFamily="34" charset="0"/>
                          <a:cs typeface="Arial" pitchFamily="34" charset="0"/>
                          <a:sym typeface="Wingdings" pitchFamily="2" charset="2"/>
                        </a:rPr>
                      </a:br>
                      <a:r>
                        <a:rPr kumimoji="0" lang="en-US" sz="1500" b="0" i="0" u="none" strike="noStrike" cap="none" normalizeH="0" baseline="0" dirty="0" smtClean="0">
                          <a:ln>
                            <a:noFill/>
                          </a:ln>
                          <a:solidFill>
                            <a:srgbClr val="000000"/>
                          </a:solidFill>
                          <a:effectLst/>
                          <a:latin typeface="Tahoma" pitchFamily="34" charset="0"/>
                          <a:cs typeface="Arial" pitchFamily="34" charset="0"/>
                        </a:rPr>
                        <a:t>4 = not at all</a:t>
                      </a:r>
                    </a:p>
                  </a:txBody>
                  <a:tcPr marL="88053" marR="880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910486">
                <a:tc>
                  <a:txBody>
                    <a:bodyPr/>
                    <a:lstStyle/>
                    <a:p>
                      <a:pPr marL="0" marR="0" lvl="0" indent="0" algn="l" defTabSz="914400" rtl="0" eaLnBrk="1" fontAlgn="base" latinLnBrk="0" hangingPunct="1">
                        <a:lnSpc>
                          <a:spcPct val="125000"/>
                        </a:lnSpc>
                        <a:spcBef>
                          <a:spcPct val="15000"/>
                        </a:spcBef>
                        <a:spcAft>
                          <a:spcPct val="15000"/>
                        </a:spcAft>
                        <a:buClr>
                          <a:schemeClr val="tx2"/>
                        </a:buClr>
                        <a:buSzPct val="100000"/>
                        <a:buFontTx/>
                        <a:buNone/>
                        <a:tabLst/>
                      </a:pPr>
                      <a:r>
                        <a:rPr kumimoji="0" lang="en-US" sz="1500" b="0" i="0" u="none" strike="noStrike" cap="none" normalizeH="0" baseline="0" smtClean="0">
                          <a:ln>
                            <a:noFill/>
                          </a:ln>
                          <a:solidFill>
                            <a:srgbClr val="000000"/>
                          </a:solidFill>
                          <a:effectLst/>
                          <a:latin typeface="Tahoma" pitchFamily="34" charset="0"/>
                          <a:cs typeface="Arial" pitchFamily="34" charset="0"/>
                        </a:rPr>
                        <a:t>Satisfaction with sexual intercourse </a:t>
                      </a:r>
                      <a:endParaRPr kumimoji="0" lang="en-US" sz="1500" b="1" i="0" u="none" strike="noStrike" cap="none" normalizeH="0" baseline="0" smtClean="0">
                        <a:ln>
                          <a:noFill/>
                        </a:ln>
                        <a:solidFill>
                          <a:srgbClr val="000000"/>
                        </a:solidFill>
                        <a:effectLst/>
                        <a:latin typeface="Tahoma" pitchFamily="34" charset="0"/>
                        <a:cs typeface="Arial" pitchFamily="34" charset="0"/>
                      </a:endParaRPr>
                    </a:p>
                  </a:txBody>
                  <a:tcPr marL="88053" marR="880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25000"/>
                        </a:lnSpc>
                        <a:spcBef>
                          <a:spcPct val="15000"/>
                        </a:spcBef>
                        <a:spcAft>
                          <a:spcPct val="15000"/>
                        </a:spcAft>
                        <a:buClr>
                          <a:schemeClr val="tx2"/>
                        </a:buClr>
                        <a:buSzPct val="100000"/>
                        <a:buFontTx/>
                        <a:buNone/>
                        <a:tabLst/>
                      </a:pPr>
                      <a:r>
                        <a:rPr kumimoji="0" lang="en-US" sz="1500" b="0" i="0" u="none" strike="noStrike" cap="none" normalizeH="0" baseline="0" dirty="0" smtClean="0">
                          <a:ln>
                            <a:noFill/>
                          </a:ln>
                          <a:solidFill>
                            <a:srgbClr val="000000"/>
                          </a:solidFill>
                          <a:effectLst/>
                          <a:latin typeface="Tahoma" pitchFamily="34" charset="0"/>
                          <a:cs typeface="Arial" pitchFamily="34" charset="0"/>
                        </a:rPr>
                        <a:t>Over the past month, was your satisfaction with sexual intercourse…</a:t>
                      </a:r>
                    </a:p>
                  </a:txBody>
                  <a:tcPr marL="88053" marR="513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25000"/>
                        </a:lnSpc>
                        <a:spcBef>
                          <a:spcPct val="15000"/>
                        </a:spcBef>
                        <a:spcAft>
                          <a:spcPct val="15000"/>
                        </a:spcAft>
                        <a:buClr>
                          <a:schemeClr val="tx2"/>
                        </a:buClr>
                        <a:buSzPct val="100000"/>
                        <a:buFontTx/>
                        <a:buNone/>
                        <a:tabLst/>
                      </a:pPr>
                      <a:r>
                        <a:rPr kumimoji="0" lang="en-US" sz="1500" b="0" i="0" u="none" strike="noStrike" cap="none" normalizeH="0" baseline="0" dirty="0" smtClean="0">
                          <a:ln>
                            <a:noFill/>
                          </a:ln>
                          <a:solidFill>
                            <a:srgbClr val="000000"/>
                          </a:solidFill>
                          <a:effectLst/>
                          <a:latin typeface="Tahoma" pitchFamily="34" charset="0"/>
                          <a:cs typeface="Arial" pitchFamily="34" charset="0"/>
                        </a:rPr>
                        <a:t>0 = very poor </a:t>
                      </a:r>
                      <a:br>
                        <a:rPr kumimoji="0" lang="en-US" sz="1500" b="0" i="0" u="none" strike="noStrike" cap="none" normalizeH="0" baseline="0" dirty="0" smtClean="0">
                          <a:ln>
                            <a:noFill/>
                          </a:ln>
                          <a:solidFill>
                            <a:srgbClr val="000000"/>
                          </a:solidFill>
                          <a:effectLst/>
                          <a:latin typeface="Tahoma" pitchFamily="34" charset="0"/>
                          <a:cs typeface="Arial" pitchFamily="34" charset="0"/>
                        </a:rPr>
                      </a:br>
                      <a:r>
                        <a:rPr kumimoji="0" lang="en-US" sz="1500" b="0" i="0" u="none" strike="noStrike" cap="none" normalizeH="0" baseline="0" dirty="0" smtClean="0">
                          <a:ln>
                            <a:noFill/>
                          </a:ln>
                          <a:solidFill>
                            <a:srgbClr val="000000"/>
                          </a:solidFill>
                          <a:effectLst/>
                          <a:latin typeface="Tahoma" pitchFamily="34" charset="0"/>
                          <a:cs typeface="Arial" pitchFamily="34" charset="0"/>
                          <a:sym typeface="Wingdings" pitchFamily="2" charset="2"/>
                        </a:rPr>
                        <a:t></a:t>
                      </a:r>
                      <a:br>
                        <a:rPr kumimoji="0" lang="en-US" sz="1500" b="0" i="0" u="none" strike="noStrike" cap="none" normalizeH="0" baseline="0" dirty="0" smtClean="0">
                          <a:ln>
                            <a:noFill/>
                          </a:ln>
                          <a:solidFill>
                            <a:srgbClr val="000000"/>
                          </a:solidFill>
                          <a:effectLst/>
                          <a:latin typeface="Tahoma" pitchFamily="34" charset="0"/>
                          <a:cs typeface="Arial" pitchFamily="34" charset="0"/>
                          <a:sym typeface="Wingdings" pitchFamily="2" charset="2"/>
                        </a:rPr>
                      </a:br>
                      <a:r>
                        <a:rPr kumimoji="0" lang="en-US" sz="1500" b="0" i="0" u="none" strike="noStrike" cap="none" normalizeH="0" baseline="0" dirty="0" smtClean="0">
                          <a:ln>
                            <a:noFill/>
                          </a:ln>
                          <a:solidFill>
                            <a:srgbClr val="000000"/>
                          </a:solidFill>
                          <a:effectLst/>
                          <a:latin typeface="Tahoma" pitchFamily="34" charset="0"/>
                          <a:cs typeface="Arial" pitchFamily="34" charset="0"/>
                        </a:rPr>
                        <a:t>4 = very good</a:t>
                      </a:r>
                    </a:p>
                  </a:txBody>
                  <a:tcPr marL="88053" marR="880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r>
              <a:tr h="1184729">
                <a:tc>
                  <a:txBody>
                    <a:bodyPr/>
                    <a:lstStyle/>
                    <a:p>
                      <a:pPr marL="0" marR="0" lvl="0" indent="0" algn="l" defTabSz="914400" rtl="0" eaLnBrk="1" fontAlgn="base" latinLnBrk="0" hangingPunct="1">
                        <a:lnSpc>
                          <a:spcPct val="125000"/>
                        </a:lnSpc>
                        <a:spcBef>
                          <a:spcPct val="15000"/>
                        </a:spcBef>
                        <a:spcAft>
                          <a:spcPct val="15000"/>
                        </a:spcAft>
                        <a:buClr>
                          <a:schemeClr val="tx2"/>
                        </a:buClr>
                        <a:buSzPct val="100000"/>
                        <a:buFontTx/>
                        <a:buNone/>
                        <a:tabLst/>
                      </a:pPr>
                      <a:r>
                        <a:rPr kumimoji="0" lang="en-US" sz="1500" b="0" i="0" u="none" strike="noStrike" cap="none" normalizeH="0" baseline="0" smtClean="0">
                          <a:ln>
                            <a:noFill/>
                          </a:ln>
                          <a:solidFill>
                            <a:srgbClr val="000000"/>
                          </a:solidFill>
                          <a:effectLst/>
                          <a:latin typeface="Tahoma" pitchFamily="34" charset="0"/>
                          <a:cs typeface="Arial" pitchFamily="34" charset="0"/>
                        </a:rPr>
                        <a:t>Interpersonal difficulty related to ejaculation</a:t>
                      </a:r>
                      <a:endParaRPr kumimoji="0" lang="en-US" sz="1500" b="1" i="0" u="none" strike="noStrike" cap="none" normalizeH="0" baseline="0" smtClean="0">
                        <a:ln>
                          <a:noFill/>
                        </a:ln>
                        <a:solidFill>
                          <a:srgbClr val="000000"/>
                        </a:solidFill>
                        <a:effectLst/>
                        <a:latin typeface="Tahoma" pitchFamily="34" charset="0"/>
                        <a:cs typeface="Arial" pitchFamily="34" charset="0"/>
                      </a:endParaRPr>
                    </a:p>
                  </a:txBody>
                  <a:tcPr marL="88053" marR="880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25000"/>
                        </a:lnSpc>
                        <a:spcBef>
                          <a:spcPct val="15000"/>
                        </a:spcBef>
                        <a:spcAft>
                          <a:spcPct val="15000"/>
                        </a:spcAft>
                        <a:buClr>
                          <a:schemeClr val="tx2"/>
                        </a:buClr>
                        <a:buSzPct val="100000"/>
                        <a:buFontTx/>
                        <a:buNone/>
                        <a:tabLst/>
                      </a:pPr>
                      <a:r>
                        <a:rPr kumimoji="0" lang="en-US" sz="1500" b="0" i="0" u="none" strike="noStrike" cap="none" normalizeH="0" baseline="0" dirty="0" smtClean="0">
                          <a:ln>
                            <a:noFill/>
                          </a:ln>
                          <a:solidFill>
                            <a:srgbClr val="000000"/>
                          </a:solidFill>
                          <a:effectLst/>
                          <a:latin typeface="Tahoma" pitchFamily="34" charset="0"/>
                          <a:cs typeface="Arial" pitchFamily="34" charset="0"/>
                        </a:rPr>
                        <a:t>Over the past month, to what extent did </a:t>
                      </a:r>
                      <a:br>
                        <a:rPr kumimoji="0" lang="en-US" sz="1500" b="0" i="0" u="none" strike="noStrike" cap="none" normalizeH="0" baseline="0" dirty="0" smtClean="0">
                          <a:ln>
                            <a:noFill/>
                          </a:ln>
                          <a:solidFill>
                            <a:srgbClr val="000000"/>
                          </a:solidFill>
                          <a:effectLst/>
                          <a:latin typeface="Tahoma" pitchFamily="34" charset="0"/>
                          <a:cs typeface="Arial" pitchFamily="34" charset="0"/>
                        </a:rPr>
                      </a:br>
                      <a:r>
                        <a:rPr kumimoji="0" lang="en-US" sz="1500" b="0" i="0" u="none" strike="noStrike" cap="none" normalizeH="0" baseline="0" dirty="0" smtClean="0">
                          <a:ln>
                            <a:noFill/>
                          </a:ln>
                          <a:solidFill>
                            <a:srgbClr val="000000"/>
                          </a:solidFill>
                          <a:effectLst/>
                          <a:latin typeface="Tahoma" pitchFamily="34" charset="0"/>
                          <a:cs typeface="Arial" pitchFamily="34" charset="0"/>
                        </a:rPr>
                        <a:t>how fast you ejaculated during sexual intercourse cause difficulty in your sexual relationship with your partner?</a:t>
                      </a:r>
                    </a:p>
                  </a:txBody>
                  <a:tcPr marL="88053" marR="513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914400" rtl="0" eaLnBrk="1" fontAlgn="base" latinLnBrk="0" hangingPunct="1">
                        <a:lnSpc>
                          <a:spcPct val="125000"/>
                        </a:lnSpc>
                        <a:spcBef>
                          <a:spcPct val="15000"/>
                        </a:spcBef>
                        <a:spcAft>
                          <a:spcPct val="15000"/>
                        </a:spcAft>
                        <a:buClr>
                          <a:schemeClr val="tx2"/>
                        </a:buClr>
                        <a:buSzPct val="100000"/>
                        <a:buFontTx/>
                        <a:buNone/>
                        <a:tabLst/>
                      </a:pPr>
                      <a:r>
                        <a:rPr kumimoji="0" lang="en-US" sz="1500" b="0" i="0" u="none" strike="noStrike" cap="none" normalizeH="0" baseline="0" dirty="0" smtClean="0">
                          <a:ln>
                            <a:noFill/>
                          </a:ln>
                          <a:solidFill>
                            <a:srgbClr val="000000"/>
                          </a:solidFill>
                          <a:effectLst/>
                          <a:latin typeface="Tahoma" pitchFamily="34" charset="0"/>
                          <a:cs typeface="Arial" pitchFamily="34" charset="0"/>
                        </a:rPr>
                        <a:t>0 = extremely </a:t>
                      </a:r>
                      <a:br>
                        <a:rPr kumimoji="0" lang="en-US" sz="1500" b="0" i="0" u="none" strike="noStrike" cap="none" normalizeH="0" baseline="0" dirty="0" smtClean="0">
                          <a:ln>
                            <a:noFill/>
                          </a:ln>
                          <a:solidFill>
                            <a:srgbClr val="000000"/>
                          </a:solidFill>
                          <a:effectLst/>
                          <a:latin typeface="Tahoma" pitchFamily="34" charset="0"/>
                          <a:cs typeface="Arial" pitchFamily="34" charset="0"/>
                        </a:rPr>
                      </a:br>
                      <a:r>
                        <a:rPr kumimoji="0" lang="en-US" sz="1500" b="0" i="0" u="none" strike="noStrike" cap="none" normalizeH="0" baseline="0" dirty="0" smtClean="0">
                          <a:ln>
                            <a:noFill/>
                          </a:ln>
                          <a:solidFill>
                            <a:srgbClr val="000000"/>
                          </a:solidFill>
                          <a:effectLst/>
                          <a:latin typeface="Tahoma" pitchFamily="34" charset="0"/>
                          <a:cs typeface="Arial" pitchFamily="34" charset="0"/>
                          <a:sym typeface="Wingdings" pitchFamily="2" charset="2"/>
                        </a:rPr>
                        <a:t></a:t>
                      </a:r>
                      <a:br>
                        <a:rPr kumimoji="0" lang="en-US" sz="1500" b="0" i="0" u="none" strike="noStrike" cap="none" normalizeH="0" baseline="0" dirty="0" smtClean="0">
                          <a:ln>
                            <a:noFill/>
                          </a:ln>
                          <a:solidFill>
                            <a:srgbClr val="000000"/>
                          </a:solidFill>
                          <a:effectLst/>
                          <a:latin typeface="Tahoma" pitchFamily="34" charset="0"/>
                          <a:cs typeface="Arial" pitchFamily="34" charset="0"/>
                          <a:sym typeface="Wingdings" pitchFamily="2" charset="2"/>
                        </a:rPr>
                      </a:br>
                      <a:r>
                        <a:rPr kumimoji="0" lang="en-US" sz="1500" b="0" i="0" u="none" strike="noStrike" cap="none" normalizeH="0" baseline="0" dirty="0" smtClean="0">
                          <a:ln>
                            <a:noFill/>
                          </a:ln>
                          <a:solidFill>
                            <a:srgbClr val="000000"/>
                          </a:solidFill>
                          <a:effectLst/>
                          <a:latin typeface="Tahoma" pitchFamily="34" charset="0"/>
                          <a:cs typeface="Arial" pitchFamily="34" charset="0"/>
                        </a:rPr>
                        <a:t>4 = not at all</a:t>
                      </a:r>
                    </a:p>
                  </a:txBody>
                  <a:tcPr marL="88053" marR="880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bl>
          </a:graphicData>
        </a:graphic>
      </p:graphicFrame>
      <p:sp>
        <p:nvSpPr>
          <p:cNvPr id="1826849" name="Text Box 33"/>
          <p:cNvSpPr txBox="1">
            <a:spLocks noChangeArrowheads="1"/>
          </p:cNvSpPr>
          <p:nvPr/>
        </p:nvSpPr>
        <p:spPr bwMode="auto">
          <a:xfrm>
            <a:off x="842963" y="6184901"/>
            <a:ext cx="8131175" cy="590931"/>
          </a:xfrm>
          <a:prstGeom prst="rect">
            <a:avLst/>
          </a:prstGeom>
          <a:noFill/>
          <a:ln w="9525">
            <a:noFill/>
            <a:miter lim="800000"/>
            <a:headEnd/>
            <a:tailEnd/>
          </a:ln>
          <a:effectLst>
            <a:prstShdw prst="shdw17" dist="17961" dir="2700000">
              <a:schemeClr val="bg1">
                <a:gamma/>
                <a:shade val="60000"/>
                <a:invGamma/>
                <a:alpha val="74998"/>
              </a:schemeClr>
            </a:prstShdw>
          </a:effectLst>
        </p:spPr>
        <p:txBody>
          <a:bodyPr wrap="square">
            <a:spAutoFit/>
          </a:bodyPr>
          <a:lstStyle/>
          <a:p>
            <a:pPr marL="176213" indent="-176213" algn="r">
              <a:lnSpc>
                <a:spcPct val="110000"/>
              </a:lnSpc>
              <a:buFontTx/>
              <a:buAutoNum type="arabicPeriod"/>
            </a:pPr>
            <a:r>
              <a:rPr lang="en-US" sz="1200" dirty="0">
                <a:latin typeface="Tahoma" pitchFamily="34" charset="0"/>
              </a:rPr>
              <a:t>Patrick et al. (2005) J Sex Med 2:358-367</a:t>
            </a:r>
          </a:p>
          <a:p>
            <a:pPr marL="176213" indent="-176213" algn="r">
              <a:lnSpc>
                <a:spcPct val="110000"/>
              </a:lnSpc>
              <a:buFontTx/>
              <a:buAutoNum type="arabicPeriod"/>
            </a:pPr>
            <a:r>
              <a:rPr lang="en-US" sz="1200" dirty="0" err="1">
                <a:latin typeface="Tahoma" pitchFamily="34" charset="0"/>
              </a:rPr>
              <a:t>Giuliano</a:t>
            </a:r>
            <a:r>
              <a:rPr lang="en-US" sz="1200" dirty="0">
                <a:latin typeface="Tahoma" pitchFamily="34" charset="0"/>
              </a:rPr>
              <a:t>, F., et al (2007) </a:t>
            </a:r>
            <a:r>
              <a:rPr lang="en-US" sz="1200" dirty="0" err="1">
                <a:latin typeface="Tahoma" pitchFamily="34" charset="0"/>
              </a:rPr>
              <a:t>Eur</a:t>
            </a:r>
            <a:r>
              <a:rPr lang="en-US" sz="1200" dirty="0">
                <a:latin typeface="Tahoma" pitchFamily="34" charset="0"/>
              </a:rPr>
              <a:t> </a:t>
            </a:r>
            <a:r>
              <a:rPr lang="en-US" sz="1200" dirty="0" err="1">
                <a:latin typeface="Tahoma" pitchFamily="34" charset="0"/>
              </a:rPr>
              <a:t>Urol</a:t>
            </a:r>
            <a:r>
              <a:rPr lang="en-US" sz="1200" dirty="0">
                <a:latin typeface="Tahoma" pitchFamily="34" charset="0"/>
              </a:rPr>
              <a:t>, 2007.</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31586" name="Picture 2"/>
          <p:cNvPicPr>
            <a:picLocks noChangeAspect="1" noChangeArrowheads="1"/>
          </p:cNvPicPr>
          <p:nvPr/>
        </p:nvPicPr>
        <p:blipFill>
          <a:blip r:embed="rId2"/>
          <a:srcRect/>
          <a:stretch>
            <a:fillRect/>
          </a:stretch>
        </p:blipFill>
        <p:spPr bwMode="auto">
          <a:xfrm>
            <a:off x="1845242" y="2413000"/>
            <a:ext cx="5479484" cy="3771900"/>
          </a:xfrm>
          <a:prstGeom prst="rect">
            <a:avLst/>
          </a:prstGeom>
          <a:noFill/>
          <a:ln w="9525">
            <a:noFill/>
            <a:miter lim="800000"/>
            <a:headEnd/>
            <a:tailEnd/>
          </a:ln>
          <a:effectLst>
            <a:outerShdw blurRad="63500" dist="107763" dir="2700000" algn="ctr" rotWithShape="0">
              <a:srgbClr val="000000">
                <a:alpha val="50000"/>
              </a:srgbClr>
            </a:outerShdw>
          </a:effectLst>
        </p:spPr>
      </p:pic>
      <p:sp>
        <p:nvSpPr>
          <p:cNvPr id="1731587" name="Rectangle 3"/>
          <p:cNvSpPr>
            <a:spLocks noChangeArrowheads="1"/>
          </p:cNvSpPr>
          <p:nvPr/>
        </p:nvSpPr>
        <p:spPr bwMode="auto">
          <a:xfrm>
            <a:off x="-330200" y="838200"/>
            <a:ext cx="7969250" cy="463717"/>
          </a:xfrm>
          <a:prstGeom prst="rect">
            <a:avLst/>
          </a:prstGeom>
          <a:noFill/>
          <a:ln w="12700">
            <a:noFill/>
            <a:miter lim="800000"/>
            <a:headEnd/>
            <a:tailEnd/>
          </a:ln>
          <a:effectLst/>
        </p:spPr>
        <p:txBody>
          <a:bodyPr wrap="square" tIns="44450" rIns="90488" bIns="44450" anchor="b">
            <a:spAutoFit/>
          </a:bodyPr>
          <a:lstStyle/>
          <a:p>
            <a:pPr>
              <a:lnSpc>
                <a:spcPct val="90000"/>
              </a:lnSpc>
            </a:pPr>
            <a:r>
              <a:rPr lang="en-US" sz="2700" b="1" dirty="0">
                <a:solidFill>
                  <a:srgbClr val="EF3125"/>
                </a:solidFill>
                <a:latin typeface="+mj-lt"/>
              </a:rPr>
              <a:t>European PE Observational Study-PROs</a:t>
            </a:r>
          </a:p>
        </p:txBody>
      </p:sp>
      <p:sp>
        <p:nvSpPr>
          <p:cNvPr id="1731589" name="Rectangle 5"/>
          <p:cNvSpPr>
            <a:spLocks noChangeArrowheads="1"/>
          </p:cNvSpPr>
          <p:nvPr/>
        </p:nvSpPr>
        <p:spPr bwMode="auto">
          <a:xfrm>
            <a:off x="571500" y="1549400"/>
            <a:ext cx="7975600" cy="920765"/>
          </a:xfrm>
          <a:prstGeom prst="rect">
            <a:avLst/>
          </a:prstGeom>
          <a:noFill/>
          <a:ln w="12700">
            <a:noFill/>
            <a:miter lim="800000"/>
            <a:headEnd/>
            <a:tailEnd/>
          </a:ln>
          <a:effectLst/>
        </p:spPr>
        <p:txBody>
          <a:bodyPr wrap="square" tIns="44450" rIns="90488" bIns="44450">
            <a:spAutoFit/>
          </a:bodyPr>
          <a:lstStyle/>
          <a:p>
            <a:pPr marL="290513" indent="-290513">
              <a:lnSpc>
                <a:spcPct val="90000"/>
              </a:lnSpc>
              <a:spcAft>
                <a:spcPct val="15000"/>
              </a:spcAft>
              <a:buClr>
                <a:schemeClr val="tx2"/>
              </a:buClr>
              <a:buSzPct val="100000"/>
            </a:pPr>
            <a:r>
              <a:rPr lang="en-US" sz="2000" dirty="0">
                <a:solidFill>
                  <a:srgbClr val="000099"/>
                </a:solidFill>
                <a:latin typeface="Tahoma" pitchFamily="34" charset="0"/>
              </a:rPr>
              <a:t>Men with PE and their partners reported significantly worse control, personal distress, interpersonal difficulty and satisfaction </a:t>
            </a:r>
            <a:r>
              <a:rPr lang="en-US" sz="2000" dirty="0" smtClean="0">
                <a:solidFill>
                  <a:srgbClr val="000099"/>
                </a:solidFill>
                <a:latin typeface="Tahoma" pitchFamily="34" charset="0"/>
              </a:rPr>
              <a:t>than </a:t>
            </a:r>
            <a:r>
              <a:rPr lang="en-US" sz="2000" dirty="0">
                <a:solidFill>
                  <a:srgbClr val="000099"/>
                </a:solidFill>
                <a:latin typeface="Tahoma" pitchFamily="34" charset="0"/>
              </a:rPr>
              <a:t>men without PE and their partners </a:t>
            </a:r>
          </a:p>
        </p:txBody>
      </p:sp>
      <p:sp>
        <p:nvSpPr>
          <p:cNvPr id="1731590" name="Text Box 6"/>
          <p:cNvSpPr txBox="1">
            <a:spLocks noChangeArrowheads="1"/>
          </p:cNvSpPr>
          <p:nvPr/>
        </p:nvSpPr>
        <p:spPr bwMode="auto">
          <a:xfrm>
            <a:off x="1357313" y="6362700"/>
            <a:ext cx="7626350" cy="276294"/>
          </a:xfrm>
          <a:prstGeom prst="rect">
            <a:avLst/>
          </a:prstGeom>
          <a:noFill/>
          <a:ln w="9525">
            <a:noFill/>
            <a:miter lim="800000"/>
            <a:headEnd/>
            <a:tailEnd/>
          </a:ln>
          <a:effectLst>
            <a:prstShdw prst="shdw17" dist="17961" dir="2700000">
              <a:schemeClr val="bg1">
                <a:gamma/>
                <a:shade val="60000"/>
                <a:invGamma/>
                <a:alpha val="74998"/>
              </a:schemeClr>
            </a:prstShdw>
          </a:effectLst>
        </p:spPr>
        <p:txBody>
          <a:bodyPr>
            <a:spAutoFit/>
          </a:bodyPr>
          <a:lstStyle/>
          <a:p>
            <a:pPr marL="176213" indent="-176213" algn="r">
              <a:lnSpc>
                <a:spcPct val="110000"/>
              </a:lnSpc>
              <a:buFontTx/>
              <a:buAutoNum type="arabicPeriod"/>
            </a:pPr>
            <a:r>
              <a:rPr lang="en-US" sz="1200" dirty="0" err="1">
                <a:latin typeface="Tahoma" pitchFamily="34" charset="0"/>
              </a:rPr>
              <a:t>Giuliano</a:t>
            </a:r>
            <a:r>
              <a:rPr lang="en-US" sz="1200" dirty="0">
                <a:latin typeface="Tahoma" pitchFamily="34" charset="0"/>
              </a:rPr>
              <a:t>, F., et al (2007) </a:t>
            </a:r>
            <a:r>
              <a:rPr lang="en-US" sz="1200" dirty="0" err="1">
                <a:latin typeface="Tahoma" pitchFamily="34" charset="0"/>
              </a:rPr>
              <a:t>Eur</a:t>
            </a:r>
            <a:r>
              <a:rPr lang="en-US" sz="1200" dirty="0">
                <a:latin typeface="Tahoma" pitchFamily="34" charset="0"/>
              </a:rPr>
              <a:t> </a:t>
            </a:r>
            <a:r>
              <a:rPr lang="en-US" sz="1200" dirty="0" err="1">
                <a:latin typeface="Tahoma" pitchFamily="34" charset="0"/>
              </a:rPr>
              <a:t>Urol</a:t>
            </a:r>
            <a:r>
              <a:rPr lang="en-US" sz="1200" dirty="0">
                <a:latin typeface="Tahoma" pitchFamily="34" charset="0"/>
              </a:rPr>
              <a:t>, 2007.</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8098" name="Text Box 5"/>
          <p:cNvSpPr txBox="1">
            <a:spLocks noChangeArrowheads="1"/>
          </p:cNvSpPr>
          <p:nvPr/>
        </p:nvSpPr>
        <p:spPr bwMode="auto">
          <a:xfrm>
            <a:off x="2667000" y="5089525"/>
            <a:ext cx="4191000" cy="549275"/>
          </a:xfrm>
          <a:prstGeom prst="rect">
            <a:avLst/>
          </a:prstGeom>
          <a:noFill/>
          <a:ln w="12700">
            <a:noFill/>
            <a:miter lim="800000"/>
            <a:headEnd/>
            <a:tailEnd/>
          </a:ln>
        </p:spPr>
        <p:txBody>
          <a:bodyPr lIns="0" tIns="0" rIns="0" bIns="0">
            <a:spAutoFit/>
          </a:bodyPr>
          <a:lstStyle/>
          <a:p>
            <a:r>
              <a:rPr lang="en-GB" dirty="0">
                <a:latin typeface="Tahoma" pitchFamily="34" charset="0"/>
                <a:ea typeface="ＭＳ Ｐゴシック" pitchFamily="-65" charset="-128"/>
              </a:rPr>
              <a:t>Neglected area of male sexual health </a:t>
            </a:r>
            <a:br>
              <a:rPr lang="en-GB" dirty="0">
                <a:latin typeface="Tahoma" pitchFamily="34" charset="0"/>
                <a:ea typeface="ＭＳ Ｐゴシック" pitchFamily="-65" charset="-128"/>
              </a:rPr>
            </a:br>
            <a:r>
              <a:rPr lang="en-GB" dirty="0">
                <a:latin typeface="Tahoma" pitchFamily="34" charset="0"/>
                <a:ea typeface="ＭＳ Ｐゴシック" pitchFamily="-65" charset="-128"/>
              </a:rPr>
              <a:t>and an unmet therapeutic need</a:t>
            </a:r>
          </a:p>
        </p:txBody>
      </p:sp>
      <p:sp>
        <p:nvSpPr>
          <p:cNvPr id="1668099" name="Text Box 6"/>
          <p:cNvSpPr txBox="1">
            <a:spLocks noChangeArrowheads="1"/>
          </p:cNvSpPr>
          <p:nvPr/>
        </p:nvSpPr>
        <p:spPr bwMode="auto">
          <a:xfrm>
            <a:off x="906463" y="5811838"/>
            <a:ext cx="7735887" cy="500062"/>
          </a:xfrm>
          <a:prstGeom prst="rect">
            <a:avLst/>
          </a:prstGeom>
          <a:noFill/>
          <a:ln w="12700">
            <a:noFill/>
            <a:miter lim="800000"/>
            <a:headEnd/>
            <a:tailEnd/>
          </a:ln>
        </p:spPr>
        <p:txBody>
          <a:bodyPr lIns="0" tIns="0" rIns="0" bIns="0"/>
          <a:lstStyle/>
          <a:p>
            <a:pPr marL="182563" indent="-182563">
              <a:buFontTx/>
              <a:buAutoNum type="arabicPeriod"/>
            </a:pPr>
            <a:r>
              <a:rPr lang="en-GB" sz="1200" dirty="0">
                <a:latin typeface="Tahoma" pitchFamily="34" charset="0"/>
                <a:ea typeface="ＭＳ Ｐゴシック" pitchFamily="-65" charset="-128"/>
              </a:rPr>
              <a:t>Rosen  (2000) </a:t>
            </a:r>
            <a:r>
              <a:rPr lang="en-GB" sz="1200" dirty="0" err="1">
                <a:latin typeface="Tahoma" pitchFamily="34" charset="0"/>
                <a:ea typeface="ＭＳ Ｐゴシック" pitchFamily="-65" charset="-128"/>
              </a:rPr>
              <a:t>Curr</a:t>
            </a:r>
            <a:r>
              <a:rPr lang="en-GB" sz="1200" dirty="0">
                <a:latin typeface="Tahoma" pitchFamily="34" charset="0"/>
                <a:ea typeface="ＭＳ Ｐゴシック" pitchFamily="-65" charset="-128"/>
              </a:rPr>
              <a:t> </a:t>
            </a:r>
            <a:r>
              <a:rPr lang="en-GB" sz="1200" dirty="0" err="1">
                <a:latin typeface="Tahoma" pitchFamily="34" charset="0"/>
                <a:ea typeface="ＭＳ Ｐゴシック" pitchFamily="-65" charset="-128"/>
              </a:rPr>
              <a:t>Psychiatr</a:t>
            </a:r>
            <a:r>
              <a:rPr lang="en-GB" sz="1200" dirty="0">
                <a:latin typeface="Tahoma" pitchFamily="34" charset="0"/>
                <a:ea typeface="ＭＳ Ｐゴシック" pitchFamily="-65" charset="-128"/>
              </a:rPr>
              <a:t> Rep 2:189-195; </a:t>
            </a:r>
            <a:r>
              <a:rPr lang="en-GB" sz="1200" baseline="30000" dirty="0">
                <a:latin typeface="Tahoma" pitchFamily="34" charset="0"/>
                <a:ea typeface="ＭＳ Ｐゴシック" pitchFamily="-65" charset="-128"/>
              </a:rPr>
              <a:t> </a:t>
            </a:r>
            <a:r>
              <a:rPr lang="en-GB" sz="1200" dirty="0" err="1">
                <a:latin typeface="Tahoma" pitchFamily="34" charset="0"/>
                <a:ea typeface="ＭＳ Ｐゴシック" pitchFamily="-65" charset="-128"/>
              </a:rPr>
              <a:t>Laumann</a:t>
            </a:r>
            <a:r>
              <a:rPr lang="en-GB" sz="1200" dirty="0">
                <a:latin typeface="Tahoma" pitchFamily="34" charset="0"/>
                <a:ea typeface="ＭＳ Ｐゴシック" pitchFamily="-65" charset="-128"/>
              </a:rPr>
              <a:t> et al (1999) JAMA 281: 537-544</a:t>
            </a:r>
          </a:p>
          <a:p>
            <a:pPr marL="182563" indent="-182563">
              <a:buFontTx/>
              <a:buAutoNum type="arabicPeriod"/>
            </a:pPr>
            <a:r>
              <a:rPr lang="en-GB" sz="1200" dirty="0" err="1">
                <a:latin typeface="Tahoma" pitchFamily="34" charset="0"/>
                <a:ea typeface="ＭＳ Ｐゴシック" pitchFamily="-65" charset="-128"/>
              </a:rPr>
              <a:t>Spector</a:t>
            </a:r>
            <a:r>
              <a:rPr lang="en-GB" sz="1200" dirty="0">
                <a:latin typeface="Tahoma" pitchFamily="34" charset="0"/>
                <a:ea typeface="ＭＳ Ｐゴシック" pitchFamily="-65" charset="-128"/>
              </a:rPr>
              <a:t> &amp; Carey (1990) Arch Sex </a:t>
            </a:r>
            <a:r>
              <a:rPr lang="en-GB" sz="1200" dirty="0" err="1">
                <a:latin typeface="Tahoma" pitchFamily="34" charset="0"/>
                <a:ea typeface="ＭＳ Ｐゴシック" pitchFamily="-65" charset="-128"/>
              </a:rPr>
              <a:t>Behav</a:t>
            </a:r>
            <a:r>
              <a:rPr lang="en-GB" sz="1200" dirty="0">
                <a:latin typeface="Tahoma" pitchFamily="34" charset="0"/>
                <a:ea typeface="ＭＳ Ｐゴシック" pitchFamily="-65" charset="-128"/>
              </a:rPr>
              <a:t> 19: 389-408; </a:t>
            </a:r>
            <a:r>
              <a:rPr lang="en-GB" sz="1200" dirty="0" err="1">
                <a:latin typeface="Tahoma" pitchFamily="34" charset="0"/>
                <a:ea typeface="ＭＳ Ｐゴシック" pitchFamily="-65" charset="-128"/>
              </a:rPr>
              <a:t>Porst</a:t>
            </a:r>
            <a:r>
              <a:rPr lang="en-GB" sz="1200" dirty="0">
                <a:latin typeface="Tahoma" pitchFamily="34" charset="0"/>
                <a:ea typeface="ＭＳ Ｐゴシック" pitchFamily="-65" charset="-128"/>
              </a:rPr>
              <a:t> et al. (2007) </a:t>
            </a:r>
            <a:r>
              <a:rPr lang="en-GB" sz="1200" dirty="0" err="1">
                <a:latin typeface="Tahoma" pitchFamily="34" charset="0"/>
                <a:ea typeface="ＭＳ Ｐゴシック" pitchFamily="-65" charset="-128"/>
              </a:rPr>
              <a:t>Eur</a:t>
            </a:r>
            <a:r>
              <a:rPr lang="en-GB" sz="1200" dirty="0">
                <a:latin typeface="Tahoma" pitchFamily="34" charset="0"/>
                <a:ea typeface="ＭＳ Ｐゴシック" pitchFamily="-65" charset="-128"/>
              </a:rPr>
              <a:t> Urology 51:816-824</a:t>
            </a:r>
          </a:p>
        </p:txBody>
      </p:sp>
      <p:sp>
        <p:nvSpPr>
          <p:cNvPr id="1668100" name="Rectangle 8"/>
          <p:cNvSpPr>
            <a:spLocks noGrp="1" noChangeArrowheads="1"/>
          </p:cNvSpPr>
          <p:nvPr>
            <p:ph type="title" idx="4294967295"/>
          </p:nvPr>
        </p:nvSpPr>
        <p:spPr>
          <a:xfrm>
            <a:off x="273050" y="688975"/>
            <a:ext cx="7721600" cy="511285"/>
          </a:xfrm>
        </p:spPr>
        <p:txBody>
          <a:bodyPr lIns="0" tIns="72000" rIns="0" bIns="0" anchor="ctr"/>
          <a:lstStyle/>
          <a:p>
            <a:pPr eaLnBrk="1" hangingPunct="1"/>
            <a:r>
              <a:rPr lang="en-GB" sz="3000" dirty="0" smtClean="0">
                <a:ea typeface="ＭＳ Ｐゴシック" pitchFamily="-65" charset="-128"/>
              </a:rPr>
              <a:t>Premature Ejaculation</a:t>
            </a:r>
          </a:p>
        </p:txBody>
      </p:sp>
      <p:sp>
        <p:nvSpPr>
          <p:cNvPr id="1668101" name="Rectangle 10"/>
          <p:cNvSpPr>
            <a:spLocks noChangeArrowheads="1"/>
          </p:cNvSpPr>
          <p:nvPr/>
        </p:nvSpPr>
        <p:spPr bwMode="auto">
          <a:xfrm>
            <a:off x="3178175" y="1752600"/>
            <a:ext cx="3322638" cy="825500"/>
          </a:xfrm>
          <a:prstGeom prst="rect">
            <a:avLst/>
          </a:prstGeom>
          <a:solidFill>
            <a:schemeClr val="bg1"/>
          </a:solidFill>
          <a:ln w="9525">
            <a:solidFill>
              <a:schemeClr val="tx1"/>
            </a:solidFill>
            <a:miter lim="800000"/>
            <a:headEnd/>
            <a:tailEnd/>
          </a:ln>
        </p:spPr>
        <p:txBody>
          <a:bodyPr lIns="72000" tIns="72000" rIns="72000" bIns="72000" anchor="ctr"/>
          <a:lstStyle/>
          <a:p>
            <a:r>
              <a:rPr lang="en-GB" dirty="0">
                <a:latin typeface="Tahoma" pitchFamily="34" charset="0"/>
                <a:ea typeface="ＭＳ Ｐゴシック" pitchFamily="-65" charset="-128"/>
              </a:rPr>
              <a:t>Common male sexual dysfunction</a:t>
            </a:r>
            <a:endParaRPr lang="en-US" dirty="0">
              <a:latin typeface="Tahoma" pitchFamily="34" charset="0"/>
              <a:ea typeface="ＭＳ Ｐゴシック" pitchFamily="-65" charset="-128"/>
            </a:endParaRPr>
          </a:p>
        </p:txBody>
      </p:sp>
      <p:sp>
        <p:nvSpPr>
          <p:cNvPr id="1668102" name="Rectangle 11"/>
          <p:cNvSpPr>
            <a:spLocks noChangeArrowheads="1"/>
          </p:cNvSpPr>
          <p:nvPr/>
        </p:nvSpPr>
        <p:spPr bwMode="auto">
          <a:xfrm>
            <a:off x="3178175" y="3949700"/>
            <a:ext cx="3321050" cy="825500"/>
          </a:xfrm>
          <a:prstGeom prst="rect">
            <a:avLst/>
          </a:prstGeom>
          <a:solidFill>
            <a:schemeClr val="bg1"/>
          </a:solidFill>
          <a:ln w="9525">
            <a:solidFill>
              <a:schemeClr val="tx1"/>
            </a:solidFill>
            <a:miter lim="800000"/>
            <a:headEnd/>
            <a:tailEnd/>
          </a:ln>
        </p:spPr>
        <p:txBody>
          <a:bodyPr lIns="72000" tIns="72000" rIns="72000" bIns="72000" anchor="ctr"/>
          <a:lstStyle/>
          <a:p>
            <a:r>
              <a:rPr lang="en-GB" dirty="0">
                <a:latin typeface="Tahoma" pitchFamily="34" charset="0"/>
                <a:ea typeface="ＭＳ Ｐゴシック" pitchFamily="-65" charset="-128"/>
              </a:rPr>
              <a:t>Epidemiology not firmly established</a:t>
            </a:r>
            <a:endParaRPr lang="en-US" dirty="0">
              <a:latin typeface="Tahoma" pitchFamily="34" charset="0"/>
              <a:ea typeface="ＭＳ Ｐゴシック" pitchFamily="-65" charset="-128"/>
            </a:endParaRPr>
          </a:p>
        </p:txBody>
      </p:sp>
      <p:sp>
        <p:nvSpPr>
          <p:cNvPr id="1668103" name="Rectangle 12"/>
          <p:cNvSpPr>
            <a:spLocks noChangeArrowheads="1"/>
          </p:cNvSpPr>
          <p:nvPr/>
        </p:nvSpPr>
        <p:spPr bwMode="auto">
          <a:xfrm>
            <a:off x="1346200" y="2909888"/>
            <a:ext cx="3322638" cy="823912"/>
          </a:xfrm>
          <a:prstGeom prst="rect">
            <a:avLst/>
          </a:prstGeom>
          <a:solidFill>
            <a:srgbClr val="EE2914"/>
          </a:solidFill>
          <a:ln w="9525">
            <a:solidFill>
              <a:schemeClr val="tx1"/>
            </a:solidFill>
            <a:miter lim="800000"/>
            <a:headEnd/>
            <a:tailEnd/>
          </a:ln>
        </p:spPr>
        <p:txBody>
          <a:bodyPr lIns="72000" tIns="72000" rIns="72000" bIns="72000" anchor="ctr"/>
          <a:lstStyle/>
          <a:p>
            <a:r>
              <a:rPr lang="en-GB" sz="1600" dirty="0">
                <a:solidFill>
                  <a:schemeClr val="bg1"/>
                </a:solidFill>
                <a:latin typeface="Tahoma" pitchFamily="34" charset="0"/>
                <a:ea typeface="ＭＳ Ｐゴシック" pitchFamily="-65" charset="-128"/>
              </a:rPr>
              <a:t>In the literature, self-reported complaints of PE as high as 30% are reported</a:t>
            </a:r>
            <a:endParaRPr lang="en-US" sz="1600" dirty="0">
              <a:solidFill>
                <a:schemeClr val="bg1"/>
              </a:solidFill>
              <a:latin typeface="Tahoma" pitchFamily="34" charset="0"/>
              <a:ea typeface="ＭＳ Ｐゴシック" pitchFamily="-65" charset="-128"/>
            </a:endParaRPr>
          </a:p>
        </p:txBody>
      </p:sp>
      <p:sp>
        <p:nvSpPr>
          <p:cNvPr id="1668104" name="Rectangle 13"/>
          <p:cNvSpPr>
            <a:spLocks noChangeArrowheads="1"/>
          </p:cNvSpPr>
          <p:nvPr/>
        </p:nvSpPr>
        <p:spPr bwMode="auto">
          <a:xfrm>
            <a:off x="5008563" y="2909888"/>
            <a:ext cx="3321050" cy="823912"/>
          </a:xfrm>
          <a:prstGeom prst="rect">
            <a:avLst/>
          </a:prstGeom>
          <a:solidFill>
            <a:srgbClr val="EE2914"/>
          </a:solidFill>
          <a:ln w="9525">
            <a:solidFill>
              <a:schemeClr val="tx1"/>
            </a:solidFill>
            <a:miter lim="800000"/>
            <a:headEnd/>
            <a:tailEnd/>
          </a:ln>
        </p:spPr>
        <p:txBody>
          <a:bodyPr lIns="72000" tIns="72000" rIns="72000" bIns="72000" anchor="ctr"/>
          <a:lstStyle/>
          <a:p>
            <a:r>
              <a:rPr lang="en-GB" sz="1600" dirty="0">
                <a:solidFill>
                  <a:schemeClr val="bg1"/>
                </a:solidFill>
                <a:latin typeface="Tahoma" pitchFamily="34" charset="0"/>
                <a:ea typeface="ＭＳ Ｐゴシック" pitchFamily="-65" charset="-128"/>
              </a:rPr>
              <a:t>Poor rates of treatment seeking</a:t>
            </a:r>
            <a:endParaRPr lang="en-US" sz="1600" dirty="0">
              <a:solidFill>
                <a:schemeClr val="bg1"/>
              </a:solidFill>
              <a:latin typeface="Tahoma" pitchFamily="34" charset="0"/>
              <a:ea typeface="ＭＳ Ｐゴシック" pitchFamily="-65" charset="-128"/>
            </a:endParaRPr>
          </a:p>
        </p:txBody>
      </p:sp>
      <p:cxnSp>
        <p:nvCxnSpPr>
          <p:cNvPr id="64521" name="AutoShape 14"/>
          <p:cNvCxnSpPr>
            <a:cxnSpLocks noChangeShapeType="1"/>
            <a:stCxn id="1668101" idx="2"/>
            <a:endCxn id="1668103" idx="0"/>
          </p:cNvCxnSpPr>
          <p:nvPr/>
        </p:nvCxnSpPr>
        <p:spPr bwMode="auto">
          <a:xfrm rot="5400000">
            <a:off x="3758407" y="1828006"/>
            <a:ext cx="331788" cy="1831975"/>
          </a:xfrm>
          <a:prstGeom prst="bentConnector3">
            <a:avLst>
              <a:gd name="adj1" fmla="val 49759"/>
            </a:avLst>
          </a:prstGeom>
          <a:noFill/>
          <a:ln w="12700">
            <a:solidFill>
              <a:schemeClr val="tx1"/>
            </a:solidFill>
            <a:miter lim="800000"/>
            <a:headEnd/>
            <a:tailEnd/>
          </a:ln>
        </p:spPr>
      </p:cxnSp>
      <p:cxnSp>
        <p:nvCxnSpPr>
          <p:cNvPr id="64522" name="AutoShape 15"/>
          <p:cNvCxnSpPr>
            <a:cxnSpLocks noChangeShapeType="1"/>
            <a:stCxn id="1668101" idx="2"/>
            <a:endCxn id="1668104" idx="0"/>
          </p:cNvCxnSpPr>
          <p:nvPr/>
        </p:nvCxnSpPr>
        <p:spPr bwMode="auto">
          <a:xfrm rot="16200000" flipH="1">
            <a:off x="5588794" y="1829594"/>
            <a:ext cx="331788" cy="1828800"/>
          </a:xfrm>
          <a:prstGeom prst="bentConnector3">
            <a:avLst>
              <a:gd name="adj1" fmla="val 49759"/>
            </a:avLst>
          </a:prstGeom>
          <a:noFill/>
          <a:ln w="12700">
            <a:solidFill>
              <a:schemeClr val="tx1"/>
            </a:solidFill>
            <a:miter lim="800000"/>
            <a:headEnd/>
            <a:tailEnd/>
          </a:ln>
        </p:spPr>
      </p:cxnSp>
      <p:sp>
        <p:nvSpPr>
          <p:cNvPr id="1668107" name="Freeform 16"/>
          <p:cNvSpPr>
            <a:spLocks/>
          </p:cNvSpPr>
          <p:nvPr/>
        </p:nvSpPr>
        <p:spPr bwMode="auto">
          <a:xfrm>
            <a:off x="914400" y="1524000"/>
            <a:ext cx="7848600" cy="3835400"/>
          </a:xfrm>
          <a:custGeom>
            <a:avLst/>
            <a:gdLst>
              <a:gd name="T0" fmla="*/ 2147483647 w 4944"/>
              <a:gd name="T1" fmla="*/ 2147483647 h 2416"/>
              <a:gd name="T2" fmla="*/ 0 w 4944"/>
              <a:gd name="T3" fmla="*/ 2147483647 h 2416"/>
              <a:gd name="T4" fmla="*/ 0 w 4944"/>
              <a:gd name="T5" fmla="*/ 0 h 2416"/>
              <a:gd name="T6" fmla="*/ 2147483647 w 4944"/>
              <a:gd name="T7" fmla="*/ 0 h 2416"/>
              <a:gd name="T8" fmla="*/ 2147483647 w 4944"/>
              <a:gd name="T9" fmla="*/ 2147483647 h 2416"/>
              <a:gd name="T10" fmla="*/ 2147483647 w 4944"/>
              <a:gd name="T11" fmla="*/ 2147483647 h 2416"/>
              <a:gd name="T12" fmla="*/ 0 60000 65536"/>
              <a:gd name="T13" fmla="*/ 0 60000 65536"/>
              <a:gd name="T14" fmla="*/ 0 60000 65536"/>
              <a:gd name="T15" fmla="*/ 0 60000 65536"/>
              <a:gd name="T16" fmla="*/ 0 60000 65536"/>
              <a:gd name="T17" fmla="*/ 0 60000 65536"/>
              <a:gd name="T18" fmla="*/ 0 w 4944"/>
              <a:gd name="T19" fmla="*/ 0 h 2416"/>
              <a:gd name="T20" fmla="*/ 4944 w 4944"/>
              <a:gd name="T21" fmla="*/ 2416 h 2416"/>
            </a:gdLst>
            <a:ahLst/>
            <a:cxnLst>
              <a:cxn ang="T12">
                <a:pos x="T0" y="T1"/>
              </a:cxn>
              <a:cxn ang="T13">
                <a:pos x="T2" y="T3"/>
              </a:cxn>
              <a:cxn ang="T14">
                <a:pos x="T4" y="T5"/>
              </a:cxn>
              <a:cxn ang="T15">
                <a:pos x="T6" y="T7"/>
              </a:cxn>
              <a:cxn ang="T16">
                <a:pos x="T8" y="T9"/>
              </a:cxn>
              <a:cxn ang="T17">
                <a:pos x="T10" y="T11"/>
              </a:cxn>
            </a:cxnLst>
            <a:rect l="T18" t="T19" r="T20" b="T21"/>
            <a:pathLst>
              <a:path w="4944" h="2416">
                <a:moveTo>
                  <a:pt x="768" y="2400"/>
                </a:moveTo>
                <a:lnTo>
                  <a:pt x="0" y="2400"/>
                </a:lnTo>
                <a:lnTo>
                  <a:pt x="0" y="0"/>
                </a:lnTo>
                <a:lnTo>
                  <a:pt x="4944" y="0"/>
                </a:lnTo>
                <a:lnTo>
                  <a:pt x="4928" y="2416"/>
                </a:lnTo>
                <a:lnTo>
                  <a:pt x="4112" y="2413"/>
                </a:lnTo>
              </a:path>
            </a:pathLst>
          </a:custGeom>
          <a:noFill/>
          <a:ln w="28575">
            <a:solidFill>
              <a:schemeClr val="tx1"/>
            </a:solidFill>
            <a:prstDash val="sysDot"/>
            <a:round/>
            <a:headEnd type="triangle" w="med" len="med"/>
            <a:tailEnd type="triangle" w="med" len="med"/>
          </a:ln>
        </p:spPr>
        <p:txBody>
          <a:bodyPr wrap="none" anchor="ctr"/>
          <a:lstStyle/>
          <a:p>
            <a:endParaRPr lang="it-IT">
              <a:effectLst>
                <a:outerShdw blurRad="38100" dist="38100" dir="2700000" algn="tl">
                  <a:srgbClr val="000000"/>
                </a:outerShdw>
              </a:effectLst>
              <a:latin typeface="Tahoma" pitchFamily="34" charset="0"/>
              <a:ea typeface="ＭＳ Ｐゴシック" pitchFamily="-65" charset="-128"/>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9" name="Content Placeholder 4" descr="obama-hope-sheppard-feirey1.jpg"/>
          <p:cNvPicPr>
            <a:picLocks noGrp="1" noChangeAspect="1"/>
          </p:cNvPicPr>
          <p:nvPr>
            <p:ph idx="1"/>
          </p:nvPr>
        </p:nvPicPr>
        <p:blipFill>
          <a:blip r:embed="rId2" cstate="print"/>
          <a:srcRect/>
          <a:stretch>
            <a:fillRect/>
          </a:stretch>
        </p:blipFill>
        <p:spPr>
          <a:xfrm>
            <a:off x="2817091" y="1431635"/>
            <a:ext cx="3535507" cy="4927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666" name="Rectangle 2"/>
          <p:cNvSpPr>
            <a:spLocks noGrp="1" noChangeArrowheads="1"/>
          </p:cNvSpPr>
          <p:nvPr>
            <p:ph type="body" idx="1"/>
          </p:nvPr>
        </p:nvSpPr>
        <p:spPr>
          <a:xfrm>
            <a:off x="664634" y="1514476"/>
            <a:ext cx="8153400" cy="4050339"/>
          </a:xfrm>
        </p:spPr>
        <p:txBody>
          <a:bodyPr/>
          <a:lstStyle/>
          <a:p>
            <a:r>
              <a:rPr lang="nl-NL" dirty="0" err="1">
                <a:latin typeface="Tahoma" charset="0"/>
              </a:rPr>
              <a:t>Psychotherapy</a:t>
            </a:r>
            <a:r>
              <a:rPr lang="nl-NL" dirty="0">
                <a:latin typeface="Tahoma" charset="0"/>
              </a:rPr>
              <a:t>/</a:t>
            </a:r>
            <a:r>
              <a:rPr lang="nl-NL" dirty="0" err="1">
                <a:latin typeface="Tahoma" charset="0"/>
              </a:rPr>
              <a:t>Behavioural</a:t>
            </a:r>
            <a:r>
              <a:rPr lang="nl-NL" dirty="0">
                <a:latin typeface="Tahoma" charset="0"/>
              </a:rPr>
              <a:t> </a:t>
            </a:r>
            <a:r>
              <a:rPr lang="nl-NL" dirty="0" err="1">
                <a:latin typeface="Tahoma" charset="0"/>
              </a:rPr>
              <a:t>Therapy</a:t>
            </a:r>
            <a:endParaRPr lang="nl-NL" dirty="0">
              <a:latin typeface="Tahoma" charset="0"/>
            </a:endParaRPr>
          </a:p>
          <a:p>
            <a:r>
              <a:rPr lang="nl-NL" dirty="0" err="1">
                <a:latin typeface="Tahoma" charset="0"/>
              </a:rPr>
              <a:t>Pharmacotherapy</a:t>
            </a:r>
            <a:endParaRPr lang="nl-NL" dirty="0">
              <a:latin typeface="Tahoma" charset="0"/>
            </a:endParaRPr>
          </a:p>
          <a:p>
            <a:pPr lvl="1"/>
            <a:r>
              <a:rPr lang="nl-NL" dirty="0">
                <a:latin typeface="Tahoma" charset="0"/>
                <a:ea typeface="ＭＳ Ｐゴシック" charset="0"/>
              </a:rPr>
              <a:t>Daily </a:t>
            </a:r>
            <a:r>
              <a:rPr lang="nl-NL" dirty="0" err="1">
                <a:latin typeface="Tahoma" charset="0"/>
                <a:ea typeface="ＭＳ Ｐゴシック" charset="0"/>
              </a:rPr>
              <a:t>Dosing</a:t>
            </a:r>
            <a:endParaRPr lang="nl-NL" dirty="0">
              <a:latin typeface="Tahoma" charset="0"/>
              <a:ea typeface="ＭＳ Ｐゴシック" charset="0"/>
            </a:endParaRPr>
          </a:p>
          <a:p>
            <a:pPr lvl="2"/>
            <a:r>
              <a:rPr lang="nl-NL" dirty="0">
                <a:latin typeface="Tahoma" charset="0"/>
                <a:ea typeface="ＭＳ Ｐゴシック" charset="0"/>
              </a:rPr>
              <a:t>Off-label </a:t>
            </a:r>
            <a:r>
              <a:rPr lang="nl-NL" dirty="0" err="1">
                <a:latin typeface="Tahoma" charset="0"/>
                <a:ea typeface="ＭＳ Ｐゴシック" charset="0"/>
              </a:rPr>
              <a:t>anti-depressant</a:t>
            </a:r>
            <a:r>
              <a:rPr lang="nl-NL" dirty="0">
                <a:latin typeface="Tahoma" charset="0"/>
                <a:ea typeface="ＭＳ Ｐゴシック" charset="0"/>
              </a:rPr>
              <a:t> SSRI drugs </a:t>
            </a:r>
            <a:r>
              <a:rPr lang="nl-NL" dirty="0" err="1">
                <a:latin typeface="Tahoma" charset="0"/>
                <a:ea typeface="ＭＳ Ｐゴシック" charset="0"/>
              </a:rPr>
              <a:t>and</a:t>
            </a:r>
            <a:r>
              <a:rPr lang="nl-NL" dirty="0">
                <a:latin typeface="Tahoma" charset="0"/>
                <a:ea typeface="ＭＳ Ｐゴシック" charset="0"/>
              </a:rPr>
              <a:t> clomipramine</a:t>
            </a:r>
          </a:p>
          <a:p>
            <a:pPr lvl="2"/>
            <a:r>
              <a:rPr lang="nl-NL" dirty="0">
                <a:latin typeface="Tahoma" charset="0"/>
                <a:ea typeface="ＭＳ Ｐゴシック" charset="0"/>
              </a:rPr>
              <a:t>Off-label </a:t>
            </a:r>
            <a:r>
              <a:rPr lang="nl-NL" dirty="0" err="1">
                <a:latin typeface="Tahoma" charset="0"/>
                <a:ea typeface="ＭＳ Ｐゴシック" charset="0"/>
              </a:rPr>
              <a:t>alpha-adrenoreceptor</a:t>
            </a:r>
            <a:r>
              <a:rPr lang="nl-NL" dirty="0">
                <a:latin typeface="Tahoma" charset="0"/>
                <a:ea typeface="ＭＳ Ｐゴシック" charset="0"/>
              </a:rPr>
              <a:t> </a:t>
            </a:r>
            <a:r>
              <a:rPr lang="nl-NL" dirty="0" err="1" smtClean="0">
                <a:latin typeface="Tahoma" charset="0"/>
                <a:ea typeface="ＭＳ Ｐゴシック" charset="0"/>
              </a:rPr>
              <a:t>antagonists</a:t>
            </a:r>
            <a:endParaRPr lang="nl-NL" dirty="0" smtClean="0">
              <a:latin typeface="Tahoma" charset="0"/>
              <a:ea typeface="ＭＳ Ｐゴシック" charset="0"/>
            </a:endParaRPr>
          </a:p>
          <a:p>
            <a:pPr lvl="2"/>
            <a:r>
              <a:rPr lang="nl-NL" dirty="0" smtClean="0">
                <a:latin typeface="Tahoma" charset="0"/>
                <a:ea typeface="ＭＳ Ｐゴシック" charset="0"/>
              </a:rPr>
              <a:t>Off-label </a:t>
            </a:r>
            <a:r>
              <a:rPr lang="nl-NL" dirty="0" err="1" smtClean="0">
                <a:latin typeface="Tahoma" charset="0"/>
                <a:ea typeface="ＭＳ Ｐゴシック" charset="0"/>
              </a:rPr>
              <a:t>Tramadol</a:t>
            </a:r>
            <a:r>
              <a:rPr lang="nl-NL" dirty="0" smtClean="0">
                <a:latin typeface="Tahoma" charset="0"/>
                <a:ea typeface="ＭＳ Ｐゴシック" charset="0"/>
              </a:rPr>
              <a:t> </a:t>
            </a:r>
            <a:r>
              <a:rPr lang="nl-NL" dirty="0" err="1" smtClean="0">
                <a:latin typeface="Tahoma" charset="0"/>
                <a:ea typeface="ＭＳ Ｐゴシック" charset="0"/>
              </a:rPr>
              <a:t>and</a:t>
            </a:r>
            <a:r>
              <a:rPr lang="nl-NL" dirty="0" smtClean="0">
                <a:latin typeface="Tahoma" charset="0"/>
                <a:ea typeface="ＭＳ Ｐゴシック" charset="0"/>
              </a:rPr>
              <a:t> PDE5-I </a:t>
            </a:r>
            <a:endParaRPr lang="nl-NL" dirty="0">
              <a:latin typeface="Tahoma" charset="0"/>
              <a:ea typeface="ＭＳ Ｐゴシック" charset="0"/>
            </a:endParaRPr>
          </a:p>
          <a:p>
            <a:pPr lvl="1"/>
            <a:r>
              <a:rPr lang="nl-NL" dirty="0">
                <a:latin typeface="Tahoma" charset="0"/>
                <a:ea typeface="ＭＳ Ｐゴシック" charset="0"/>
              </a:rPr>
              <a:t>On-</a:t>
            </a:r>
            <a:r>
              <a:rPr lang="nl-NL" dirty="0" err="1">
                <a:latin typeface="Tahoma" charset="0"/>
                <a:ea typeface="ＭＳ Ｐゴシック" charset="0"/>
              </a:rPr>
              <a:t>demand</a:t>
            </a:r>
            <a:r>
              <a:rPr lang="nl-NL" dirty="0">
                <a:latin typeface="Tahoma" charset="0"/>
                <a:ea typeface="ＭＳ Ｐゴシック" charset="0"/>
              </a:rPr>
              <a:t> </a:t>
            </a:r>
            <a:r>
              <a:rPr lang="nl-NL" dirty="0" err="1">
                <a:latin typeface="Tahoma" charset="0"/>
                <a:ea typeface="ＭＳ Ｐゴシック" charset="0"/>
              </a:rPr>
              <a:t>Dosing</a:t>
            </a:r>
            <a:endParaRPr lang="nl-NL" dirty="0">
              <a:latin typeface="Tahoma" charset="0"/>
              <a:ea typeface="ＭＳ Ｐゴシック" charset="0"/>
            </a:endParaRPr>
          </a:p>
          <a:p>
            <a:pPr lvl="2"/>
            <a:r>
              <a:rPr lang="en-US" dirty="0" err="1">
                <a:latin typeface="Tahoma" charset="0"/>
                <a:ea typeface="ＭＳ Ｐゴシック" charset="0"/>
              </a:rPr>
              <a:t>Dapoxetine</a:t>
            </a:r>
            <a:r>
              <a:rPr lang="en-US" dirty="0">
                <a:latin typeface="Tahoma" charset="0"/>
                <a:ea typeface="ＭＳ Ｐゴシック" charset="0"/>
              </a:rPr>
              <a:t> (ESSTI)</a:t>
            </a:r>
          </a:p>
          <a:p>
            <a:pPr lvl="2"/>
            <a:r>
              <a:rPr lang="nl-NL" dirty="0">
                <a:latin typeface="Tahoma" charset="0"/>
                <a:ea typeface="ＭＳ Ｐゴシック" charset="0"/>
              </a:rPr>
              <a:t>Off-label </a:t>
            </a:r>
            <a:r>
              <a:rPr lang="nl-NL" dirty="0" err="1">
                <a:latin typeface="Tahoma" charset="0"/>
                <a:ea typeface="ＭＳ Ｐゴシック" charset="0"/>
              </a:rPr>
              <a:t>anti-depressant</a:t>
            </a:r>
            <a:r>
              <a:rPr lang="nl-NL" dirty="0">
                <a:latin typeface="Tahoma" charset="0"/>
                <a:ea typeface="ＭＳ Ｐゴシック" charset="0"/>
              </a:rPr>
              <a:t> SSRI drugs </a:t>
            </a:r>
            <a:r>
              <a:rPr lang="nl-NL" dirty="0" err="1">
                <a:latin typeface="Tahoma" charset="0"/>
                <a:ea typeface="ＭＳ Ｐゴシック" charset="0"/>
              </a:rPr>
              <a:t>and</a:t>
            </a:r>
            <a:r>
              <a:rPr lang="nl-NL" dirty="0">
                <a:latin typeface="Tahoma" charset="0"/>
                <a:ea typeface="ＭＳ Ｐゴシック" charset="0"/>
              </a:rPr>
              <a:t> clomipramine</a:t>
            </a:r>
          </a:p>
          <a:p>
            <a:pPr lvl="2"/>
            <a:r>
              <a:rPr lang="nl-NL" dirty="0">
                <a:latin typeface="Tahoma" charset="0"/>
                <a:ea typeface="ＭＳ Ｐゴシック" charset="0"/>
              </a:rPr>
              <a:t>Off-label </a:t>
            </a:r>
            <a:r>
              <a:rPr lang="nl-NL" dirty="0" err="1">
                <a:latin typeface="Tahoma" charset="0"/>
                <a:ea typeface="ＭＳ Ｐゴシック" charset="0"/>
              </a:rPr>
              <a:t>Tramadol</a:t>
            </a:r>
            <a:endParaRPr lang="nl-NL" dirty="0">
              <a:latin typeface="Tahoma" charset="0"/>
              <a:ea typeface="ＭＳ Ｐゴシック" charset="0"/>
            </a:endParaRPr>
          </a:p>
          <a:p>
            <a:pPr lvl="2"/>
            <a:r>
              <a:rPr lang="nl-NL" dirty="0" err="1">
                <a:latin typeface="Tahoma" charset="0"/>
                <a:ea typeface="ＭＳ Ｐゴシック" charset="0"/>
              </a:rPr>
              <a:t>Topical</a:t>
            </a:r>
            <a:r>
              <a:rPr lang="nl-NL" dirty="0">
                <a:latin typeface="Tahoma" charset="0"/>
                <a:ea typeface="ＭＳ Ｐゴシック" charset="0"/>
              </a:rPr>
              <a:t> </a:t>
            </a:r>
            <a:r>
              <a:rPr lang="nl-NL" dirty="0" err="1">
                <a:latin typeface="Tahoma" charset="0"/>
                <a:ea typeface="ＭＳ Ｐゴシック" charset="0"/>
              </a:rPr>
              <a:t>anesthetic</a:t>
            </a:r>
            <a:r>
              <a:rPr lang="nl-NL" dirty="0">
                <a:latin typeface="Tahoma" charset="0"/>
                <a:ea typeface="ＭＳ Ｐゴシック" charset="0"/>
              </a:rPr>
              <a:t> sprays or gels</a:t>
            </a:r>
          </a:p>
          <a:p>
            <a:pPr lvl="2"/>
            <a:r>
              <a:rPr lang="nl-NL" dirty="0">
                <a:latin typeface="Tahoma" charset="0"/>
                <a:ea typeface="ＭＳ Ｐゴシック" charset="0"/>
              </a:rPr>
              <a:t>Off-label PDE-5 inhibitors</a:t>
            </a:r>
          </a:p>
        </p:txBody>
      </p:sp>
      <p:sp>
        <p:nvSpPr>
          <p:cNvPr id="1905667" name="Rectangle 3"/>
          <p:cNvSpPr>
            <a:spLocks noGrp="1" noChangeArrowheads="1"/>
          </p:cNvSpPr>
          <p:nvPr>
            <p:ph type="title"/>
          </p:nvPr>
        </p:nvSpPr>
        <p:spPr>
          <a:xfrm>
            <a:off x="609600" y="601569"/>
            <a:ext cx="7721600" cy="446276"/>
          </a:xfrm>
        </p:spPr>
        <p:txBody>
          <a:bodyPr anchor="ctr"/>
          <a:lstStyle/>
          <a:p>
            <a:r>
              <a:rPr lang="nl-NL">
                <a:effectLst>
                  <a:outerShdw blurRad="38100" dist="38100" dir="2700000" algn="tl">
                    <a:srgbClr val="FFFFFF"/>
                  </a:outerShdw>
                </a:effectLst>
                <a:latin typeface="Tahoma" charset="0"/>
              </a:rPr>
              <a:t>PE Medical Treatment Strategies</a:t>
            </a:r>
            <a:endParaRPr lang="en-AU">
              <a:effectLst>
                <a:outerShdw blurRad="38100" dist="38100" dir="2700000" algn="tl">
                  <a:srgbClr val="FFFFFF"/>
                </a:outerShdw>
              </a:effectLst>
              <a:latin typeface="Tahoma" charset="0"/>
            </a:endParaRPr>
          </a:p>
        </p:txBody>
      </p:sp>
    </p:spTree>
    <p:extLst>
      <p:ext uri="{BB962C8B-B14F-4D97-AF65-F5344CB8AC3E}">
        <p14:creationId xmlns:p14="http://schemas.microsoft.com/office/powerpoint/2010/main" val="3023841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05666">
                                            <p:txEl>
                                              <p:pRg st="0" end="0"/>
                                            </p:txEl>
                                          </p:spTgt>
                                        </p:tgtEl>
                                        <p:attrNameLst>
                                          <p:attrName>style.visibility</p:attrName>
                                        </p:attrNameLst>
                                      </p:cBhvr>
                                      <p:to>
                                        <p:strVal val="visible"/>
                                      </p:to>
                                    </p:set>
                                    <p:animEffect transition="in" filter="blinds(horizontal)">
                                      <p:cBhvr>
                                        <p:cTn id="7" dur="500"/>
                                        <p:tgtEl>
                                          <p:spTgt spid="19056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0566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905666">
                                            <p:txEl>
                                              <p:pRg st="2" end="2"/>
                                            </p:txEl>
                                          </p:spTgt>
                                        </p:tgtEl>
                                        <p:attrNameLst>
                                          <p:attrName>style.visibility</p:attrName>
                                        </p:attrNameLst>
                                      </p:cBhvr>
                                      <p:to>
                                        <p:strVal val="visible"/>
                                      </p:to>
                                    </p:set>
                                    <p:animEffect transition="in" filter="checkerboard(across)">
                                      <p:cBhvr>
                                        <p:cTn id="16" dur="500"/>
                                        <p:tgtEl>
                                          <p:spTgt spid="1905666">
                                            <p:txEl>
                                              <p:pRg st="2" end="2"/>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905666">
                                            <p:txEl>
                                              <p:pRg st="3" end="3"/>
                                            </p:txEl>
                                          </p:spTgt>
                                        </p:tgtEl>
                                        <p:attrNameLst>
                                          <p:attrName>style.visibility</p:attrName>
                                        </p:attrNameLst>
                                      </p:cBhvr>
                                      <p:to>
                                        <p:strVal val="visible"/>
                                      </p:to>
                                    </p:set>
                                    <p:animEffect transition="in" filter="checkerboard(across)">
                                      <p:cBhvr>
                                        <p:cTn id="19" dur="500"/>
                                        <p:tgtEl>
                                          <p:spTgt spid="1905666">
                                            <p:txEl>
                                              <p:pRg st="3" end="3"/>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905666">
                                            <p:txEl>
                                              <p:pRg st="4" end="4"/>
                                            </p:txEl>
                                          </p:spTgt>
                                        </p:tgtEl>
                                        <p:attrNameLst>
                                          <p:attrName>style.visibility</p:attrName>
                                        </p:attrNameLst>
                                      </p:cBhvr>
                                      <p:to>
                                        <p:strVal val="visible"/>
                                      </p:to>
                                    </p:set>
                                    <p:animEffect transition="in" filter="checkerboard(across)">
                                      <p:cBhvr>
                                        <p:cTn id="22" dur="500"/>
                                        <p:tgtEl>
                                          <p:spTgt spid="1905666">
                                            <p:txEl>
                                              <p:pRg st="4" end="4"/>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905666">
                                            <p:txEl>
                                              <p:pRg st="5" end="5"/>
                                            </p:txEl>
                                          </p:spTgt>
                                        </p:tgtEl>
                                        <p:attrNameLst>
                                          <p:attrName>style.visibility</p:attrName>
                                        </p:attrNameLst>
                                      </p:cBhvr>
                                      <p:to>
                                        <p:strVal val="visible"/>
                                      </p:to>
                                    </p:set>
                                    <p:animEffect transition="in" filter="checkerboard(across)">
                                      <p:cBhvr>
                                        <p:cTn id="25" dur="500"/>
                                        <p:tgtEl>
                                          <p:spTgt spid="190566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905666">
                                            <p:txEl>
                                              <p:pRg st="6" end="6"/>
                                            </p:txEl>
                                          </p:spTgt>
                                        </p:tgtEl>
                                        <p:attrNameLst>
                                          <p:attrName>style.visibility</p:attrName>
                                        </p:attrNameLst>
                                      </p:cBhvr>
                                      <p:to>
                                        <p:strVal val="visible"/>
                                      </p:to>
                                    </p:set>
                                    <p:animEffect transition="in" filter="blinds(horizontal)">
                                      <p:cBhvr>
                                        <p:cTn id="30" dur="500"/>
                                        <p:tgtEl>
                                          <p:spTgt spid="1905666">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905666">
                                            <p:txEl>
                                              <p:pRg st="7" end="7"/>
                                            </p:txEl>
                                          </p:spTgt>
                                        </p:tgtEl>
                                        <p:attrNameLst>
                                          <p:attrName>style.visibility</p:attrName>
                                        </p:attrNameLst>
                                      </p:cBhvr>
                                      <p:to>
                                        <p:strVal val="visible"/>
                                      </p:to>
                                    </p:set>
                                    <p:animEffect transition="in" filter="blinds(horizontal)">
                                      <p:cBhvr>
                                        <p:cTn id="33" dur="500"/>
                                        <p:tgtEl>
                                          <p:spTgt spid="1905666">
                                            <p:txEl>
                                              <p:pRg st="7" end="7"/>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905666">
                                            <p:txEl>
                                              <p:pRg st="8" end="8"/>
                                            </p:txEl>
                                          </p:spTgt>
                                        </p:tgtEl>
                                        <p:attrNameLst>
                                          <p:attrName>style.visibility</p:attrName>
                                        </p:attrNameLst>
                                      </p:cBhvr>
                                      <p:to>
                                        <p:strVal val="visible"/>
                                      </p:to>
                                    </p:set>
                                    <p:animEffect transition="in" filter="blinds(horizontal)">
                                      <p:cBhvr>
                                        <p:cTn id="36" dur="500"/>
                                        <p:tgtEl>
                                          <p:spTgt spid="1905666">
                                            <p:txEl>
                                              <p:pRg st="8" end="8"/>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905666">
                                            <p:txEl>
                                              <p:pRg st="9" end="9"/>
                                            </p:txEl>
                                          </p:spTgt>
                                        </p:tgtEl>
                                        <p:attrNameLst>
                                          <p:attrName>style.visibility</p:attrName>
                                        </p:attrNameLst>
                                      </p:cBhvr>
                                      <p:to>
                                        <p:strVal val="visible"/>
                                      </p:to>
                                    </p:set>
                                    <p:animEffect transition="in" filter="blinds(horizontal)">
                                      <p:cBhvr>
                                        <p:cTn id="39" dur="500"/>
                                        <p:tgtEl>
                                          <p:spTgt spid="1905666">
                                            <p:txEl>
                                              <p:pRg st="9" end="9"/>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1905666">
                                            <p:txEl>
                                              <p:pRg st="10" end="10"/>
                                            </p:txEl>
                                          </p:spTgt>
                                        </p:tgtEl>
                                        <p:attrNameLst>
                                          <p:attrName>style.visibility</p:attrName>
                                        </p:attrNameLst>
                                      </p:cBhvr>
                                      <p:to>
                                        <p:strVal val="visible"/>
                                      </p:to>
                                    </p:set>
                                    <p:animEffect transition="in" filter="blinds(horizontal)">
                                      <p:cBhvr>
                                        <p:cTn id="42" dur="500"/>
                                        <p:tgtEl>
                                          <p:spTgt spid="1905666">
                                            <p:txEl>
                                              <p:pRg st="10" end="10"/>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1905666">
                                            <p:txEl>
                                              <p:pRg st="11" end="11"/>
                                            </p:txEl>
                                          </p:spTgt>
                                        </p:tgtEl>
                                        <p:attrNameLst>
                                          <p:attrName>style.visibility</p:attrName>
                                        </p:attrNameLst>
                                      </p:cBhvr>
                                      <p:to>
                                        <p:strVal val="visible"/>
                                      </p:to>
                                    </p:set>
                                    <p:animEffect transition="in" filter="blinds(horizontal)">
                                      <p:cBhvr>
                                        <p:cTn id="45" dur="500"/>
                                        <p:tgtEl>
                                          <p:spTgt spid="190566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9314" name="Rectangle 2"/>
          <p:cNvSpPr>
            <a:spLocks noGrp="1" noChangeArrowheads="1"/>
          </p:cNvSpPr>
          <p:nvPr>
            <p:ph type="body" idx="1"/>
          </p:nvPr>
        </p:nvSpPr>
        <p:spPr>
          <a:xfrm>
            <a:off x="663223" y="1923022"/>
            <a:ext cx="8153400" cy="3040832"/>
          </a:xfrm>
        </p:spPr>
        <p:txBody>
          <a:bodyPr/>
          <a:lstStyle/>
          <a:p>
            <a:r>
              <a:rPr lang="en-AU" dirty="0">
                <a:latin typeface="Tahoma" charset="0"/>
              </a:rPr>
              <a:t>Based on assumption that PE is due to a failure to pay sufficient attention to pre-orgasmic levels of sexual tension</a:t>
            </a:r>
          </a:p>
          <a:p>
            <a:pPr lvl="1"/>
            <a:r>
              <a:rPr lang="en-AU" dirty="0">
                <a:latin typeface="Tahoma" charset="0"/>
                <a:ea typeface="ＭＳ Ｐゴシック" charset="0"/>
              </a:rPr>
              <a:t>Stop-start manoeuvre [1]</a:t>
            </a:r>
          </a:p>
          <a:p>
            <a:pPr lvl="1"/>
            <a:r>
              <a:rPr lang="en-AU" dirty="0">
                <a:latin typeface="Tahoma" charset="0"/>
                <a:ea typeface="ＭＳ Ｐゴシック" charset="0"/>
              </a:rPr>
              <a:t>Squeeze technique [2]</a:t>
            </a:r>
          </a:p>
          <a:p>
            <a:r>
              <a:rPr lang="en-AU" dirty="0">
                <a:latin typeface="Tahoma" charset="0"/>
              </a:rPr>
              <a:t>Treatment success </a:t>
            </a:r>
            <a:r>
              <a:rPr lang="en-AU" dirty="0" smtClean="0">
                <a:latin typeface="Tahoma" charset="0"/>
              </a:rPr>
              <a:t>relatively </a:t>
            </a:r>
            <a:r>
              <a:rPr lang="en-AU" dirty="0">
                <a:latin typeface="Tahoma" charset="0"/>
              </a:rPr>
              <a:t>good in the short term as most men with PE are aware of their anxiety </a:t>
            </a:r>
            <a:endParaRPr lang="en-AU" dirty="0" smtClean="0">
              <a:latin typeface="Tahoma" charset="0"/>
            </a:endParaRPr>
          </a:p>
          <a:p>
            <a:r>
              <a:rPr lang="en-AU" dirty="0" smtClean="0">
                <a:latin typeface="Tahoma" charset="0"/>
              </a:rPr>
              <a:t>Convincing </a:t>
            </a:r>
            <a:r>
              <a:rPr lang="en-AU" dirty="0">
                <a:latin typeface="Tahoma" charset="0"/>
              </a:rPr>
              <a:t>long-term treatment outcome data are lacking</a:t>
            </a:r>
            <a:endParaRPr lang="nl-NL" dirty="0">
              <a:latin typeface="Tahoma" charset="0"/>
            </a:endParaRPr>
          </a:p>
        </p:txBody>
      </p:sp>
      <p:sp>
        <p:nvSpPr>
          <p:cNvPr id="2189315" name="Rectangle 3"/>
          <p:cNvSpPr>
            <a:spLocks noGrp="1" noChangeArrowheads="1"/>
          </p:cNvSpPr>
          <p:nvPr>
            <p:ph type="title"/>
          </p:nvPr>
        </p:nvSpPr>
        <p:spPr>
          <a:xfrm>
            <a:off x="609600" y="601569"/>
            <a:ext cx="7721600" cy="446276"/>
          </a:xfrm>
        </p:spPr>
        <p:txBody>
          <a:bodyPr anchor="ctr"/>
          <a:lstStyle/>
          <a:p>
            <a:r>
              <a:rPr lang="en-US">
                <a:effectLst>
                  <a:outerShdw blurRad="38100" dist="38100" dir="2700000" algn="tl">
                    <a:srgbClr val="FFFFFF"/>
                  </a:outerShdw>
                </a:effectLst>
                <a:latin typeface="Tahoma" charset="0"/>
              </a:rPr>
              <a:t>Psycho-Behavioural Treatment of PE</a:t>
            </a:r>
            <a:endParaRPr lang="en-AU">
              <a:effectLst>
                <a:outerShdw blurRad="38100" dist="38100" dir="2700000" algn="tl">
                  <a:srgbClr val="FFFFFF"/>
                </a:outerShdw>
              </a:effectLst>
              <a:latin typeface="Tahoma" charset="0"/>
            </a:endParaRPr>
          </a:p>
        </p:txBody>
      </p:sp>
      <p:sp>
        <p:nvSpPr>
          <p:cNvPr id="2189316" name="Text Box 4"/>
          <p:cNvSpPr txBox="1">
            <a:spLocks noChangeArrowheads="1"/>
          </p:cNvSpPr>
          <p:nvPr/>
        </p:nvSpPr>
        <p:spPr bwMode="auto">
          <a:xfrm>
            <a:off x="898879" y="5742440"/>
            <a:ext cx="6609502" cy="830997"/>
          </a:xfrm>
          <a:prstGeom prst="rect">
            <a:avLst/>
          </a:prstGeom>
          <a:noFill/>
          <a:ln w="9525">
            <a:noFill/>
            <a:miter lim="800000"/>
            <a:headEnd/>
            <a:tailEnd/>
          </a:ln>
          <a:effectLst>
            <a:prstShdw prst="shdw17" dist="17961" dir="2700000">
              <a:schemeClr val="bg1">
                <a:gamma/>
                <a:shade val="60000"/>
                <a:invGamma/>
                <a:alpha val="74998"/>
              </a:schemeClr>
            </a:prstShdw>
          </a:effectLst>
        </p:spPr>
        <p:txBody>
          <a:bodyPr wrap="none">
            <a:spAutoFit/>
          </a:bodyPr>
          <a:lstStyle>
            <a:lvl1pPr marL="269875" indent="-269875">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l">
              <a:buFontTx/>
              <a:buAutoNum type="arabicPeriod"/>
            </a:pPr>
            <a:r>
              <a:rPr lang="en-AU" sz="1200" b="0" dirty="0" err="1">
                <a:effectLst>
                  <a:outerShdw blurRad="38100" dist="38100" dir="2700000" algn="tl">
                    <a:srgbClr val="000000"/>
                  </a:outerShdw>
                </a:effectLst>
              </a:rPr>
              <a:t>Semans</a:t>
            </a:r>
            <a:r>
              <a:rPr lang="en-AU" sz="1200" b="0" dirty="0">
                <a:effectLst>
                  <a:outerShdw blurRad="38100" dist="38100" dir="2700000" algn="tl">
                    <a:srgbClr val="000000"/>
                  </a:outerShdw>
                </a:effectLst>
              </a:rPr>
              <a:t> JH. Premature ejaculation: a new approach. South Med J 1956; 49(4):353-8. </a:t>
            </a:r>
          </a:p>
          <a:p>
            <a:pPr algn="l">
              <a:buFontTx/>
              <a:buAutoNum type="arabicPeriod"/>
            </a:pPr>
            <a:r>
              <a:rPr lang="en-AU" sz="1200" b="0" dirty="0">
                <a:effectLst>
                  <a:outerShdw blurRad="38100" dist="38100" dir="2700000" algn="tl">
                    <a:srgbClr val="000000"/>
                  </a:outerShdw>
                </a:effectLst>
              </a:rPr>
              <a:t>Masters WH, Johnson VE. Human Sexual Inadequacy. 1970; Boston: Little </a:t>
            </a:r>
            <a:r>
              <a:rPr lang="en-AU" sz="1200" b="0" dirty="0" err="1">
                <a:effectLst>
                  <a:outerShdw blurRad="38100" dist="38100" dir="2700000" algn="tl">
                    <a:srgbClr val="000000"/>
                  </a:outerShdw>
                </a:effectLst>
              </a:rPr>
              <a:t>Brown.p</a:t>
            </a:r>
            <a:r>
              <a:rPr lang="en-AU" sz="1200" b="0" dirty="0">
                <a:effectLst>
                  <a:outerShdw blurRad="38100" dist="38100" dir="2700000" algn="tl">
                    <a:srgbClr val="000000"/>
                  </a:outerShdw>
                </a:effectLst>
              </a:rPr>
              <a:t> 92-115</a:t>
            </a:r>
          </a:p>
          <a:p>
            <a:pPr algn="l">
              <a:buFontTx/>
              <a:buAutoNum type="arabicPeriod"/>
            </a:pPr>
            <a:endParaRPr lang="en-AU" sz="1200" b="0" dirty="0">
              <a:effectLst>
                <a:outerShdw blurRad="38100" dist="38100" dir="2700000" algn="tl">
                  <a:srgbClr val="000000"/>
                </a:outerShdw>
              </a:effectLst>
            </a:endParaRPr>
          </a:p>
        </p:txBody>
      </p:sp>
    </p:spTree>
    <p:extLst>
      <p:ext uri="{BB962C8B-B14F-4D97-AF65-F5344CB8AC3E}">
        <p14:creationId xmlns:p14="http://schemas.microsoft.com/office/powerpoint/2010/main" val="233268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89314">
                                            <p:txEl>
                                              <p:pRg st="0" end="0"/>
                                            </p:txEl>
                                          </p:spTgt>
                                        </p:tgtEl>
                                        <p:attrNameLst>
                                          <p:attrName>style.visibility</p:attrName>
                                        </p:attrNameLst>
                                      </p:cBhvr>
                                      <p:to>
                                        <p:strVal val="visible"/>
                                      </p:to>
                                    </p:set>
                                    <p:animEffect transition="in" filter="blinds(horizontal)">
                                      <p:cBhvr>
                                        <p:cTn id="7" dur="500"/>
                                        <p:tgtEl>
                                          <p:spTgt spid="218931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89314">
                                            <p:txEl>
                                              <p:pRg st="1" end="1"/>
                                            </p:txEl>
                                          </p:spTgt>
                                        </p:tgtEl>
                                        <p:attrNameLst>
                                          <p:attrName>style.visibility</p:attrName>
                                        </p:attrNameLst>
                                      </p:cBhvr>
                                      <p:to>
                                        <p:strVal val="visible"/>
                                      </p:to>
                                    </p:set>
                                    <p:animEffect transition="in" filter="blinds(horizontal)">
                                      <p:cBhvr>
                                        <p:cTn id="10" dur="500"/>
                                        <p:tgtEl>
                                          <p:spTgt spid="218931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89314">
                                            <p:txEl>
                                              <p:pRg st="2" end="2"/>
                                            </p:txEl>
                                          </p:spTgt>
                                        </p:tgtEl>
                                        <p:attrNameLst>
                                          <p:attrName>style.visibility</p:attrName>
                                        </p:attrNameLst>
                                      </p:cBhvr>
                                      <p:to>
                                        <p:strVal val="visible"/>
                                      </p:to>
                                    </p:set>
                                    <p:animEffect transition="in" filter="blinds(horizontal)">
                                      <p:cBhvr>
                                        <p:cTn id="13" dur="500"/>
                                        <p:tgtEl>
                                          <p:spTgt spid="218931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189314">
                                            <p:txEl>
                                              <p:pRg st="3" end="3"/>
                                            </p:txEl>
                                          </p:spTgt>
                                        </p:tgtEl>
                                        <p:attrNameLst>
                                          <p:attrName>style.visibility</p:attrName>
                                        </p:attrNameLst>
                                      </p:cBhvr>
                                      <p:to>
                                        <p:strVal val="visible"/>
                                      </p:to>
                                    </p:set>
                                    <p:animEffect transition="in" filter="dissolve">
                                      <p:cBhvr>
                                        <p:cTn id="18" dur="500"/>
                                        <p:tgtEl>
                                          <p:spTgt spid="218931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189314">
                                            <p:txEl>
                                              <p:pRg st="4" end="4"/>
                                            </p:txEl>
                                          </p:spTgt>
                                        </p:tgtEl>
                                        <p:attrNameLst>
                                          <p:attrName>style.visibility</p:attrName>
                                        </p:attrNameLst>
                                      </p:cBhvr>
                                      <p:to>
                                        <p:strVal val="visible"/>
                                      </p:to>
                                    </p:set>
                                    <p:animEffect transition="in" filter="blinds(horizontal)">
                                      <p:cBhvr>
                                        <p:cTn id="23" dur="500"/>
                                        <p:tgtEl>
                                          <p:spTgt spid="2189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6002" name="TextBox 6"/>
          <p:cNvSpPr txBox="1">
            <a:spLocks noChangeArrowheads="1"/>
          </p:cNvSpPr>
          <p:nvPr/>
        </p:nvSpPr>
        <p:spPr bwMode="auto">
          <a:xfrm>
            <a:off x="673100" y="5913438"/>
            <a:ext cx="7853363" cy="369887"/>
          </a:xfrm>
          <a:prstGeom prst="rect">
            <a:avLst/>
          </a:prstGeom>
          <a:noFill/>
          <a:ln w="9525">
            <a:noFill/>
            <a:miter lim="800000"/>
            <a:headEnd/>
            <a:tailEnd/>
          </a:ln>
        </p:spPr>
        <p:txBody>
          <a:bodyPr lIns="0" tIns="0" rIns="0" bIns="0" anchor="b">
            <a:spAutoFit/>
          </a:bodyPr>
          <a:lstStyle/>
          <a:p>
            <a:r>
              <a:rPr lang="en-GB" sz="1200" dirty="0" smtClean="0">
                <a:effectLst>
                  <a:outerShdw blurRad="38100" dist="38100" dir="2700000" algn="tl">
                    <a:srgbClr val="000000"/>
                  </a:outerShdw>
                </a:effectLst>
                <a:latin typeface="Tahoma" pitchFamily="34" charset="0"/>
                <a:ea typeface="ＭＳ Ｐゴシック" pitchFamily="-65" charset="-128"/>
              </a:rPr>
              <a:t> </a:t>
            </a:r>
            <a:r>
              <a:rPr lang="en-GB" sz="1200" dirty="0" smtClean="0">
                <a:latin typeface="Tahoma" pitchFamily="34" charset="0"/>
                <a:ea typeface="ＭＳ Ｐゴシック" pitchFamily="-65" charset="-128"/>
              </a:rPr>
              <a:t>1. McMahon </a:t>
            </a:r>
            <a:r>
              <a:rPr lang="en-GB" sz="1200" dirty="0">
                <a:latin typeface="Tahoma" pitchFamily="34" charset="0"/>
                <a:ea typeface="ＭＳ Ｐゴシック" pitchFamily="-65" charset="-128"/>
              </a:rPr>
              <a:t>(2005) Nat </a:t>
            </a:r>
            <a:r>
              <a:rPr lang="en-GB" sz="1200" dirty="0" err="1">
                <a:latin typeface="Tahoma" pitchFamily="34" charset="0"/>
                <a:ea typeface="ＭＳ Ｐゴシック" pitchFamily="-65" charset="-128"/>
              </a:rPr>
              <a:t>Clin</a:t>
            </a:r>
            <a:r>
              <a:rPr lang="en-GB" sz="1200" dirty="0">
                <a:latin typeface="Tahoma" pitchFamily="34" charset="0"/>
                <a:ea typeface="ＭＳ Ｐゴシック" pitchFamily="-65" charset="-128"/>
              </a:rPr>
              <a:t> </a:t>
            </a:r>
            <a:r>
              <a:rPr lang="en-GB" sz="1200" dirty="0" err="1">
                <a:latin typeface="Tahoma" pitchFamily="34" charset="0"/>
                <a:ea typeface="ＭＳ Ｐゴシック" pitchFamily="-65" charset="-128"/>
              </a:rPr>
              <a:t>Prac</a:t>
            </a:r>
            <a:r>
              <a:rPr lang="en-GB" sz="1200" dirty="0">
                <a:latin typeface="Tahoma" pitchFamily="34" charset="0"/>
                <a:ea typeface="ＭＳ Ｐゴシック" pitchFamily="-65" charset="-128"/>
              </a:rPr>
              <a:t> </a:t>
            </a:r>
            <a:r>
              <a:rPr lang="en-GB" sz="1200" dirty="0" err="1">
                <a:latin typeface="Tahoma" pitchFamily="34" charset="0"/>
                <a:ea typeface="ＭＳ Ｐゴシック" pitchFamily="-65" charset="-128"/>
              </a:rPr>
              <a:t>Urol</a:t>
            </a:r>
            <a:r>
              <a:rPr lang="en-GB" sz="1200" dirty="0">
                <a:latin typeface="Tahoma" pitchFamily="34" charset="0"/>
                <a:ea typeface="ＭＳ Ｐゴシック" pitchFamily="-65" charset="-128"/>
              </a:rPr>
              <a:t> 2(9): 426-433; 2. </a:t>
            </a:r>
            <a:r>
              <a:rPr lang="en-GB" sz="1200" dirty="0" err="1">
                <a:latin typeface="Tahoma" pitchFamily="34" charset="0"/>
                <a:ea typeface="ＭＳ Ｐゴシック" pitchFamily="-65" charset="-128"/>
              </a:rPr>
              <a:t>Waldinger</a:t>
            </a:r>
            <a:r>
              <a:rPr lang="en-GB" sz="1200" dirty="0">
                <a:latin typeface="Tahoma" pitchFamily="34" charset="0"/>
                <a:ea typeface="ＭＳ Ｐゴシック" pitchFamily="-65" charset="-128"/>
              </a:rPr>
              <a:t> et al. (1994) </a:t>
            </a:r>
            <a:r>
              <a:rPr lang="pl-PL" sz="1200" dirty="0">
                <a:latin typeface="Tahoma" pitchFamily="34" charset="0"/>
                <a:ea typeface="ＭＳ Ｐゴシック" pitchFamily="-65" charset="-128"/>
              </a:rPr>
              <a:t>Am J Psychiatry</a:t>
            </a:r>
            <a:r>
              <a:rPr lang="en-GB" sz="1200" dirty="0">
                <a:latin typeface="Tahoma" pitchFamily="34" charset="0"/>
                <a:ea typeface="ＭＳ Ｐゴシック" pitchFamily="-65" charset="-128"/>
              </a:rPr>
              <a:t> </a:t>
            </a:r>
            <a:r>
              <a:rPr lang="pl-PL" sz="1200" dirty="0">
                <a:latin typeface="Tahoma" pitchFamily="34" charset="0"/>
                <a:ea typeface="ＭＳ Ｐゴシック" pitchFamily="-65" charset="-128"/>
              </a:rPr>
              <a:t>151(9):1377-</a:t>
            </a:r>
            <a:r>
              <a:rPr lang="en-GB" sz="1200" dirty="0">
                <a:latin typeface="Tahoma" pitchFamily="34" charset="0"/>
                <a:ea typeface="ＭＳ Ｐゴシック" pitchFamily="-65" charset="-128"/>
              </a:rPr>
              <a:t>137</a:t>
            </a:r>
            <a:r>
              <a:rPr lang="pl-PL" sz="1200" dirty="0">
                <a:latin typeface="Tahoma" pitchFamily="34" charset="0"/>
                <a:ea typeface="ＭＳ Ｐゴシック" pitchFamily="-65" charset="-128"/>
              </a:rPr>
              <a:t>9</a:t>
            </a:r>
            <a:r>
              <a:rPr lang="en-GB" sz="1200" dirty="0">
                <a:latin typeface="Tahoma" pitchFamily="34" charset="0"/>
                <a:ea typeface="ＭＳ Ｐゴシック" pitchFamily="-65" charset="-128"/>
              </a:rPr>
              <a:t>;  3. Kara et al. (1996) J </a:t>
            </a:r>
            <a:r>
              <a:rPr lang="en-GB" sz="1200" dirty="0" err="1">
                <a:latin typeface="Tahoma" pitchFamily="34" charset="0"/>
                <a:ea typeface="ＭＳ Ｐゴシック" pitchFamily="-65" charset="-128"/>
              </a:rPr>
              <a:t>Urol</a:t>
            </a:r>
            <a:r>
              <a:rPr lang="en-GB" sz="1200" dirty="0">
                <a:latin typeface="Tahoma" pitchFamily="34" charset="0"/>
                <a:ea typeface="ＭＳ Ｐゴシック" pitchFamily="-65" charset="-128"/>
              </a:rPr>
              <a:t>. 156(5):1631-2; 4. </a:t>
            </a:r>
            <a:r>
              <a:rPr lang="en-GB" sz="1200" dirty="0" err="1">
                <a:latin typeface="Tahoma" pitchFamily="34" charset="0"/>
                <a:ea typeface="ＭＳ Ｐゴシック" pitchFamily="-65" charset="-128"/>
              </a:rPr>
              <a:t>Waldinger</a:t>
            </a:r>
            <a:r>
              <a:rPr lang="en-GB" sz="1200" dirty="0">
                <a:latin typeface="Tahoma" pitchFamily="34" charset="0"/>
                <a:ea typeface="ＭＳ Ｐゴシック" pitchFamily="-65" charset="-128"/>
              </a:rPr>
              <a:t> et al. (1998) J </a:t>
            </a:r>
            <a:r>
              <a:rPr lang="en-GB" sz="1200" dirty="0" err="1">
                <a:latin typeface="Tahoma" pitchFamily="34" charset="0"/>
                <a:ea typeface="ＭＳ Ｐゴシック" pitchFamily="-65" charset="-128"/>
              </a:rPr>
              <a:t>Clin</a:t>
            </a:r>
            <a:r>
              <a:rPr lang="en-GB" sz="1200" dirty="0">
                <a:latin typeface="Tahoma" pitchFamily="34" charset="0"/>
                <a:ea typeface="ＭＳ Ｐゴシック" pitchFamily="-65" charset="-128"/>
              </a:rPr>
              <a:t> </a:t>
            </a:r>
            <a:r>
              <a:rPr lang="en-GB" sz="1200" dirty="0" err="1">
                <a:latin typeface="Tahoma" pitchFamily="34" charset="0"/>
                <a:ea typeface="ＭＳ Ｐゴシック" pitchFamily="-65" charset="-128"/>
              </a:rPr>
              <a:t>Psychopharmacol</a:t>
            </a:r>
            <a:r>
              <a:rPr lang="en-GB" sz="1200" dirty="0">
                <a:latin typeface="Tahoma" pitchFamily="34" charset="0"/>
                <a:ea typeface="ＭＳ Ｐゴシック" pitchFamily="-65" charset="-128"/>
              </a:rPr>
              <a:t>. 18(4):274-281</a:t>
            </a:r>
            <a:endParaRPr lang="en-US" sz="1200" dirty="0">
              <a:latin typeface="Tahoma" pitchFamily="34" charset="0"/>
              <a:ea typeface="ＭＳ Ｐゴシック" pitchFamily="-65" charset="-128"/>
            </a:endParaRPr>
          </a:p>
        </p:txBody>
      </p:sp>
      <p:sp>
        <p:nvSpPr>
          <p:cNvPr id="65539" name="Rectangle 7"/>
          <p:cNvSpPr>
            <a:spLocks noGrp="1" noChangeArrowheads="1"/>
          </p:cNvSpPr>
          <p:nvPr>
            <p:ph type="title" idx="4294967295"/>
          </p:nvPr>
        </p:nvSpPr>
        <p:spPr>
          <a:xfrm>
            <a:off x="344488" y="717550"/>
            <a:ext cx="7721600" cy="513593"/>
          </a:xfrm>
        </p:spPr>
        <p:txBody>
          <a:bodyPr tIns="72000" anchor="ctr"/>
          <a:lstStyle/>
          <a:p>
            <a:pPr eaLnBrk="1" hangingPunct="1"/>
            <a:r>
              <a:rPr lang="en-GB" sz="2700" dirty="0" smtClean="0">
                <a:ea typeface="ＭＳ Ｐゴシック" pitchFamily="-65" charset="-128"/>
              </a:rPr>
              <a:t>Early Observations Of The Effect Of </a:t>
            </a:r>
            <a:r>
              <a:rPr lang="en-GB" sz="2700" dirty="0" err="1" smtClean="0">
                <a:ea typeface="ＭＳ Ｐゴシック" pitchFamily="-65" charset="-128"/>
              </a:rPr>
              <a:t>SSRIs</a:t>
            </a:r>
            <a:endParaRPr lang="en-US" sz="2700" dirty="0" smtClean="0">
              <a:ea typeface="ＭＳ Ｐゴシック" pitchFamily="-65" charset="-128"/>
            </a:endParaRPr>
          </a:p>
        </p:txBody>
      </p:sp>
      <p:sp>
        <p:nvSpPr>
          <p:cNvPr id="2176004" name="Rectangle 8"/>
          <p:cNvSpPr>
            <a:spLocks noGrp="1" noChangeArrowheads="1"/>
          </p:cNvSpPr>
          <p:nvPr>
            <p:ph idx="4294967295"/>
          </p:nvPr>
        </p:nvSpPr>
        <p:spPr>
          <a:xfrm>
            <a:off x="539750" y="1760538"/>
            <a:ext cx="8235950" cy="3385542"/>
          </a:xfrm>
        </p:spPr>
        <p:txBody>
          <a:bodyPr lIns="0" tIns="0" rIns="0" bIns="0"/>
          <a:lstStyle/>
          <a:p>
            <a:pPr marL="269875" indent="-269875" eaLnBrk="1" hangingPunct="1">
              <a:buFont typeface="Arial" pitchFamily="34" charset="0"/>
              <a:buChar char="•"/>
            </a:pPr>
            <a:r>
              <a:rPr lang="en-GB" sz="2200" dirty="0" smtClean="0">
                <a:ea typeface="ＭＳ Ｐゴシック" pitchFamily="-65" charset="-128"/>
              </a:rPr>
              <a:t>Antidepressant Selective Serotonin Reuptake Inhibitor (SSRI) associated with delayed ejaculation [1]</a:t>
            </a:r>
          </a:p>
          <a:p>
            <a:pPr marL="895350" lvl="1" indent="-354013" eaLnBrk="1" hangingPunct="1">
              <a:buSzPct val="91000"/>
              <a:buFont typeface="Arial" pitchFamily="34" charset="0"/>
              <a:buChar char="•"/>
            </a:pPr>
            <a:r>
              <a:rPr lang="en-GB" sz="2000" dirty="0" smtClean="0">
                <a:ea typeface="ＭＳ Ｐゴシック" pitchFamily="-65" charset="-128"/>
              </a:rPr>
              <a:t>Daily administration of paroxetine associated with greater clinical improvement than placebo [2]</a:t>
            </a:r>
          </a:p>
          <a:p>
            <a:pPr marL="895350" lvl="1" indent="-354013" eaLnBrk="1" hangingPunct="1">
              <a:buSzPct val="91000"/>
              <a:buFont typeface="Arial" pitchFamily="34" charset="0"/>
              <a:buChar char="•"/>
            </a:pPr>
            <a:r>
              <a:rPr lang="en-GB" sz="2000" dirty="0" smtClean="0">
                <a:ea typeface="ＭＳ Ｐゴシック" pitchFamily="-65" charset="-128"/>
              </a:rPr>
              <a:t>Daily administration of </a:t>
            </a:r>
            <a:r>
              <a:rPr lang="en-GB" sz="2000" dirty="0" err="1" smtClean="0">
                <a:ea typeface="ＭＳ Ｐゴシック" pitchFamily="-65" charset="-128"/>
              </a:rPr>
              <a:t>fluoxetine</a:t>
            </a:r>
            <a:r>
              <a:rPr lang="en-GB" sz="2000" dirty="0" smtClean="0">
                <a:ea typeface="ＭＳ Ｐゴシック" pitchFamily="-65" charset="-128"/>
              </a:rPr>
              <a:t> increased </a:t>
            </a:r>
            <a:r>
              <a:rPr lang="en-GB" sz="2000" dirty="0" err="1" smtClean="0">
                <a:ea typeface="ＭＳ Ｐゴシック" pitchFamily="-65" charset="-128"/>
              </a:rPr>
              <a:t>Intravaginal</a:t>
            </a:r>
            <a:r>
              <a:rPr lang="en-GB" sz="2000" dirty="0" smtClean="0">
                <a:ea typeface="ＭＳ Ｐゴシック" pitchFamily="-65" charset="-128"/>
              </a:rPr>
              <a:t> Ejaculatory Latency Time (IELT) compared with placebo [3]</a:t>
            </a:r>
          </a:p>
          <a:p>
            <a:pPr marL="895350" lvl="1" indent="-354013" eaLnBrk="1" hangingPunct="1">
              <a:buSzPct val="91000"/>
              <a:buFont typeface="Arial" pitchFamily="34" charset="0"/>
              <a:buChar char="•"/>
            </a:pPr>
            <a:r>
              <a:rPr lang="en-GB" sz="2000" dirty="0" smtClean="0">
                <a:ea typeface="ＭＳ Ｐゴシック" pitchFamily="-65" charset="-128"/>
              </a:rPr>
              <a:t>Daily administration of </a:t>
            </a:r>
            <a:r>
              <a:rPr lang="en-GB" sz="2000" dirty="0" err="1" smtClean="0">
                <a:ea typeface="ＭＳ Ｐゴシック" pitchFamily="-65" charset="-128"/>
              </a:rPr>
              <a:t>paroxetine</a:t>
            </a:r>
            <a:r>
              <a:rPr lang="en-GB" sz="2000" dirty="0" smtClean="0">
                <a:ea typeface="ＭＳ Ｐゴシック" pitchFamily="-65" charset="-128"/>
              </a:rPr>
              <a:t>, </a:t>
            </a:r>
            <a:r>
              <a:rPr lang="en-GB" sz="2000" dirty="0" err="1" smtClean="0">
                <a:ea typeface="ＭＳ Ｐゴシック" pitchFamily="-65" charset="-128"/>
              </a:rPr>
              <a:t>fluoxetine</a:t>
            </a:r>
            <a:r>
              <a:rPr lang="en-GB" sz="2000" dirty="0" smtClean="0">
                <a:ea typeface="ＭＳ Ｐゴシック" pitchFamily="-65" charset="-128"/>
              </a:rPr>
              <a:t>, and </a:t>
            </a:r>
            <a:r>
              <a:rPr lang="en-GB" sz="2000" dirty="0" err="1" smtClean="0">
                <a:ea typeface="ＭＳ Ｐゴシック" pitchFamily="-65" charset="-128"/>
              </a:rPr>
              <a:t>sertraline</a:t>
            </a:r>
            <a:r>
              <a:rPr lang="en-GB" sz="2000" dirty="0" smtClean="0">
                <a:ea typeface="ＭＳ Ｐゴシック" pitchFamily="-65" charset="-128"/>
              </a:rPr>
              <a:t> increased IELT in men with baseline IELT ≤ 1 min compared with placebo [4]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600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176004">
                                            <p:txEl>
                                              <p:pRg st="2" end="2"/>
                                            </p:txEl>
                                          </p:spTgt>
                                        </p:tgtEl>
                                        <p:attrNameLst>
                                          <p:attrName>style.visibility</p:attrName>
                                        </p:attrNameLst>
                                      </p:cBhvr>
                                      <p:to>
                                        <p:strVal val="visible"/>
                                      </p:to>
                                    </p:set>
                                    <p:animEffect transition="in" filter="blinds(horizontal)">
                                      <p:cBhvr>
                                        <p:cTn id="11" dur="500"/>
                                        <p:tgtEl>
                                          <p:spTgt spid="217600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760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6962" name="Rectangle 2"/>
          <p:cNvSpPr>
            <a:spLocks noGrp="1" noChangeArrowheads="1"/>
          </p:cNvSpPr>
          <p:nvPr>
            <p:ph type="body" idx="1"/>
          </p:nvPr>
        </p:nvSpPr>
        <p:spPr>
          <a:xfrm>
            <a:off x="481189" y="1506538"/>
            <a:ext cx="8404578" cy="3693319"/>
          </a:xfrm>
        </p:spPr>
        <p:txBody>
          <a:bodyPr/>
          <a:lstStyle/>
          <a:p>
            <a:r>
              <a:rPr lang="en-AU" sz="2400" dirty="0" err="1">
                <a:latin typeface="Tahoma" charset="0"/>
                <a:cs typeface="Times New Roman" charset="0"/>
              </a:rPr>
              <a:t>Lidocaine</a:t>
            </a:r>
            <a:r>
              <a:rPr lang="en-AU" sz="2400" dirty="0">
                <a:latin typeface="Tahoma" charset="0"/>
                <a:cs typeface="Times New Roman" charset="0"/>
              </a:rPr>
              <a:t>, </a:t>
            </a:r>
            <a:r>
              <a:rPr lang="en-AU" sz="2400" dirty="0" err="1">
                <a:latin typeface="Tahoma" charset="0"/>
                <a:cs typeface="Times New Roman" charset="0"/>
              </a:rPr>
              <a:t>lidocaine</a:t>
            </a:r>
            <a:r>
              <a:rPr lang="en-AU" sz="2400" dirty="0">
                <a:latin typeface="Tahoma" charset="0"/>
                <a:cs typeface="Times New Roman" charset="0"/>
              </a:rPr>
              <a:t>/</a:t>
            </a:r>
            <a:r>
              <a:rPr lang="en-AU" sz="2400" dirty="0" err="1">
                <a:latin typeface="Tahoma" charset="0"/>
                <a:cs typeface="Times New Roman" charset="0"/>
              </a:rPr>
              <a:t>prilocaine</a:t>
            </a:r>
            <a:r>
              <a:rPr lang="en-AU" sz="2400" dirty="0">
                <a:latin typeface="Tahoma" charset="0"/>
                <a:cs typeface="Times New Roman" charset="0"/>
              </a:rPr>
              <a:t> (EMLA</a:t>
            </a:r>
            <a:r>
              <a:rPr lang="en-AU" sz="2400" dirty="0" smtClean="0">
                <a:latin typeface="Tahoma" charset="0"/>
                <a:cs typeface="Times New Roman" charset="0"/>
              </a:rPr>
              <a:t>)</a:t>
            </a:r>
            <a:endParaRPr lang="en-US" sz="2400" baseline="30000" dirty="0">
              <a:latin typeface="Tahoma" charset="0"/>
              <a:cs typeface="Tahoma" charset="0"/>
            </a:endParaRPr>
          </a:p>
          <a:p>
            <a:r>
              <a:rPr lang="nl-NL" sz="2400" dirty="0">
                <a:latin typeface="Tahoma" charset="0"/>
              </a:rPr>
              <a:t>Few </a:t>
            </a:r>
            <a:r>
              <a:rPr lang="nl-NL" sz="2400" dirty="0" err="1">
                <a:latin typeface="Tahoma" charset="0"/>
              </a:rPr>
              <a:t>controlled</a:t>
            </a:r>
            <a:r>
              <a:rPr lang="nl-NL" sz="2400" dirty="0">
                <a:latin typeface="Tahoma" charset="0"/>
              </a:rPr>
              <a:t> </a:t>
            </a:r>
            <a:r>
              <a:rPr lang="nl-NL" sz="2400" dirty="0" smtClean="0">
                <a:latin typeface="Tahoma" charset="0"/>
              </a:rPr>
              <a:t>studies: </a:t>
            </a:r>
            <a:r>
              <a:rPr lang="nl-NL" sz="2400" dirty="0" err="1" smtClean="0">
                <a:latin typeface="Tahoma" charset="0"/>
              </a:rPr>
              <a:t>Moderately</a:t>
            </a:r>
            <a:r>
              <a:rPr lang="nl-NL" sz="2400" dirty="0" smtClean="0">
                <a:latin typeface="Tahoma" charset="0"/>
              </a:rPr>
              <a:t> </a:t>
            </a:r>
            <a:r>
              <a:rPr lang="nl-NL" sz="2400" dirty="0" err="1">
                <a:latin typeface="Tahoma" charset="0"/>
              </a:rPr>
              <a:t>effective</a:t>
            </a:r>
            <a:r>
              <a:rPr lang="nl-NL" sz="2400" dirty="0">
                <a:latin typeface="Tahoma" charset="0"/>
              </a:rPr>
              <a:t> in </a:t>
            </a:r>
            <a:r>
              <a:rPr lang="nl-NL" sz="2400" dirty="0" err="1">
                <a:latin typeface="Tahoma" charset="0"/>
              </a:rPr>
              <a:t>delaying</a:t>
            </a:r>
            <a:r>
              <a:rPr lang="nl-NL" sz="2400" dirty="0">
                <a:latin typeface="Tahoma" charset="0"/>
              </a:rPr>
              <a:t> </a:t>
            </a:r>
            <a:r>
              <a:rPr lang="nl-NL" sz="2400" dirty="0" err="1">
                <a:latin typeface="Tahoma" charset="0"/>
              </a:rPr>
              <a:t>ejaculation</a:t>
            </a:r>
            <a:r>
              <a:rPr lang="nl-NL" sz="2400" dirty="0">
                <a:latin typeface="Tahoma" charset="0"/>
              </a:rPr>
              <a:t> [1-3]</a:t>
            </a:r>
            <a:endParaRPr lang="nl-NL" sz="2400" baseline="30000" dirty="0">
              <a:latin typeface="Tahoma" charset="0"/>
            </a:endParaRPr>
          </a:p>
          <a:p>
            <a:r>
              <a:rPr lang="en-AU" sz="2400" dirty="0">
                <a:latin typeface="Tahoma" charset="0"/>
                <a:cs typeface="Times New Roman" charset="0"/>
              </a:rPr>
              <a:t>R</a:t>
            </a:r>
            <a:r>
              <a:rPr lang="en-AU" sz="2400" dirty="0" smtClean="0">
                <a:latin typeface="Tahoma" charset="0"/>
                <a:cs typeface="Times New Roman" charset="0"/>
              </a:rPr>
              <a:t>esulting </a:t>
            </a:r>
            <a:r>
              <a:rPr lang="en-AU" sz="2400" dirty="0">
                <a:latin typeface="Tahoma" charset="0"/>
                <a:cs typeface="Times New Roman" charset="0"/>
              </a:rPr>
              <a:t>in vaginal numbness and resultant female </a:t>
            </a:r>
            <a:r>
              <a:rPr lang="en-AU" sz="2400" dirty="0" err="1">
                <a:latin typeface="Tahoma" charset="0"/>
                <a:cs typeface="Times New Roman" charset="0"/>
              </a:rPr>
              <a:t>anorgasmia</a:t>
            </a:r>
            <a:endParaRPr lang="en-AU" sz="2400" dirty="0">
              <a:latin typeface="Tahoma" charset="0"/>
              <a:cs typeface="Times New Roman" charset="0"/>
            </a:endParaRPr>
          </a:p>
          <a:p>
            <a:r>
              <a:rPr lang="en-AU" sz="2400" dirty="0">
                <a:latin typeface="Tahoma" charset="0"/>
              </a:rPr>
              <a:t>Level 1B evidence to support the efficacy and safety of on-demand topical anaesthetics in the treatment of PE</a:t>
            </a:r>
            <a:endParaRPr lang="en-AU" sz="2400" dirty="0">
              <a:solidFill>
                <a:schemeClr val="tx2"/>
              </a:solidFill>
              <a:effectLst>
                <a:outerShdw blurRad="38100" dist="38100" dir="2700000" algn="tl">
                  <a:srgbClr val="FFFFFF"/>
                </a:outerShdw>
              </a:effectLst>
              <a:latin typeface="Tahoma" charset="0"/>
            </a:endParaRPr>
          </a:p>
        </p:txBody>
      </p:sp>
      <p:sp>
        <p:nvSpPr>
          <p:cNvPr id="2216963" name="Rectangle 3"/>
          <p:cNvSpPr>
            <a:spLocks noGrp="1" noChangeArrowheads="1"/>
          </p:cNvSpPr>
          <p:nvPr>
            <p:ph type="title"/>
          </p:nvPr>
        </p:nvSpPr>
        <p:spPr>
          <a:xfrm>
            <a:off x="565857" y="566738"/>
            <a:ext cx="8170333" cy="446276"/>
          </a:xfrm>
        </p:spPr>
        <p:txBody>
          <a:bodyPr/>
          <a:lstStyle/>
          <a:p>
            <a:r>
              <a:rPr lang="nl-NL">
                <a:effectLst>
                  <a:outerShdw blurRad="38100" dist="38100" dir="2700000" algn="tl">
                    <a:srgbClr val="FFFFFF"/>
                  </a:outerShdw>
                </a:effectLst>
                <a:latin typeface="Tahoma" charset="0"/>
              </a:rPr>
              <a:t>“On-Demand” Topical Anesthetics</a:t>
            </a:r>
            <a:endParaRPr lang="en-AU">
              <a:effectLst>
                <a:outerShdw blurRad="38100" dist="38100" dir="2700000" algn="tl">
                  <a:srgbClr val="FFFFFF"/>
                </a:outerShdw>
              </a:effectLst>
              <a:latin typeface="Tahoma" charset="0"/>
            </a:endParaRPr>
          </a:p>
        </p:txBody>
      </p:sp>
      <p:sp>
        <p:nvSpPr>
          <p:cNvPr id="2216964" name="Text Box 4"/>
          <p:cNvSpPr txBox="1">
            <a:spLocks noChangeArrowheads="1"/>
          </p:cNvSpPr>
          <p:nvPr/>
        </p:nvSpPr>
        <p:spPr bwMode="auto">
          <a:xfrm>
            <a:off x="649111" y="5413375"/>
            <a:ext cx="7741356" cy="1384995"/>
          </a:xfrm>
          <a:prstGeom prst="rect">
            <a:avLst/>
          </a:prstGeom>
          <a:noFill/>
          <a:ln w="9525">
            <a:noFill/>
            <a:miter lim="800000"/>
            <a:headEnd/>
            <a:tailEnd/>
          </a:ln>
          <a:effectLst>
            <a:prstShdw prst="shdw17" dist="17961" dir="2700000">
              <a:schemeClr val="bg1">
                <a:gamma/>
                <a:shade val="60000"/>
                <a:invGamma/>
                <a:alpha val="74998"/>
              </a:schemeClr>
            </a:prstShdw>
          </a:effectLst>
        </p:spPr>
        <p:txBody>
          <a:bodyPr>
            <a:spAutoFit/>
          </a:bodyPr>
          <a:lstStyle>
            <a:lvl1pPr marL="269875" indent="-269875">
              <a:tabLst>
                <a:tab pos="269875" algn="l"/>
              </a:tabLst>
              <a:defRPr sz="2400" b="1">
                <a:solidFill>
                  <a:schemeClr val="tx1"/>
                </a:solidFill>
                <a:latin typeface="Tahoma" charset="0"/>
                <a:ea typeface="ＭＳ Ｐゴシック" charset="0"/>
                <a:cs typeface="ＭＳ Ｐゴシック" charset="0"/>
              </a:defRPr>
            </a:lvl1pPr>
            <a:lvl2pPr marL="37931725" indent="-37474525">
              <a:tabLst>
                <a:tab pos="269875" algn="l"/>
              </a:tabLst>
              <a:defRPr sz="2400" b="1">
                <a:solidFill>
                  <a:schemeClr val="tx1"/>
                </a:solidFill>
                <a:latin typeface="Tahoma" charset="0"/>
                <a:ea typeface="ＭＳ Ｐゴシック" charset="0"/>
              </a:defRPr>
            </a:lvl2pPr>
            <a:lvl3pPr>
              <a:tabLst>
                <a:tab pos="269875" algn="l"/>
              </a:tabLst>
              <a:defRPr sz="2400" b="1">
                <a:solidFill>
                  <a:schemeClr val="tx1"/>
                </a:solidFill>
                <a:latin typeface="Tahoma" charset="0"/>
                <a:ea typeface="ＭＳ Ｐゴシック" charset="0"/>
              </a:defRPr>
            </a:lvl3pPr>
            <a:lvl4pPr>
              <a:tabLst>
                <a:tab pos="269875" algn="l"/>
              </a:tabLst>
              <a:defRPr sz="2400" b="1">
                <a:solidFill>
                  <a:schemeClr val="tx1"/>
                </a:solidFill>
                <a:latin typeface="Tahoma" charset="0"/>
                <a:ea typeface="ＭＳ Ｐゴシック" charset="0"/>
              </a:defRPr>
            </a:lvl4pPr>
            <a:lvl5pPr>
              <a:tabLst>
                <a:tab pos="269875" algn="l"/>
              </a:tabLst>
              <a:defRPr sz="2400" b="1">
                <a:solidFill>
                  <a:schemeClr val="tx1"/>
                </a:solidFill>
                <a:latin typeface="Tahoma" charset="0"/>
                <a:ea typeface="ＭＳ Ｐゴシック" charset="0"/>
              </a:defRPr>
            </a:lvl5pPr>
            <a:lvl6pPr marL="457200" eaLnBrk="0" fontAlgn="base" hangingPunct="0">
              <a:spcBef>
                <a:spcPct val="15000"/>
              </a:spcBef>
              <a:spcAft>
                <a:spcPct val="20000"/>
              </a:spcAft>
              <a:tabLst>
                <a:tab pos="269875" algn="l"/>
              </a:tabLst>
              <a:defRPr sz="2400" b="1">
                <a:solidFill>
                  <a:schemeClr val="tx1"/>
                </a:solidFill>
                <a:latin typeface="Tahoma" charset="0"/>
                <a:ea typeface="ＭＳ Ｐゴシック" charset="0"/>
              </a:defRPr>
            </a:lvl6pPr>
            <a:lvl7pPr marL="914400" eaLnBrk="0" fontAlgn="base" hangingPunct="0">
              <a:spcBef>
                <a:spcPct val="15000"/>
              </a:spcBef>
              <a:spcAft>
                <a:spcPct val="20000"/>
              </a:spcAft>
              <a:tabLst>
                <a:tab pos="269875" algn="l"/>
              </a:tabLst>
              <a:defRPr sz="2400" b="1">
                <a:solidFill>
                  <a:schemeClr val="tx1"/>
                </a:solidFill>
                <a:latin typeface="Tahoma" charset="0"/>
                <a:ea typeface="ＭＳ Ｐゴシック" charset="0"/>
              </a:defRPr>
            </a:lvl7pPr>
            <a:lvl8pPr marL="1371600" eaLnBrk="0" fontAlgn="base" hangingPunct="0">
              <a:spcBef>
                <a:spcPct val="15000"/>
              </a:spcBef>
              <a:spcAft>
                <a:spcPct val="20000"/>
              </a:spcAft>
              <a:tabLst>
                <a:tab pos="269875" algn="l"/>
              </a:tabLst>
              <a:defRPr sz="2400" b="1">
                <a:solidFill>
                  <a:schemeClr val="tx1"/>
                </a:solidFill>
                <a:latin typeface="Tahoma" charset="0"/>
                <a:ea typeface="ＭＳ Ｐゴシック" charset="0"/>
              </a:defRPr>
            </a:lvl8pPr>
            <a:lvl9pPr marL="1828800" eaLnBrk="0" fontAlgn="base" hangingPunct="0">
              <a:spcBef>
                <a:spcPct val="15000"/>
              </a:spcBef>
              <a:spcAft>
                <a:spcPct val="20000"/>
              </a:spcAft>
              <a:tabLst>
                <a:tab pos="269875" algn="l"/>
              </a:tabLst>
              <a:defRPr sz="2400" b="1">
                <a:solidFill>
                  <a:schemeClr val="tx1"/>
                </a:solidFill>
                <a:latin typeface="Tahoma" charset="0"/>
                <a:ea typeface="ＭＳ Ｐゴシック" charset="0"/>
              </a:defRPr>
            </a:lvl9pPr>
          </a:lstStyle>
          <a:p>
            <a:pPr algn="l">
              <a:buFontTx/>
              <a:buAutoNum type="arabicPeriod"/>
            </a:pPr>
            <a:r>
              <a:rPr lang="en-AU" sz="1200" b="0">
                <a:effectLst>
                  <a:outerShdw blurRad="38100" dist="38100" dir="2700000" algn="tl">
                    <a:srgbClr val="000000"/>
                  </a:outerShdw>
                </a:effectLst>
              </a:rPr>
              <a:t>Berkovitch M, Keresteci AG, Koren G. Efficacy of prilocaine-lidocaine cream in the treatment of premature ejaculation. J Urol 1995; 154(4):1360-1.</a:t>
            </a:r>
          </a:p>
          <a:p>
            <a:pPr algn="l">
              <a:buFontTx/>
              <a:buAutoNum type="arabicPeriod"/>
            </a:pPr>
            <a:r>
              <a:rPr lang="en-AU" sz="1200" b="0">
                <a:effectLst>
                  <a:outerShdw blurRad="38100" dist="38100" dir="2700000" algn="tl">
                    <a:srgbClr val="000000"/>
                  </a:outerShdw>
                </a:effectLst>
              </a:rPr>
              <a:t>Xin ZC, Choi YD, Lee SH, Choi HK. Efficacy of a topical agent SS-cream in the treatment of premature ejaculation: preliminary clinical studies. Yonsei Med J 1997; 38(2):91-5.</a:t>
            </a:r>
          </a:p>
          <a:p>
            <a:pPr algn="l">
              <a:buFontTx/>
              <a:buAutoNum type="arabicPeriod"/>
            </a:pPr>
            <a:r>
              <a:rPr lang="en-AU" sz="1200" b="0">
                <a:effectLst>
                  <a:outerShdw blurRad="38100" dist="38100" dir="2700000" algn="tl">
                    <a:srgbClr val="000000"/>
                  </a:outerShdw>
                </a:effectLst>
              </a:rPr>
              <a:t>Busato W, Galindo CC. Topical anaesthetic use for treating premature ejaculation: a double-blind, randomized, placebo-controlled study. BJU Int 2004; 93(7):1018-21</a:t>
            </a:r>
            <a:r>
              <a:rPr lang="en-AU" sz="1200">
                <a:effectLst>
                  <a:outerShdw blurRad="38100" dist="38100" dir="2700000" algn="tl">
                    <a:srgbClr val="000000"/>
                  </a:outerShdw>
                </a:effectLst>
              </a:rPr>
              <a:t>. </a:t>
            </a:r>
          </a:p>
        </p:txBody>
      </p:sp>
    </p:spTree>
    <p:extLst>
      <p:ext uri="{BB962C8B-B14F-4D97-AF65-F5344CB8AC3E}">
        <p14:creationId xmlns:p14="http://schemas.microsoft.com/office/powerpoint/2010/main" val="1504598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spect="1" noChangeArrowheads="1"/>
          </p:cNvSpPr>
          <p:nvPr/>
        </p:nvSpPr>
        <p:spPr bwMode="auto">
          <a:xfrm>
            <a:off x="4702175" y="1752600"/>
            <a:ext cx="4060825" cy="300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tabLst>
                <a:tab pos="292100" algn="l"/>
                <a:tab pos="482600" algn="l"/>
              </a:tabLst>
            </a:pPr>
            <a:endParaRPr lang="en-GB" sz="2300">
              <a:solidFill>
                <a:schemeClr val="bg1"/>
              </a:solidFill>
              <a:latin typeface="Times New Roman" charset="0"/>
            </a:endParaRPr>
          </a:p>
        </p:txBody>
      </p:sp>
      <p:sp>
        <p:nvSpPr>
          <p:cNvPr id="24581" name="Rectangle 5"/>
          <p:cNvSpPr>
            <a:spLocks noChangeAspect="1" noChangeArrowheads="1"/>
          </p:cNvSpPr>
          <p:nvPr/>
        </p:nvSpPr>
        <p:spPr bwMode="auto">
          <a:xfrm>
            <a:off x="5677470" y="2117680"/>
            <a:ext cx="1883391"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tabLst>
                <a:tab pos="292100" algn="l"/>
                <a:tab pos="482600" algn="l"/>
                <a:tab pos="673100" algn="l"/>
              </a:tabLst>
            </a:pPr>
            <a:r>
              <a:rPr lang="en-US" sz="2500" b="1" dirty="0" smtClean="0">
                <a:latin typeface="Calibri" charset="0"/>
              </a:rPr>
              <a:t>Multi-part</a:t>
            </a:r>
            <a:r>
              <a:rPr lang="en-US" sz="2500" b="1" dirty="0">
                <a:latin typeface="Calibri" charset="0"/>
              </a:rPr>
              <a:t/>
            </a:r>
            <a:br>
              <a:rPr lang="en-US" sz="2500" b="1" dirty="0">
                <a:latin typeface="Calibri" charset="0"/>
              </a:rPr>
            </a:br>
            <a:r>
              <a:rPr lang="en-US" sz="2500" b="1" dirty="0">
                <a:latin typeface="Calibri" charset="0"/>
              </a:rPr>
              <a:t>inflatable</a:t>
            </a:r>
            <a:br>
              <a:rPr lang="en-US" sz="2500" b="1" dirty="0">
                <a:latin typeface="Calibri" charset="0"/>
              </a:rPr>
            </a:br>
            <a:r>
              <a:rPr lang="en-US" sz="2500" b="1" dirty="0">
                <a:latin typeface="Calibri" charset="0"/>
              </a:rPr>
              <a:t>prosthesis</a:t>
            </a:r>
            <a:endParaRPr lang="en-GB" sz="2500" dirty="0">
              <a:latin typeface="Calibri" charset="0"/>
            </a:endParaRPr>
          </a:p>
        </p:txBody>
      </p:sp>
      <p:grpSp>
        <p:nvGrpSpPr>
          <p:cNvPr id="18" name="Group 17"/>
          <p:cNvGrpSpPr/>
          <p:nvPr/>
        </p:nvGrpSpPr>
        <p:grpSpPr>
          <a:xfrm>
            <a:off x="560388" y="1641610"/>
            <a:ext cx="4851400" cy="4524375"/>
            <a:chOff x="560388" y="2051050"/>
            <a:chExt cx="4851400" cy="4524375"/>
          </a:xfrm>
        </p:grpSpPr>
        <p:pic>
          <p:nvPicPr>
            <p:cNvPr id="24578" name="Picture 2" descr="4-25.tif                                                       00035CF0Macintosh HD                   B5D43C6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2051050"/>
              <a:ext cx="485140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2" name="Text Box 6"/>
            <p:cNvSpPr txBox="1">
              <a:spLocks noChangeArrowheads="1"/>
            </p:cNvSpPr>
            <p:nvPr/>
          </p:nvSpPr>
          <p:spPr bwMode="auto">
            <a:xfrm>
              <a:off x="4187860" y="2208491"/>
              <a:ext cx="108529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1800" b="1" dirty="0">
                  <a:solidFill>
                    <a:schemeClr val="bg1"/>
                  </a:solidFill>
                  <a:latin typeface="Calibri" charset="0"/>
                </a:rPr>
                <a:t>Reservoir</a:t>
              </a:r>
              <a:endParaRPr lang="de-DE" sz="2800" dirty="0">
                <a:solidFill>
                  <a:schemeClr val="bg1"/>
                </a:solidFill>
                <a:latin typeface="Calibri" charset="0"/>
              </a:endParaRPr>
            </a:p>
          </p:txBody>
        </p:sp>
        <p:sp>
          <p:nvSpPr>
            <p:cNvPr id="24583" name="Text Box 7"/>
            <p:cNvSpPr txBox="1">
              <a:spLocks noChangeArrowheads="1"/>
            </p:cNvSpPr>
            <p:nvPr/>
          </p:nvSpPr>
          <p:spPr bwMode="auto">
            <a:xfrm>
              <a:off x="4351177" y="4219853"/>
              <a:ext cx="106029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1800" b="1">
                  <a:solidFill>
                    <a:schemeClr val="bg1"/>
                  </a:solidFill>
                  <a:latin typeface="Calibri" charset="0"/>
                </a:rPr>
                <a:t>Cylinders</a:t>
              </a:r>
              <a:endParaRPr lang="de-DE" sz="2800">
                <a:solidFill>
                  <a:schemeClr val="bg1"/>
                </a:solidFill>
                <a:latin typeface="Calibri" charset="0"/>
              </a:endParaRPr>
            </a:p>
          </p:txBody>
        </p:sp>
        <p:sp>
          <p:nvSpPr>
            <p:cNvPr id="24584" name="Text Box 8"/>
            <p:cNvSpPr txBox="1">
              <a:spLocks noChangeArrowheads="1"/>
            </p:cNvSpPr>
            <p:nvPr/>
          </p:nvSpPr>
          <p:spPr bwMode="auto">
            <a:xfrm>
              <a:off x="3692503" y="5152995"/>
              <a:ext cx="7425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1800" b="1" dirty="0">
                  <a:solidFill>
                    <a:schemeClr val="bg1"/>
                  </a:solidFill>
                  <a:latin typeface="Calibri" charset="0"/>
                </a:rPr>
                <a:t>Pump</a:t>
              </a:r>
              <a:endParaRPr lang="de-DE" sz="2800" dirty="0">
                <a:solidFill>
                  <a:schemeClr val="bg1"/>
                </a:solidFill>
                <a:latin typeface="Calibri" charset="0"/>
              </a:endParaRPr>
            </a:p>
          </p:txBody>
        </p:sp>
        <p:sp>
          <p:nvSpPr>
            <p:cNvPr id="24585" name="Line 9"/>
            <p:cNvSpPr>
              <a:spLocks noChangeShapeType="1"/>
            </p:cNvSpPr>
            <p:nvPr/>
          </p:nvSpPr>
          <p:spPr bwMode="auto">
            <a:xfrm>
              <a:off x="3200400" y="5334000"/>
              <a:ext cx="492103" cy="0"/>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86" name="Line 10"/>
            <p:cNvSpPr>
              <a:spLocks noChangeShapeType="1"/>
            </p:cNvSpPr>
            <p:nvPr/>
          </p:nvSpPr>
          <p:spPr bwMode="auto">
            <a:xfrm>
              <a:off x="4495800" y="3733800"/>
              <a:ext cx="228600" cy="457200"/>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87" name="Line 11"/>
            <p:cNvSpPr>
              <a:spLocks noChangeShapeType="1"/>
            </p:cNvSpPr>
            <p:nvPr/>
          </p:nvSpPr>
          <p:spPr bwMode="auto">
            <a:xfrm flipV="1">
              <a:off x="3048000" y="2438400"/>
              <a:ext cx="1139860" cy="457200"/>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2" name="Title 11"/>
          <p:cNvSpPr>
            <a:spLocks noGrp="1"/>
          </p:cNvSpPr>
          <p:nvPr>
            <p:ph type="title"/>
          </p:nvPr>
        </p:nvSpPr>
        <p:spPr/>
        <p:txBody>
          <a:bodyPr/>
          <a:lstStyle/>
          <a:p>
            <a:r>
              <a:rPr lang="en-GB" dirty="0" smtClean="0"/>
              <a:t>Penile Prosthesis</a:t>
            </a:r>
            <a:endParaRPr lang="en-US" dirty="0"/>
          </a:p>
        </p:txBody>
      </p:sp>
    </p:spTree>
    <p:extLst>
      <p:ext uri="{BB962C8B-B14F-4D97-AF65-F5344CB8AC3E}">
        <p14:creationId xmlns:p14="http://schemas.microsoft.com/office/powerpoint/2010/main" val="1247279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Content Placeholder 3" descr="pe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39817" y="1454736"/>
            <a:ext cx="5121711" cy="4801752"/>
          </a:xfrm>
        </p:spPr>
      </p:pic>
      <p:sp>
        <p:nvSpPr>
          <p:cNvPr id="4" name="Rectangle 3"/>
          <p:cNvSpPr/>
          <p:nvPr/>
        </p:nvSpPr>
        <p:spPr>
          <a:xfrm>
            <a:off x="290041" y="565802"/>
            <a:ext cx="2721919" cy="707886"/>
          </a:xfrm>
          <a:prstGeom prst="rect">
            <a:avLst/>
          </a:prstGeom>
        </p:spPr>
        <p:txBody>
          <a:bodyPr wrap="none">
            <a:spAutoFit/>
          </a:bodyPr>
          <a:lstStyle/>
          <a:p>
            <a:r>
              <a:rPr lang="en-US" sz="4000" dirty="0" err="1">
                <a:latin typeface="Tahoma" charset="0"/>
                <a:ea typeface="ＭＳ Ｐゴシック" charset="0"/>
              </a:rPr>
              <a:t>Dapoxetine</a:t>
            </a:r>
            <a:endParaRPr lang="en-US" sz="4000" dirty="0"/>
          </a:p>
        </p:txBody>
      </p:sp>
    </p:spTree>
    <p:extLst>
      <p:ext uri="{BB962C8B-B14F-4D97-AF65-F5344CB8AC3E}">
        <p14:creationId xmlns:p14="http://schemas.microsoft.com/office/powerpoint/2010/main" val="19685480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314325" y="485775"/>
            <a:ext cx="8505825" cy="881780"/>
          </a:xfrm>
        </p:spPr>
        <p:txBody>
          <a:bodyPr/>
          <a:lstStyle/>
          <a:p>
            <a:r>
              <a:rPr lang="en-GB" altLang="zh-CN" sz="2700" dirty="0" err="1" smtClean="0">
                <a:ea typeface="宋体" pitchFamily="-65" charset="-122"/>
              </a:rPr>
              <a:t>Dapoxetine</a:t>
            </a:r>
            <a:r>
              <a:rPr lang="en-GB" altLang="zh-CN" sz="2700" dirty="0" smtClean="0">
                <a:ea typeface="宋体" pitchFamily="-65" charset="-122"/>
              </a:rPr>
              <a:t> is absorbed and eliminated faster than antidepressant </a:t>
            </a:r>
            <a:r>
              <a:rPr lang="en-GB" altLang="zh-CN" sz="2700" dirty="0" err="1" smtClean="0">
                <a:ea typeface="宋体" pitchFamily="-65" charset="-122"/>
              </a:rPr>
              <a:t>SSRIs</a:t>
            </a:r>
            <a:endParaRPr lang="it-IT" altLang="zh-CN" sz="2700" dirty="0" smtClean="0">
              <a:ea typeface="宋体" pitchFamily="-65" charset="-122"/>
            </a:endParaRPr>
          </a:p>
        </p:txBody>
      </p:sp>
      <p:sp>
        <p:nvSpPr>
          <p:cNvPr id="69636" name="Text Box 4"/>
          <p:cNvSpPr txBox="1">
            <a:spLocks noChangeArrowheads="1"/>
          </p:cNvSpPr>
          <p:nvPr/>
        </p:nvSpPr>
        <p:spPr bwMode="auto">
          <a:xfrm>
            <a:off x="4572000" y="6418263"/>
            <a:ext cx="4248150" cy="175433"/>
          </a:xfrm>
          <a:prstGeom prst="rect">
            <a:avLst/>
          </a:prstGeom>
          <a:noFill/>
          <a:ln w="9525">
            <a:noFill/>
            <a:miter lim="800000"/>
            <a:headEnd/>
            <a:tailEnd/>
          </a:ln>
        </p:spPr>
        <p:txBody>
          <a:bodyPr lIns="0" tIns="0" rIns="0" bIns="0" anchor="b">
            <a:spAutoFit/>
          </a:bodyPr>
          <a:lstStyle/>
          <a:p>
            <a:pPr algn="r">
              <a:lnSpc>
                <a:spcPct val="95000"/>
              </a:lnSpc>
            </a:pPr>
            <a:r>
              <a:rPr lang="da-DK" altLang="zh-CN" sz="1200" dirty="0">
                <a:solidFill>
                  <a:srgbClr val="000000"/>
                </a:solidFill>
                <a:latin typeface="Tahoma" pitchFamily="34" charset="0"/>
                <a:ea typeface="ＭＳ Ｐゴシック" pitchFamily="-65" charset="-128"/>
                <a:cs typeface="Tahoma" pitchFamily="34" charset="0"/>
              </a:rPr>
              <a:t>Andersson et al. BJU Int 2006;97(2):311-315. </a:t>
            </a:r>
          </a:p>
        </p:txBody>
      </p:sp>
      <p:graphicFrame>
        <p:nvGraphicFramePr>
          <p:cNvPr id="69634" name="Object 13"/>
          <p:cNvGraphicFramePr>
            <a:graphicFrameLocks/>
          </p:cNvGraphicFramePr>
          <p:nvPr/>
        </p:nvGraphicFramePr>
        <p:xfrm>
          <a:off x="508000" y="2006600"/>
          <a:ext cx="7826375" cy="4130675"/>
        </p:xfrm>
        <a:graphic>
          <a:graphicData uri="http://schemas.openxmlformats.org/presentationml/2006/ole">
            <mc:AlternateContent xmlns:mc="http://schemas.openxmlformats.org/markup-compatibility/2006">
              <mc:Choice xmlns:v="urn:schemas-microsoft-com:vml" Requires="v">
                <p:oleObj spid="_x0000_s66583" name="Worksheet" r:id="rId4" imgW="7286566" imgH="3743280" progId="Excel.Sheet.8">
                  <p:embed/>
                </p:oleObj>
              </mc:Choice>
              <mc:Fallback>
                <p:oleObj name="Worksheet" r:id="rId4" imgW="7286566" imgH="3743280" progId="Excel.Sheet.8">
                  <p:embed/>
                  <p:pic>
                    <p:nvPicPr>
                      <p:cNvPr id="0" name="Object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006600"/>
                        <a:ext cx="7826375" cy="4130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9637" name="Rectangle 34"/>
          <p:cNvSpPr>
            <a:spLocks noChangeArrowheads="1"/>
          </p:cNvSpPr>
          <p:nvPr/>
        </p:nvSpPr>
        <p:spPr bwMode="auto">
          <a:xfrm>
            <a:off x="1323975" y="1801813"/>
            <a:ext cx="6413500" cy="244475"/>
          </a:xfrm>
          <a:prstGeom prst="rect">
            <a:avLst/>
          </a:prstGeom>
          <a:noFill/>
          <a:ln w="9525">
            <a:noFill/>
            <a:miter lim="800000"/>
            <a:headEnd/>
            <a:tailEnd/>
          </a:ln>
        </p:spPr>
        <p:txBody>
          <a:bodyPr lIns="0" tIns="0" rIns="0" bIns="0" anchor="b">
            <a:spAutoFit/>
          </a:bodyPr>
          <a:lstStyle/>
          <a:p>
            <a:pPr eaLnBrk="0" hangingPunct="0">
              <a:spcBef>
                <a:spcPct val="100000"/>
              </a:spcBef>
            </a:pPr>
            <a:r>
              <a:rPr lang="en-US" altLang="zh-CN" sz="1600" b="1" dirty="0" err="1">
                <a:solidFill>
                  <a:srgbClr val="1C3F93"/>
                </a:solidFill>
                <a:ea typeface="宋体" pitchFamily="-65" charset="-122"/>
              </a:rPr>
              <a:t>Dapoxetine</a:t>
            </a:r>
            <a:r>
              <a:rPr lang="en-US" altLang="zh-CN" sz="1600" b="1" dirty="0">
                <a:solidFill>
                  <a:srgbClr val="1C3F93"/>
                </a:solidFill>
                <a:ea typeface="宋体" pitchFamily="-65" charset="-122"/>
              </a:rPr>
              <a:t> plasma concentrations at 24 hours &lt;5% of peak</a:t>
            </a:r>
            <a:endParaRPr lang="en-GB" altLang="zh-CN" sz="1600" b="1" dirty="0">
              <a:solidFill>
                <a:srgbClr val="1C3F93"/>
              </a:solidFill>
              <a:ea typeface="宋体" pitchFamily="-65" charset="-122"/>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7202" name="Rectangle 2"/>
          <p:cNvSpPr>
            <a:spLocks noGrp="1" noChangeArrowheads="1"/>
          </p:cNvSpPr>
          <p:nvPr>
            <p:ph type="title"/>
          </p:nvPr>
        </p:nvSpPr>
        <p:spPr>
          <a:xfrm>
            <a:off x="314325" y="485775"/>
            <a:ext cx="8505825" cy="446276"/>
          </a:xfrm>
        </p:spPr>
        <p:txBody>
          <a:bodyPr/>
          <a:lstStyle/>
          <a:p>
            <a:r>
              <a:rPr lang="en-GB">
                <a:effectLst>
                  <a:outerShdw blurRad="38100" dist="38100" dir="2700000" algn="tl">
                    <a:srgbClr val="FFFFFF"/>
                  </a:outerShdw>
                </a:effectLst>
                <a:latin typeface="Tahoma" charset="0"/>
              </a:rPr>
              <a:t>Dapoxetine Pharmacokinetics</a:t>
            </a:r>
            <a:endParaRPr lang="en-AU">
              <a:effectLst>
                <a:outerShdw blurRad="38100" dist="38100" dir="2700000" algn="tl">
                  <a:srgbClr val="FFFFFF"/>
                </a:outerShdw>
              </a:effectLst>
              <a:latin typeface="Tahoma" charset="0"/>
            </a:endParaRPr>
          </a:p>
        </p:txBody>
      </p:sp>
      <p:sp>
        <p:nvSpPr>
          <p:cNvPr id="2227203" name="Rectangle 3"/>
          <p:cNvSpPr>
            <a:spLocks noGrp="1" noChangeArrowheads="1"/>
          </p:cNvSpPr>
          <p:nvPr>
            <p:ph type="body" idx="1"/>
          </p:nvPr>
        </p:nvSpPr>
        <p:spPr>
          <a:xfrm>
            <a:off x="376767" y="1481875"/>
            <a:ext cx="3877733" cy="4308872"/>
          </a:xfrm>
        </p:spPr>
        <p:txBody>
          <a:bodyPr/>
          <a:lstStyle/>
          <a:p>
            <a:r>
              <a:rPr lang="en-US" sz="2000" dirty="0" err="1">
                <a:solidFill>
                  <a:schemeClr val="tx1"/>
                </a:solidFill>
                <a:latin typeface="Tahoma" charset="0"/>
              </a:rPr>
              <a:t>Dapoxetine</a:t>
            </a:r>
            <a:r>
              <a:rPr lang="en-US" sz="2000" dirty="0">
                <a:solidFill>
                  <a:schemeClr val="tx1"/>
                </a:solidFill>
                <a:latin typeface="Tahoma" charset="0"/>
              </a:rPr>
              <a:t> undergoes rapid absorption (</a:t>
            </a:r>
            <a:r>
              <a:rPr lang="en-US" sz="2000" dirty="0" err="1">
                <a:solidFill>
                  <a:schemeClr val="tx1"/>
                </a:solidFill>
                <a:latin typeface="Tahoma" charset="0"/>
              </a:rPr>
              <a:t>Tmax</a:t>
            </a:r>
            <a:r>
              <a:rPr lang="en-US" sz="2000" dirty="0">
                <a:solidFill>
                  <a:schemeClr val="tx1"/>
                </a:solidFill>
                <a:latin typeface="Tahoma" charset="0"/>
              </a:rPr>
              <a:t> of 1.0 hours)</a:t>
            </a:r>
            <a:r>
              <a:rPr lang="en-US" sz="2000" dirty="0" smtClean="0">
                <a:solidFill>
                  <a:schemeClr val="tx1"/>
                </a:solidFill>
                <a:latin typeface="Tahoma" charset="0"/>
              </a:rPr>
              <a:t>, </a:t>
            </a:r>
            <a:r>
              <a:rPr lang="en-US" sz="2000" dirty="0">
                <a:solidFill>
                  <a:schemeClr val="tx1"/>
                </a:solidFill>
                <a:latin typeface="Tahoma" charset="0"/>
              </a:rPr>
              <a:t>mean half-life after a single dose is 1.3 hours </a:t>
            </a:r>
          </a:p>
          <a:p>
            <a:r>
              <a:rPr lang="en-US" sz="2000" dirty="0">
                <a:solidFill>
                  <a:schemeClr val="tx1"/>
                </a:solidFill>
                <a:latin typeface="Tahoma" charset="0"/>
              </a:rPr>
              <a:t>Minimal accumulation with plasma concentration rapidly declining to about 5% of </a:t>
            </a:r>
            <a:r>
              <a:rPr lang="en-US" sz="2000" dirty="0" err="1">
                <a:solidFill>
                  <a:schemeClr val="tx1"/>
                </a:solidFill>
                <a:latin typeface="Tahoma" charset="0"/>
              </a:rPr>
              <a:t>Cmax</a:t>
            </a:r>
            <a:r>
              <a:rPr lang="en-US" sz="2000" dirty="0">
                <a:solidFill>
                  <a:schemeClr val="tx1"/>
                </a:solidFill>
                <a:latin typeface="Tahoma" charset="0"/>
              </a:rPr>
              <a:t> at 24 hours. </a:t>
            </a:r>
          </a:p>
          <a:p>
            <a:r>
              <a:rPr lang="en-US" sz="2000" dirty="0">
                <a:solidFill>
                  <a:schemeClr val="tx1"/>
                </a:solidFill>
                <a:latin typeface="Tahoma" charset="0"/>
              </a:rPr>
              <a:t>Dose-dependent pharmacokinetics with plasma concentrations </a:t>
            </a:r>
            <a:r>
              <a:rPr lang="en-US" sz="2000" dirty="0" smtClean="0">
                <a:solidFill>
                  <a:schemeClr val="tx1"/>
                </a:solidFill>
                <a:latin typeface="Tahoma" charset="0"/>
              </a:rPr>
              <a:t>unaffected </a:t>
            </a:r>
            <a:r>
              <a:rPr lang="en-US" sz="2000" dirty="0">
                <a:solidFill>
                  <a:schemeClr val="tx1"/>
                </a:solidFill>
                <a:latin typeface="Tahoma" charset="0"/>
              </a:rPr>
              <a:t>by multiple dosing</a:t>
            </a:r>
            <a:endParaRPr lang="en-AU" sz="2000" dirty="0">
              <a:solidFill>
                <a:schemeClr val="tx1"/>
              </a:solidFill>
              <a:latin typeface="Tahoma" charset="0"/>
            </a:endParaRPr>
          </a:p>
        </p:txBody>
      </p:sp>
      <p:pic>
        <p:nvPicPr>
          <p:cNvPr id="2227204" name="Picture 4" descr="SH&amp;PE core slides_2"/>
          <p:cNvPicPr>
            <a:picLocks noChangeAspect="1" noChangeArrowheads="1"/>
          </p:cNvPicPr>
          <p:nvPr/>
        </p:nvPicPr>
        <p:blipFill>
          <a:blip r:embed="rId2"/>
          <a:srcRect l="8121" t="19305" r="2631" b="9236"/>
          <a:stretch>
            <a:fillRect/>
          </a:stretch>
        </p:blipFill>
        <p:spPr bwMode="auto">
          <a:xfrm>
            <a:off x="4364567" y="1933575"/>
            <a:ext cx="4408311" cy="3951288"/>
          </a:xfrm>
          <a:prstGeom prst="rect">
            <a:avLst/>
          </a:prstGeom>
          <a:noFill/>
          <a:ln w="9525">
            <a:noFill/>
            <a:miter lim="800000"/>
            <a:headEnd/>
            <a:tailEnd/>
          </a:ln>
          <a:effectLst>
            <a:outerShdw blurRad="63500" dist="107763" dir="2700000" algn="ctr" rotWithShape="0">
              <a:schemeClr val="bg2">
                <a:alpha val="50000"/>
              </a:schemeClr>
            </a:outerShdw>
          </a:effectLst>
        </p:spPr>
      </p:pic>
      <p:pic>
        <p:nvPicPr>
          <p:cNvPr id="2227205" name="Picture 5" descr="SH&amp;PE core slides"/>
          <p:cNvPicPr>
            <a:picLocks noChangeAspect="1" noChangeArrowheads="1"/>
          </p:cNvPicPr>
          <p:nvPr/>
        </p:nvPicPr>
        <p:blipFill>
          <a:blip r:embed="rId3"/>
          <a:srcRect l="8026" t="19331" r="2634" b="10951"/>
          <a:stretch>
            <a:fillRect/>
          </a:stretch>
        </p:blipFill>
        <p:spPr bwMode="auto">
          <a:xfrm>
            <a:off x="4490156" y="1824038"/>
            <a:ext cx="4425244" cy="3865562"/>
          </a:xfrm>
          <a:prstGeom prst="rect">
            <a:avLst/>
          </a:prstGeom>
          <a:noFill/>
          <a:ln w="9525">
            <a:noFill/>
            <a:miter lim="800000"/>
            <a:headEnd/>
            <a:tailEnd/>
          </a:ln>
          <a:effectLst>
            <a:outerShdw blurRad="63500" dist="107763" dir="2700000" algn="ctr" rotWithShape="0">
              <a:schemeClr val="bg2">
                <a:alpha val="50000"/>
              </a:schemeClr>
            </a:outerShdw>
          </a:effectLst>
        </p:spPr>
      </p:pic>
      <p:pic>
        <p:nvPicPr>
          <p:cNvPr id="2227206" name="Picture 6" descr="SH&amp;PE core slide_3"/>
          <p:cNvPicPr>
            <a:picLocks noChangeAspect="1" noChangeArrowheads="1"/>
          </p:cNvPicPr>
          <p:nvPr/>
        </p:nvPicPr>
        <p:blipFill>
          <a:blip r:embed="rId4"/>
          <a:srcRect l="8366" t="19722" r="2794" b="12639"/>
          <a:stretch>
            <a:fillRect/>
          </a:stretch>
        </p:blipFill>
        <p:spPr bwMode="auto">
          <a:xfrm>
            <a:off x="4607278" y="1627478"/>
            <a:ext cx="4395611" cy="3867150"/>
          </a:xfrm>
          <a:prstGeom prst="rect">
            <a:avLst/>
          </a:prstGeom>
          <a:noFill/>
          <a:ln w="9525">
            <a:noFill/>
            <a:miter lim="800000"/>
            <a:headEnd/>
            <a:tailEnd/>
          </a:ln>
          <a:effectLst>
            <a:outerShdw blurRad="63500" dist="107763" dir="2700000" algn="ctr" rotWithShape="0">
              <a:schemeClr val="bg2">
                <a:alpha val="50000"/>
              </a:schemeClr>
            </a:outerShdw>
          </a:effectLst>
        </p:spPr>
      </p:pic>
    </p:spTree>
    <p:extLst>
      <p:ext uri="{BB962C8B-B14F-4D97-AF65-F5344CB8AC3E}">
        <p14:creationId xmlns:p14="http://schemas.microsoft.com/office/powerpoint/2010/main" val="168852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27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7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720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72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720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27206"/>
                                        </p:tgtEl>
                                        <p:attrNameLst>
                                          <p:attrName>style.visibility</p:attrName>
                                        </p:attrNameLst>
                                      </p:cBhvr>
                                      <p:to>
                                        <p:strVal val="visible"/>
                                      </p:to>
                                    </p:set>
                                    <p:animEffect transition="in" filter="dissolve">
                                      <p:cBhvr>
                                        <p:cTn id="27" dur="500"/>
                                        <p:tgtEl>
                                          <p:spTgt spid="2227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30"/>
          <p:cNvGrpSpPr>
            <a:grpSpLocks/>
          </p:cNvGrpSpPr>
          <p:nvPr/>
        </p:nvGrpSpPr>
        <p:grpSpPr bwMode="auto">
          <a:xfrm>
            <a:off x="1643063" y="3125788"/>
            <a:ext cx="5410200" cy="2611437"/>
            <a:chOff x="1035" y="1725"/>
            <a:chExt cx="3408" cy="1645"/>
          </a:xfrm>
        </p:grpSpPr>
        <p:sp>
          <p:nvSpPr>
            <p:cNvPr id="76010" name="Freeform 91"/>
            <p:cNvSpPr>
              <a:spLocks noChangeAspect="1"/>
            </p:cNvSpPr>
            <p:nvPr/>
          </p:nvSpPr>
          <p:spPr bwMode="auto">
            <a:xfrm>
              <a:off x="1056" y="2268"/>
              <a:ext cx="3360" cy="1084"/>
            </a:xfrm>
            <a:custGeom>
              <a:avLst/>
              <a:gdLst>
                <a:gd name="T0" fmla="*/ 0 w 1709"/>
                <a:gd name="T1" fmla="*/ 10033105 h 775"/>
                <a:gd name="T2" fmla="*/ 3303379 w 1709"/>
                <a:gd name="T3" fmla="*/ 0 h 775"/>
                <a:gd name="T4" fmla="*/ 5012709 w 1709"/>
                <a:gd name="T5" fmla="*/ 402003 h 775"/>
                <a:gd name="T6" fmla="*/ 6625102 w 1709"/>
                <a:gd name="T7" fmla="*/ 1986282 h 775"/>
                <a:gd name="T8" fmla="*/ 9988077 w 1709"/>
                <a:gd name="T9" fmla="*/ 4347563 h 775"/>
                <a:gd name="T10" fmla="*/ 13222467 w 1709"/>
                <a:gd name="T11" fmla="*/ 6021170 h 775"/>
                <a:gd name="T12" fmla="*/ 19894061 w 1709"/>
                <a:gd name="T13" fmla="*/ 7731169 h 775"/>
                <a:gd name="T14" fmla="*/ 26549715 w 1709"/>
                <a:gd name="T15" fmla="*/ 8444220 h 775"/>
                <a:gd name="T16" fmla="*/ 33149526 w 1709"/>
                <a:gd name="T17" fmla="*/ 8853643 h 775"/>
                <a:gd name="T18" fmla="*/ 38831498 w 1709"/>
                <a:gd name="T19" fmla="*/ 9061619 h 775"/>
                <a:gd name="T20" fmla="*/ 52034061 w 1709"/>
                <a:gd name="T21" fmla="*/ 9372517 h 775"/>
                <a:gd name="T22" fmla="*/ 79321240 w 1709"/>
                <a:gd name="T23" fmla="*/ 9532181 h 775"/>
                <a:gd name="T24" fmla="*/ 157424348 w 1709"/>
                <a:gd name="T25" fmla="*/ 9836389 h 775"/>
                <a:gd name="T26" fmla="*/ 236022349 w 1709"/>
                <a:gd name="T27" fmla="*/ 9945455 h 7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09"/>
                <a:gd name="T43" fmla="*/ 0 h 775"/>
                <a:gd name="T44" fmla="*/ 1709 w 1709"/>
                <a:gd name="T45" fmla="*/ 775 h 7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09" h="775">
                  <a:moveTo>
                    <a:pt x="0" y="775"/>
                  </a:moveTo>
                  <a:lnTo>
                    <a:pt x="24" y="0"/>
                  </a:lnTo>
                  <a:lnTo>
                    <a:pt x="36" y="31"/>
                  </a:lnTo>
                  <a:lnTo>
                    <a:pt x="48" y="153"/>
                  </a:lnTo>
                  <a:lnTo>
                    <a:pt x="72" y="336"/>
                  </a:lnTo>
                  <a:lnTo>
                    <a:pt x="96" y="465"/>
                  </a:lnTo>
                  <a:lnTo>
                    <a:pt x="144" y="597"/>
                  </a:lnTo>
                  <a:lnTo>
                    <a:pt x="192" y="652"/>
                  </a:lnTo>
                  <a:lnTo>
                    <a:pt x="240" y="684"/>
                  </a:lnTo>
                  <a:lnTo>
                    <a:pt x="281" y="700"/>
                  </a:lnTo>
                  <a:lnTo>
                    <a:pt x="377" y="724"/>
                  </a:lnTo>
                  <a:lnTo>
                    <a:pt x="574" y="736"/>
                  </a:lnTo>
                  <a:lnTo>
                    <a:pt x="1140" y="760"/>
                  </a:lnTo>
                  <a:lnTo>
                    <a:pt x="1709" y="768"/>
                  </a:lnTo>
                </a:path>
              </a:pathLst>
            </a:custGeom>
            <a:noFill/>
            <a:ln w="31750">
              <a:solidFill>
                <a:schemeClr val="tx1"/>
              </a:solidFill>
              <a:round/>
              <a:headEnd/>
              <a:tailEnd/>
            </a:ln>
          </p:spPr>
          <p:txBody>
            <a:bodyPr wrap="none"/>
            <a:lstStyle/>
            <a:p>
              <a:endParaRPr lang="en-US"/>
            </a:p>
          </p:txBody>
        </p:sp>
        <p:grpSp>
          <p:nvGrpSpPr>
            <p:cNvPr id="3" name="Group 128"/>
            <p:cNvGrpSpPr>
              <a:grpSpLocks/>
            </p:cNvGrpSpPr>
            <p:nvPr/>
          </p:nvGrpSpPr>
          <p:grpSpPr bwMode="auto">
            <a:xfrm>
              <a:off x="1035" y="1725"/>
              <a:ext cx="3408" cy="1645"/>
              <a:chOff x="1035" y="1637"/>
              <a:chExt cx="3408" cy="1645"/>
            </a:xfrm>
          </p:grpSpPr>
          <p:sp>
            <p:nvSpPr>
              <p:cNvPr id="76012" name="Rectangle 76"/>
              <p:cNvSpPr>
                <a:spLocks noChangeAspect="1" noChangeArrowheads="1"/>
              </p:cNvSpPr>
              <p:nvPr/>
            </p:nvSpPr>
            <p:spPr bwMode="auto">
              <a:xfrm>
                <a:off x="1035" y="3240"/>
                <a:ext cx="59" cy="42"/>
              </a:xfrm>
              <a:prstGeom prst="rect">
                <a:avLst/>
              </a:prstGeom>
              <a:solidFill>
                <a:schemeClr val="tx1"/>
              </a:solidFill>
              <a:ln w="9525">
                <a:solidFill>
                  <a:schemeClr val="tx1"/>
                </a:solidFill>
                <a:miter lim="800000"/>
                <a:headEnd/>
                <a:tailEnd/>
              </a:ln>
            </p:spPr>
            <p:txBody>
              <a:bodyPr/>
              <a:lstStyle/>
              <a:p>
                <a:pPr eaLnBrk="0" hangingPunct="0"/>
                <a:endParaRPr lang="en-GB" altLang="zh-CN" sz="1200">
                  <a:ea typeface="ＭＳ Ｐゴシック" pitchFamily="-65" charset="-128"/>
                </a:endParaRPr>
              </a:p>
            </p:txBody>
          </p:sp>
          <p:sp>
            <p:nvSpPr>
              <p:cNvPr id="76013" name="Rectangle 77"/>
              <p:cNvSpPr>
                <a:spLocks noChangeAspect="1" noChangeArrowheads="1"/>
              </p:cNvSpPr>
              <p:nvPr/>
            </p:nvSpPr>
            <p:spPr bwMode="auto">
              <a:xfrm>
                <a:off x="1059" y="2602"/>
                <a:ext cx="58" cy="43"/>
              </a:xfrm>
              <a:prstGeom prst="rect">
                <a:avLst/>
              </a:prstGeom>
              <a:solidFill>
                <a:schemeClr val="tx1"/>
              </a:solidFill>
              <a:ln w="9525">
                <a:solidFill>
                  <a:schemeClr val="tx1"/>
                </a:solidFill>
                <a:miter lim="800000"/>
                <a:headEnd/>
                <a:tailEnd/>
              </a:ln>
            </p:spPr>
            <p:txBody>
              <a:bodyPr/>
              <a:lstStyle/>
              <a:p>
                <a:pPr eaLnBrk="0" hangingPunct="0"/>
                <a:endParaRPr lang="en-GB" altLang="zh-CN" sz="1200">
                  <a:ea typeface="ＭＳ Ｐゴシック" pitchFamily="-65" charset="-128"/>
                </a:endParaRPr>
              </a:p>
            </p:txBody>
          </p:sp>
          <p:sp>
            <p:nvSpPr>
              <p:cNvPr id="76014" name="Rectangle 78"/>
              <p:cNvSpPr>
                <a:spLocks noChangeAspect="1" noChangeArrowheads="1"/>
              </p:cNvSpPr>
              <p:nvPr/>
            </p:nvSpPr>
            <p:spPr bwMode="auto">
              <a:xfrm>
                <a:off x="1082" y="2158"/>
                <a:ext cx="59" cy="42"/>
              </a:xfrm>
              <a:prstGeom prst="rect">
                <a:avLst/>
              </a:prstGeom>
              <a:solidFill>
                <a:schemeClr val="tx1"/>
              </a:solidFill>
              <a:ln w="9525">
                <a:solidFill>
                  <a:schemeClr val="tx1"/>
                </a:solidFill>
                <a:miter lim="800000"/>
                <a:headEnd/>
                <a:tailEnd/>
              </a:ln>
            </p:spPr>
            <p:txBody>
              <a:bodyPr/>
              <a:lstStyle/>
              <a:p>
                <a:pPr eaLnBrk="0" hangingPunct="0"/>
                <a:endParaRPr lang="en-GB" altLang="zh-CN" sz="1200">
                  <a:ea typeface="ＭＳ Ｐゴシック" pitchFamily="-65" charset="-128"/>
                </a:endParaRPr>
              </a:p>
            </p:txBody>
          </p:sp>
          <p:sp>
            <p:nvSpPr>
              <p:cNvPr id="76015" name="Rectangle 79"/>
              <p:cNvSpPr>
                <a:spLocks noChangeAspect="1" noChangeArrowheads="1"/>
              </p:cNvSpPr>
              <p:nvPr/>
            </p:nvSpPr>
            <p:spPr bwMode="auto">
              <a:xfrm>
                <a:off x="1106" y="2200"/>
                <a:ext cx="59" cy="41"/>
              </a:xfrm>
              <a:prstGeom prst="rect">
                <a:avLst/>
              </a:prstGeom>
              <a:solidFill>
                <a:srgbClr val="8386BD"/>
              </a:solidFill>
              <a:ln w="9525">
                <a:solidFill>
                  <a:schemeClr val="tx1"/>
                </a:solidFill>
                <a:miter lim="800000"/>
                <a:headEnd/>
                <a:tailEnd/>
              </a:ln>
            </p:spPr>
            <p:txBody>
              <a:bodyPr/>
              <a:lstStyle/>
              <a:p>
                <a:pPr eaLnBrk="0" hangingPunct="0"/>
                <a:endParaRPr lang="en-GB" altLang="zh-CN" sz="1200">
                  <a:ea typeface="ＭＳ Ｐゴシック" pitchFamily="-65" charset="-128"/>
                </a:endParaRPr>
              </a:p>
            </p:txBody>
          </p:sp>
          <p:sp>
            <p:nvSpPr>
              <p:cNvPr id="76016" name="Rectangle 80"/>
              <p:cNvSpPr>
                <a:spLocks noChangeAspect="1" noChangeArrowheads="1"/>
              </p:cNvSpPr>
              <p:nvPr/>
            </p:nvSpPr>
            <p:spPr bwMode="auto">
              <a:xfrm>
                <a:off x="1130" y="2376"/>
                <a:ext cx="58" cy="42"/>
              </a:xfrm>
              <a:prstGeom prst="rect">
                <a:avLst/>
              </a:prstGeom>
              <a:solidFill>
                <a:schemeClr val="tx1"/>
              </a:solidFill>
              <a:ln w="9525">
                <a:solidFill>
                  <a:schemeClr val="tx1"/>
                </a:solidFill>
                <a:miter lim="800000"/>
                <a:headEnd/>
                <a:tailEnd/>
              </a:ln>
            </p:spPr>
            <p:txBody>
              <a:bodyPr/>
              <a:lstStyle/>
              <a:p>
                <a:pPr eaLnBrk="0" hangingPunct="0"/>
                <a:endParaRPr lang="en-GB" altLang="zh-CN" sz="1200">
                  <a:ea typeface="ＭＳ Ｐゴシック" pitchFamily="-65" charset="-128"/>
                </a:endParaRPr>
              </a:p>
            </p:txBody>
          </p:sp>
          <p:sp>
            <p:nvSpPr>
              <p:cNvPr id="76017" name="Rectangle 81"/>
              <p:cNvSpPr>
                <a:spLocks noChangeAspect="1" noChangeArrowheads="1"/>
              </p:cNvSpPr>
              <p:nvPr/>
            </p:nvSpPr>
            <p:spPr bwMode="auto">
              <a:xfrm>
                <a:off x="1176" y="2627"/>
                <a:ext cx="60" cy="42"/>
              </a:xfrm>
              <a:prstGeom prst="rect">
                <a:avLst/>
              </a:prstGeom>
              <a:solidFill>
                <a:schemeClr val="tx1"/>
              </a:solidFill>
              <a:ln w="9525">
                <a:solidFill>
                  <a:schemeClr val="tx1"/>
                </a:solidFill>
                <a:miter lim="800000"/>
                <a:headEnd/>
                <a:tailEnd/>
              </a:ln>
            </p:spPr>
            <p:txBody>
              <a:bodyPr/>
              <a:lstStyle/>
              <a:p>
                <a:pPr eaLnBrk="0" hangingPunct="0"/>
                <a:endParaRPr lang="en-GB" altLang="zh-CN" sz="1200">
                  <a:ea typeface="ＭＳ Ｐゴシック" pitchFamily="-65" charset="-128"/>
                </a:endParaRPr>
              </a:p>
            </p:txBody>
          </p:sp>
          <p:sp>
            <p:nvSpPr>
              <p:cNvPr id="76018" name="Rectangle 82"/>
              <p:cNvSpPr>
                <a:spLocks noChangeAspect="1" noChangeArrowheads="1"/>
              </p:cNvSpPr>
              <p:nvPr/>
            </p:nvSpPr>
            <p:spPr bwMode="auto">
              <a:xfrm>
                <a:off x="1223" y="2812"/>
                <a:ext cx="60" cy="42"/>
              </a:xfrm>
              <a:prstGeom prst="rect">
                <a:avLst/>
              </a:prstGeom>
              <a:solidFill>
                <a:schemeClr val="tx1"/>
              </a:solidFill>
              <a:ln w="9525">
                <a:solidFill>
                  <a:schemeClr val="tx1"/>
                </a:solidFill>
                <a:miter lim="800000"/>
                <a:headEnd/>
                <a:tailEnd/>
              </a:ln>
            </p:spPr>
            <p:txBody>
              <a:bodyPr/>
              <a:lstStyle/>
              <a:p>
                <a:pPr eaLnBrk="0" hangingPunct="0"/>
                <a:endParaRPr lang="en-GB" altLang="zh-CN" sz="1200">
                  <a:ea typeface="ＭＳ Ｐゴシック" pitchFamily="-65" charset="-128"/>
                </a:endParaRPr>
              </a:p>
            </p:txBody>
          </p:sp>
          <p:sp>
            <p:nvSpPr>
              <p:cNvPr id="76019" name="Rectangle 83"/>
              <p:cNvSpPr>
                <a:spLocks noChangeAspect="1" noChangeArrowheads="1"/>
              </p:cNvSpPr>
              <p:nvPr/>
            </p:nvSpPr>
            <p:spPr bwMode="auto">
              <a:xfrm>
                <a:off x="1318" y="2997"/>
                <a:ext cx="59" cy="42"/>
              </a:xfrm>
              <a:prstGeom prst="rect">
                <a:avLst/>
              </a:prstGeom>
              <a:solidFill>
                <a:schemeClr val="tx1"/>
              </a:solidFill>
              <a:ln w="9525">
                <a:solidFill>
                  <a:schemeClr val="tx1"/>
                </a:solidFill>
                <a:miter lim="800000"/>
                <a:headEnd/>
                <a:tailEnd/>
              </a:ln>
            </p:spPr>
            <p:txBody>
              <a:bodyPr/>
              <a:lstStyle/>
              <a:p>
                <a:pPr eaLnBrk="0" hangingPunct="0"/>
                <a:endParaRPr lang="en-GB" altLang="zh-CN" sz="1200">
                  <a:ea typeface="ＭＳ Ｐゴシック" pitchFamily="-65" charset="-128"/>
                </a:endParaRPr>
              </a:p>
            </p:txBody>
          </p:sp>
          <p:sp>
            <p:nvSpPr>
              <p:cNvPr id="76020" name="Rectangle 84"/>
              <p:cNvSpPr>
                <a:spLocks noChangeAspect="1" noChangeArrowheads="1"/>
              </p:cNvSpPr>
              <p:nvPr/>
            </p:nvSpPr>
            <p:spPr bwMode="auto">
              <a:xfrm>
                <a:off x="1413" y="3073"/>
                <a:ext cx="58" cy="41"/>
              </a:xfrm>
              <a:prstGeom prst="rect">
                <a:avLst/>
              </a:prstGeom>
              <a:solidFill>
                <a:schemeClr val="tx1"/>
              </a:solidFill>
              <a:ln w="9525">
                <a:solidFill>
                  <a:schemeClr val="tx1"/>
                </a:solidFill>
                <a:miter lim="800000"/>
                <a:headEnd/>
                <a:tailEnd/>
              </a:ln>
            </p:spPr>
            <p:txBody>
              <a:bodyPr/>
              <a:lstStyle/>
              <a:p>
                <a:pPr eaLnBrk="0" hangingPunct="0"/>
                <a:endParaRPr lang="en-GB" altLang="zh-CN" sz="1200">
                  <a:ea typeface="ＭＳ Ｐゴシック" pitchFamily="-65" charset="-128"/>
                </a:endParaRPr>
              </a:p>
            </p:txBody>
          </p:sp>
          <p:sp>
            <p:nvSpPr>
              <p:cNvPr id="76021" name="Rectangle 85"/>
              <p:cNvSpPr>
                <a:spLocks noChangeAspect="1" noChangeArrowheads="1"/>
              </p:cNvSpPr>
              <p:nvPr/>
            </p:nvSpPr>
            <p:spPr bwMode="auto">
              <a:xfrm>
                <a:off x="1506" y="3114"/>
                <a:ext cx="60" cy="42"/>
              </a:xfrm>
              <a:prstGeom prst="rect">
                <a:avLst/>
              </a:prstGeom>
              <a:solidFill>
                <a:schemeClr val="tx1"/>
              </a:solidFill>
              <a:ln w="9525">
                <a:solidFill>
                  <a:schemeClr val="tx1"/>
                </a:solidFill>
                <a:miter lim="800000"/>
                <a:headEnd/>
                <a:tailEnd/>
              </a:ln>
            </p:spPr>
            <p:txBody>
              <a:bodyPr/>
              <a:lstStyle/>
              <a:p>
                <a:pPr eaLnBrk="0" hangingPunct="0"/>
                <a:endParaRPr lang="en-GB" altLang="zh-CN" sz="1200">
                  <a:ea typeface="ＭＳ Ｐゴシック" pitchFamily="-65" charset="-128"/>
                </a:endParaRPr>
              </a:p>
            </p:txBody>
          </p:sp>
          <p:sp>
            <p:nvSpPr>
              <p:cNvPr id="76022" name="Rectangle 86"/>
              <p:cNvSpPr>
                <a:spLocks noChangeAspect="1" noChangeArrowheads="1"/>
              </p:cNvSpPr>
              <p:nvPr/>
            </p:nvSpPr>
            <p:spPr bwMode="auto">
              <a:xfrm>
                <a:off x="1589" y="3139"/>
                <a:ext cx="59" cy="42"/>
              </a:xfrm>
              <a:prstGeom prst="rect">
                <a:avLst/>
              </a:prstGeom>
              <a:solidFill>
                <a:schemeClr val="tx1"/>
              </a:solidFill>
              <a:ln w="9525">
                <a:solidFill>
                  <a:schemeClr val="tx1"/>
                </a:solidFill>
                <a:miter lim="800000"/>
                <a:headEnd/>
                <a:tailEnd/>
              </a:ln>
            </p:spPr>
            <p:txBody>
              <a:bodyPr/>
              <a:lstStyle/>
              <a:p>
                <a:pPr eaLnBrk="0" hangingPunct="0"/>
                <a:endParaRPr lang="en-GB" altLang="zh-CN" sz="1200">
                  <a:ea typeface="ＭＳ Ｐゴシック" pitchFamily="-65" charset="-128"/>
                </a:endParaRPr>
              </a:p>
            </p:txBody>
          </p:sp>
          <p:sp>
            <p:nvSpPr>
              <p:cNvPr id="76023" name="Rectangle 87"/>
              <p:cNvSpPr>
                <a:spLocks noChangeAspect="1" noChangeArrowheads="1"/>
              </p:cNvSpPr>
              <p:nvPr/>
            </p:nvSpPr>
            <p:spPr bwMode="auto">
              <a:xfrm>
                <a:off x="1778" y="3173"/>
                <a:ext cx="59" cy="42"/>
              </a:xfrm>
              <a:prstGeom prst="rect">
                <a:avLst/>
              </a:prstGeom>
              <a:solidFill>
                <a:schemeClr val="tx1"/>
              </a:solidFill>
              <a:ln w="9525">
                <a:solidFill>
                  <a:schemeClr val="tx1"/>
                </a:solidFill>
                <a:miter lim="800000"/>
                <a:headEnd/>
                <a:tailEnd/>
              </a:ln>
            </p:spPr>
            <p:txBody>
              <a:bodyPr/>
              <a:lstStyle/>
              <a:p>
                <a:pPr eaLnBrk="0" hangingPunct="0"/>
                <a:endParaRPr lang="en-GB" altLang="zh-CN" sz="1200">
                  <a:ea typeface="ＭＳ Ｐゴシック" pitchFamily="-65" charset="-128"/>
                </a:endParaRPr>
              </a:p>
            </p:txBody>
          </p:sp>
          <p:sp>
            <p:nvSpPr>
              <p:cNvPr id="76024" name="Rectangle 88"/>
              <p:cNvSpPr>
                <a:spLocks noChangeAspect="1" noChangeArrowheads="1"/>
              </p:cNvSpPr>
              <p:nvPr/>
            </p:nvSpPr>
            <p:spPr bwMode="auto">
              <a:xfrm>
                <a:off x="2155" y="3190"/>
                <a:ext cx="60" cy="42"/>
              </a:xfrm>
              <a:prstGeom prst="rect">
                <a:avLst/>
              </a:prstGeom>
              <a:solidFill>
                <a:schemeClr val="tx1"/>
              </a:solidFill>
              <a:ln w="9525">
                <a:solidFill>
                  <a:schemeClr val="tx1"/>
                </a:solidFill>
                <a:miter lim="800000"/>
                <a:headEnd/>
                <a:tailEnd/>
              </a:ln>
            </p:spPr>
            <p:txBody>
              <a:bodyPr/>
              <a:lstStyle/>
              <a:p>
                <a:pPr eaLnBrk="0" hangingPunct="0"/>
                <a:endParaRPr lang="en-GB" altLang="zh-CN" sz="1200">
                  <a:ea typeface="ＭＳ Ｐゴシック" pitchFamily="-65" charset="-128"/>
                </a:endParaRPr>
              </a:p>
            </p:txBody>
          </p:sp>
          <p:sp>
            <p:nvSpPr>
              <p:cNvPr id="76025" name="Rectangle 90"/>
              <p:cNvSpPr>
                <a:spLocks noChangeAspect="1" noChangeArrowheads="1"/>
              </p:cNvSpPr>
              <p:nvPr/>
            </p:nvSpPr>
            <p:spPr bwMode="auto">
              <a:xfrm>
                <a:off x="4384" y="3232"/>
                <a:ext cx="59" cy="42"/>
              </a:xfrm>
              <a:prstGeom prst="rect">
                <a:avLst/>
              </a:prstGeom>
              <a:solidFill>
                <a:schemeClr val="tx1"/>
              </a:solidFill>
              <a:ln w="9525">
                <a:solidFill>
                  <a:schemeClr val="tx1"/>
                </a:solidFill>
                <a:miter lim="800000"/>
                <a:headEnd/>
                <a:tailEnd/>
              </a:ln>
            </p:spPr>
            <p:txBody>
              <a:bodyPr/>
              <a:lstStyle/>
              <a:p>
                <a:pPr eaLnBrk="0" hangingPunct="0"/>
                <a:endParaRPr lang="en-GB" altLang="zh-CN" sz="1200">
                  <a:ea typeface="ＭＳ Ｐゴシック" pitchFamily="-65" charset="-128"/>
                </a:endParaRPr>
              </a:p>
            </p:txBody>
          </p:sp>
          <p:sp>
            <p:nvSpPr>
              <p:cNvPr id="76026" name="Line 184"/>
              <p:cNvSpPr>
                <a:spLocks noChangeAspect="1" noChangeShapeType="1"/>
              </p:cNvSpPr>
              <p:nvPr/>
            </p:nvSpPr>
            <p:spPr bwMode="auto">
              <a:xfrm flipV="1">
                <a:off x="1448" y="3030"/>
                <a:ext cx="2" cy="67"/>
              </a:xfrm>
              <a:prstGeom prst="line">
                <a:avLst/>
              </a:prstGeom>
              <a:noFill/>
              <a:ln w="9525">
                <a:solidFill>
                  <a:schemeClr val="tx1"/>
                </a:solidFill>
                <a:round/>
                <a:headEnd/>
                <a:tailEnd/>
              </a:ln>
            </p:spPr>
            <p:txBody>
              <a:bodyPr/>
              <a:lstStyle/>
              <a:p>
                <a:endParaRPr lang="en-US"/>
              </a:p>
            </p:txBody>
          </p:sp>
          <p:sp>
            <p:nvSpPr>
              <p:cNvPr id="76027" name="Line 185"/>
              <p:cNvSpPr>
                <a:spLocks noChangeAspect="1" noChangeShapeType="1"/>
              </p:cNvSpPr>
              <p:nvPr/>
            </p:nvSpPr>
            <p:spPr bwMode="auto">
              <a:xfrm>
                <a:off x="1413" y="3030"/>
                <a:ext cx="82" cy="2"/>
              </a:xfrm>
              <a:prstGeom prst="line">
                <a:avLst/>
              </a:prstGeom>
              <a:noFill/>
              <a:ln w="9525">
                <a:solidFill>
                  <a:schemeClr val="tx1"/>
                </a:solidFill>
                <a:round/>
                <a:headEnd/>
                <a:tailEnd/>
              </a:ln>
            </p:spPr>
            <p:txBody>
              <a:bodyPr/>
              <a:lstStyle/>
              <a:p>
                <a:endParaRPr lang="en-US"/>
              </a:p>
            </p:txBody>
          </p:sp>
          <p:sp>
            <p:nvSpPr>
              <p:cNvPr id="76028" name="Line 186"/>
              <p:cNvSpPr>
                <a:spLocks noChangeAspect="1" noChangeShapeType="1"/>
              </p:cNvSpPr>
              <p:nvPr/>
            </p:nvSpPr>
            <p:spPr bwMode="auto">
              <a:xfrm>
                <a:off x="1448" y="3097"/>
                <a:ext cx="2" cy="76"/>
              </a:xfrm>
              <a:prstGeom prst="line">
                <a:avLst/>
              </a:prstGeom>
              <a:noFill/>
              <a:ln w="9525">
                <a:solidFill>
                  <a:schemeClr val="tx1"/>
                </a:solidFill>
                <a:round/>
                <a:headEnd/>
                <a:tailEnd/>
              </a:ln>
            </p:spPr>
            <p:txBody>
              <a:bodyPr/>
              <a:lstStyle/>
              <a:p>
                <a:endParaRPr lang="en-US"/>
              </a:p>
            </p:txBody>
          </p:sp>
          <p:sp>
            <p:nvSpPr>
              <p:cNvPr id="76029" name="Line 187"/>
              <p:cNvSpPr>
                <a:spLocks noChangeAspect="1" noChangeShapeType="1"/>
              </p:cNvSpPr>
              <p:nvPr/>
            </p:nvSpPr>
            <p:spPr bwMode="auto">
              <a:xfrm>
                <a:off x="1413" y="3173"/>
                <a:ext cx="82" cy="1"/>
              </a:xfrm>
              <a:prstGeom prst="line">
                <a:avLst/>
              </a:prstGeom>
              <a:noFill/>
              <a:ln w="9525">
                <a:solidFill>
                  <a:schemeClr val="tx1"/>
                </a:solidFill>
                <a:round/>
                <a:headEnd/>
                <a:tailEnd/>
              </a:ln>
            </p:spPr>
            <p:txBody>
              <a:bodyPr/>
              <a:lstStyle/>
              <a:p>
                <a:endParaRPr lang="en-US"/>
              </a:p>
            </p:txBody>
          </p:sp>
          <p:sp>
            <p:nvSpPr>
              <p:cNvPr id="76030" name="Line 154"/>
              <p:cNvSpPr>
                <a:spLocks noChangeAspect="1" noChangeShapeType="1"/>
              </p:cNvSpPr>
              <p:nvPr/>
            </p:nvSpPr>
            <p:spPr bwMode="auto">
              <a:xfrm flipV="1">
                <a:off x="1094" y="2208"/>
                <a:ext cx="2" cy="419"/>
              </a:xfrm>
              <a:prstGeom prst="line">
                <a:avLst/>
              </a:prstGeom>
              <a:noFill/>
              <a:ln w="9525">
                <a:solidFill>
                  <a:schemeClr val="tx1"/>
                </a:solidFill>
                <a:round/>
                <a:headEnd/>
                <a:tailEnd/>
              </a:ln>
            </p:spPr>
            <p:txBody>
              <a:bodyPr/>
              <a:lstStyle/>
              <a:p>
                <a:endParaRPr lang="en-US"/>
              </a:p>
            </p:txBody>
          </p:sp>
          <p:sp>
            <p:nvSpPr>
              <p:cNvPr id="76031" name="Line 155"/>
              <p:cNvSpPr>
                <a:spLocks noChangeAspect="1" noChangeShapeType="1"/>
              </p:cNvSpPr>
              <p:nvPr/>
            </p:nvSpPr>
            <p:spPr bwMode="auto">
              <a:xfrm>
                <a:off x="1059" y="2208"/>
                <a:ext cx="82" cy="1"/>
              </a:xfrm>
              <a:prstGeom prst="line">
                <a:avLst/>
              </a:prstGeom>
              <a:noFill/>
              <a:ln w="9525">
                <a:solidFill>
                  <a:schemeClr val="tx1"/>
                </a:solidFill>
                <a:round/>
                <a:headEnd/>
                <a:tailEnd/>
              </a:ln>
            </p:spPr>
            <p:txBody>
              <a:bodyPr/>
              <a:lstStyle/>
              <a:p>
                <a:endParaRPr lang="en-US"/>
              </a:p>
            </p:txBody>
          </p:sp>
          <p:sp>
            <p:nvSpPr>
              <p:cNvPr id="76032" name="Line 156"/>
              <p:cNvSpPr>
                <a:spLocks noChangeAspect="1" noChangeShapeType="1"/>
              </p:cNvSpPr>
              <p:nvPr/>
            </p:nvSpPr>
            <p:spPr bwMode="auto">
              <a:xfrm>
                <a:off x="1094" y="2627"/>
                <a:ext cx="2" cy="419"/>
              </a:xfrm>
              <a:prstGeom prst="line">
                <a:avLst/>
              </a:prstGeom>
              <a:noFill/>
              <a:ln w="9525">
                <a:solidFill>
                  <a:schemeClr val="tx1"/>
                </a:solidFill>
                <a:round/>
                <a:headEnd/>
                <a:tailEnd/>
              </a:ln>
            </p:spPr>
            <p:txBody>
              <a:bodyPr/>
              <a:lstStyle/>
              <a:p>
                <a:endParaRPr lang="en-US"/>
              </a:p>
            </p:txBody>
          </p:sp>
          <p:sp>
            <p:nvSpPr>
              <p:cNvPr id="76033" name="Line 157"/>
              <p:cNvSpPr>
                <a:spLocks noChangeAspect="1" noChangeShapeType="1"/>
              </p:cNvSpPr>
              <p:nvPr/>
            </p:nvSpPr>
            <p:spPr bwMode="auto">
              <a:xfrm>
                <a:off x="1059" y="3046"/>
                <a:ext cx="82" cy="2"/>
              </a:xfrm>
              <a:prstGeom prst="line">
                <a:avLst/>
              </a:prstGeom>
              <a:noFill/>
              <a:ln w="9525">
                <a:solidFill>
                  <a:schemeClr val="tx1"/>
                </a:solidFill>
                <a:round/>
                <a:headEnd/>
                <a:tailEnd/>
              </a:ln>
            </p:spPr>
            <p:txBody>
              <a:bodyPr/>
              <a:lstStyle/>
              <a:p>
                <a:endParaRPr lang="en-US"/>
              </a:p>
            </p:txBody>
          </p:sp>
          <p:sp>
            <p:nvSpPr>
              <p:cNvPr id="76034" name="Line 164"/>
              <p:cNvSpPr>
                <a:spLocks noChangeAspect="1" noChangeShapeType="1"/>
              </p:cNvSpPr>
              <p:nvPr/>
            </p:nvSpPr>
            <p:spPr bwMode="auto">
              <a:xfrm flipV="1">
                <a:off x="1141" y="1763"/>
                <a:ext cx="2" cy="461"/>
              </a:xfrm>
              <a:prstGeom prst="line">
                <a:avLst/>
              </a:prstGeom>
              <a:noFill/>
              <a:ln w="9525">
                <a:solidFill>
                  <a:schemeClr val="tx1"/>
                </a:solidFill>
                <a:round/>
                <a:headEnd/>
                <a:tailEnd/>
              </a:ln>
            </p:spPr>
            <p:txBody>
              <a:bodyPr/>
              <a:lstStyle/>
              <a:p>
                <a:endParaRPr lang="en-US"/>
              </a:p>
            </p:txBody>
          </p:sp>
          <p:sp>
            <p:nvSpPr>
              <p:cNvPr id="76035" name="Line 165"/>
              <p:cNvSpPr>
                <a:spLocks noChangeAspect="1" noChangeShapeType="1"/>
              </p:cNvSpPr>
              <p:nvPr/>
            </p:nvSpPr>
            <p:spPr bwMode="auto">
              <a:xfrm>
                <a:off x="1106" y="1763"/>
                <a:ext cx="82" cy="1"/>
              </a:xfrm>
              <a:prstGeom prst="line">
                <a:avLst/>
              </a:prstGeom>
              <a:noFill/>
              <a:ln w="9525">
                <a:solidFill>
                  <a:schemeClr val="tx1"/>
                </a:solidFill>
                <a:round/>
                <a:headEnd/>
                <a:tailEnd/>
              </a:ln>
            </p:spPr>
            <p:txBody>
              <a:bodyPr/>
              <a:lstStyle/>
              <a:p>
                <a:endParaRPr lang="en-US"/>
              </a:p>
            </p:txBody>
          </p:sp>
          <p:sp>
            <p:nvSpPr>
              <p:cNvPr id="76036" name="Line 166"/>
              <p:cNvSpPr>
                <a:spLocks noChangeAspect="1" noChangeShapeType="1"/>
              </p:cNvSpPr>
              <p:nvPr/>
            </p:nvSpPr>
            <p:spPr bwMode="auto">
              <a:xfrm>
                <a:off x="1141" y="2224"/>
                <a:ext cx="2" cy="454"/>
              </a:xfrm>
              <a:prstGeom prst="line">
                <a:avLst/>
              </a:prstGeom>
              <a:noFill/>
              <a:ln w="9525">
                <a:solidFill>
                  <a:schemeClr val="tx1"/>
                </a:solidFill>
                <a:round/>
                <a:headEnd/>
                <a:tailEnd/>
              </a:ln>
            </p:spPr>
            <p:txBody>
              <a:bodyPr/>
              <a:lstStyle/>
              <a:p>
                <a:endParaRPr lang="en-US"/>
              </a:p>
            </p:txBody>
          </p:sp>
          <p:sp>
            <p:nvSpPr>
              <p:cNvPr id="76037" name="Line 167"/>
              <p:cNvSpPr>
                <a:spLocks noChangeAspect="1" noChangeShapeType="1"/>
              </p:cNvSpPr>
              <p:nvPr/>
            </p:nvSpPr>
            <p:spPr bwMode="auto">
              <a:xfrm>
                <a:off x="1106" y="2678"/>
                <a:ext cx="82" cy="1"/>
              </a:xfrm>
              <a:prstGeom prst="line">
                <a:avLst/>
              </a:prstGeom>
              <a:noFill/>
              <a:ln w="9525">
                <a:solidFill>
                  <a:schemeClr val="tx1"/>
                </a:solidFill>
                <a:round/>
                <a:headEnd/>
                <a:tailEnd/>
              </a:ln>
            </p:spPr>
            <p:txBody>
              <a:bodyPr/>
              <a:lstStyle/>
              <a:p>
                <a:endParaRPr lang="en-US"/>
              </a:p>
            </p:txBody>
          </p:sp>
          <p:sp>
            <p:nvSpPr>
              <p:cNvPr id="76038" name="Line 169"/>
              <p:cNvSpPr>
                <a:spLocks noChangeAspect="1" noChangeShapeType="1"/>
              </p:cNvSpPr>
              <p:nvPr/>
            </p:nvSpPr>
            <p:spPr bwMode="auto">
              <a:xfrm flipV="1">
                <a:off x="1165" y="2099"/>
                <a:ext cx="2" cy="302"/>
              </a:xfrm>
              <a:prstGeom prst="line">
                <a:avLst/>
              </a:prstGeom>
              <a:noFill/>
              <a:ln w="9525">
                <a:solidFill>
                  <a:schemeClr val="tx1"/>
                </a:solidFill>
                <a:round/>
                <a:headEnd/>
                <a:tailEnd/>
              </a:ln>
            </p:spPr>
            <p:txBody>
              <a:bodyPr/>
              <a:lstStyle/>
              <a:p>
                <a:endParaRPr lang="en-US"/>
              </a:p>
            </p:txBody>
          </p:sp>
          <p:sp>
            <p:nvSpPr>
              <p:cNvPr id="76039" name="Line 170"/>
              <p:cNvSpPr>
                <a:spLocks noChangeAspect="1" noChangeShapeType="1"/>
              </p:cNvSpPr>
              <p:nvPr/>
            </p:nvSpPr>
            <p:spPr bwMode="auto">
              <a:xfrm>
                <a:off x="1130" y="2099"/>
                <a:ext cx="82" cy="1"/>
              </a:xfrm>
              <a:prstGeom prst="line">
                <a:avLst/>
              </a:prstGeom>
              <a:noFill/>
              <a:ln w="9525">
                <a:solidFill>
                  <a:schemeClr val="tx1"/>
                </a:solidFill>
                <a:round/>
                <a:headEnd/>
                <a:tailEnd/>
              </a:ln>
            </p:spPr>
            <p:txBody>
              <a:bodyPr/>
              <a:lstStyle/>
              <a:p>
                <a:endParaRPr lang="en-US"/>
              </a:p>
            </p:txBody>
          </p:sp>
          <p:sp>
            <p:nvSpPr>
              <p:cNvPr id="76040" name="Line 171"/>
              <p:cNvSpPr>
                <a:spLocks noChangeAspect="1" noChangeShapeType="1"/>
              </p:cNvSpPr>
              <p:nvPr/>
            </p:nvSpPr>
            <p:spPr bwMode="auto">
              <a:xfrm>
                <a:off x="1165" y="2401"/>
                <a:ext cx="2" cy="301"/>
              </a:xfrm>
              <a:prstGeom prst="line">
                <a:avLst/>
              </a:prstGeom>
              <a:noFill/>
              <a:ln w="9525">
                <a:solidFill>
                  <a:schemeClr val="tx1"/>
                </a:solidFill>
                <a:round/>
                <a:headEnd/>
                <a:tailEnd/>
              </a:ln>
            </p:spPr>
            <p:txBody>
              <a:bodyPr/>
              <a:lstStyle/>
              <a:p>
                <a:endParaRPr lang="en-US"/>
              </a:p>
            </p:txBody>
          </p:sp>
          <p:sp>
            <p:nvSpPr>
              <p:cNvPr id="76041" name="Line 172"/>
              <p:cNvSpPr>
                <a:spLocks noChangeAspect="1" noChangeShapeType="1"/>
              </p:cNvSpPr>
              <p:nvPr/>
            </p:nvSpPr>
            <p:spPr bwMode="auto">
              <a:xfrm>
                <a:off x="1130" y="2702"/>
                <a:ext cx="82" cy="2"/>
              </a:xfrm>
              <a:prstGeom prst="line">
                <a:avLst/>
              </a:prstGeom>
              <a:noFill/>
              <a:ln w="9525">
                <a:solidFill>
                  <a:schemeClr val="tx1"/>
                </a:solidFill>
                <a:round/>
                <a:headEnd/>
                <a:tailEnd/>
              </a:ln>
            </p:spPr>
            <p:txBody>
              <a:bodyPr/>
              <a:lstStyle/>
              <a:p>
                <a:endParaRPr lang="en-US"/>
              </a:p>
            </p:txBody>
          </p:sp>
          <p:sp>
            <p:nvSpPr>
              <p:cNvPr id="76042" name="Line 174"/>
              <p:cNvSpPr>
                <a:spLocks noChangeAspect="1" noChangeShapeType="1"/>
              </p:cNvSpPr>
              <p:nvPr/>
            </p:nvSpPr>
            <p:spPr bwMode="auto">
              <a:xfrm flipV="1">
                <a:off x="1212" y="2459"/>
                <a:ext cx="1" cy="193"/>
              </a:xfrm>
              <a:prstGeom prst="line">
                <a:avLst/>
              </a:prstGeom>
              <a:noFill/>
              <a:ln w="9525">
                <a:solidFill>
                  <a:schemeClr val="tx1"/>
                </a:solidFill>
                <a:round/>
                <a:headEnd/>
                <a:tailEnd/>
              </a:ln>
            </p:spPr>
            <p:txBody>
              <a:bodyPr/>
              <a:lstStyle/>
              <a:p>
                <a:endParaRPr lang="en-US"/>
              </a:p>
            </p:txBody>
          </p:sp>
          <p:sp>
            <p:nvSpPr>
              <p:cNvPr id="76043" name="Line 175"/>
              <p:cNvSpPr>
                <a:spLocks noChangeAspect="1" noChangeShapeType="1"/>
              </p:cNvSpPr>
              <p:nvPr/>
            </p:nvSpPr>
            <p:spPr bwMode="auto">
              <a:xfrm>
                <a:off x="1176" y="2459"/>
                <a:ext cx="83" cy="2"/>
              </a:xfrm>
              <a:prstGeom prst="line">
                <a:avLst/>
              </a:prstGeom>
              <a:noFill/>
              <a:ln w="9525">
                <a:solidFill>
                  <a:schemeClr val="tx1"/>
                </a:solidFill>
                <a:round/>
                <a:headEnd/>
                <a:tailEnd/>
              </a:ln>
            </p:spPr>
            <p:txBody>
              <a:bodyPr/>
              <a:lstStyle/>
              <a:p>
                <a:endParaRPr lang="en-US"/>
              </a:p>
            </p:txBody>
          </p:sp>
          <p:sp>
            <p:nvSpPr>
              <p:cNvPr id="76044" name="Line 176"/>
              <p:cNvSpPr>
                <a:spLocks noChangeAspect="1" noChangeShapeType="1"/>
              </p:cNvSpPr>
              <p:nvPr/>
            </p:nvSpPr>
            <p:spPr bwMode="auto">
              <a:xfrm>
                <a:off x="1212" y="2652"/>
                <a:ext cx="1" cy="201"/>
              </a:xfrm>
              <a:prstGeom prst="line">
                <a:avLst/>
              </a:prstGeom>
              <a:noFill/>
              <a:ln w="9525">
                <a:solidFill>
                  <a:schemeClr val="tx1"/>
                </a:solidFill>
                <a:round/>
                <a:headEnd/>
                <a:tailEnd/>
              </a:ln>
            </p:spPr>
            <p:txBody>
              <a:bodyPr/>
              <a:lstStyle/>
              <a:p>
                <a:endParaRPr lang="en-US"/>
              </a:p>
            </p:txBody>
          </p:sp>
          <p:sp>
            <p:nvSpPr>
              <p:cNvPr id="76045" name="Line 177"/>
              <p:cNvSpPr>
                <a:spLocks noChangeAspect="1" noChangeShapeType="1"/>
              </p:cNvSpPr>
              <p:nvPr/>
            </p:nvSpPr>
            <p:spPr bwMode="auto">
              <a:xfrm>
                <a:off x="1176" y="2853"/>
                <a:ext cx="83" cy="2"/>
              </a:xfrm>
              <a:prstGeom prst="line">
                <a:avLst/>
              </a:prstGeom>
              <a:noFill/>
              <a:ln w="9525">
                <a:solidFill>
                  <a:schemeClr val="tx1"/>
                </a:solidFill>
                <a:round/>
                <a:headEnd/>
                <a:tailEnd/>
              </a:ln>
            </p:spPr>
            <p:txBody>
              <a:bodyPr/>
              <a:lstStyle/>
              <a:p>
                <a:endParaRPr lang="en-US"/>
              </a:p>
            </p:txBody>
          </p:sp>
          <p:sp>
            <p:nvSpPr>
              <p:cNvPr id="76046" name="Line 179"/>
              <p:cNvSpPr>
                <a:spLocks noChangeAspect="1" noChangeShapeType="1"/>
              </p:cNvSpPr>
              <p:nvPr/>
            </p:nvSpPr>
            <p:spPr bwMode="auto">
              <a:xfrm flipV="1">
                <a:off x="1258" y="2686"/>
                <a:ext cx="3" cy="151"/>
              </a:xfrm>
              <a:prstGeom prst="line">
                <a:avLst/>
              </a:prstGeom>
              <a:noFill/>
              <a:ln w="9525">
                <a:solidFill>
                  <a:schemeClr val="tx1"/>
                </a:solidFill>
                <a:round/>
                <a:headEnd/>
                <a:tailEnd/>
              </a:ln>
            </p:spPr>
            <p:txBody>
              <a:bodyPr/>
              <a:lstStyle/>
              <a:p>
                <a:endParaRPr lang="en-US"/>
              </a:p>
            </p:txBody>
          </p:sp>
          <p:sp>
            <p:nvSpPr>
              <p:cNvPr id="76047" name="Line 180"/>
              <p:cNvSpPr>
                <a:spLocks noChangeAspect="1" noChangeShapeType="1"/>
              </p:cNvSpPr>
              <p:nvPr/>
            </p:nvSpPr>
            <p:spPr bwMode="auto">
              <a:xfrm>
                <a:off x="1223" y="2686"/>
                <a:ext cx="83" cy="1"/>
              </a:xfrm>
              <a:prstGeom prst="line">
                <a:avLst/>
              </a:prstGeom>
              <a:noFill/>
              <a:ln w="9525">
                <a:solidFill>
                  <a:schemeClr val="tx1"/>
                </a:solidFill>
                <a:round/>
                <a:headEnd/>
                <a:tailEnd/>
              </a:ln>
            </p:spPr>
            <p:txBody>
              <a:bodyPr/>
              <a:lstStyle/>
              <a:p>
                <a:endParaRPr lang="en-US"/>
              </a:p>
            </p:txBody>
          </p:sp>
          <p:sp>
            <p:nvSpPr>
              <p:cNvPr id="76048" name="Line 181"/>
              <p:cNvSpPr>
                <a:spLocks noChangeAspect="1" noChangeShapeType="1"/>
              </p:cNvSpPr>
              <p:nvPr/>
            </p:nvSpPr>
            <p:spPr bwMode="auto">
              <a:xfrm>
                <a:off x="1258" y="2837"/>
                <a:ext cx="3" cy="151"/>
              </a:xfrm>
              <a:prstGeom prst="line">
                <a:avLst/>
              </a:prstGeom>
              <a:noFill/>
              <a:ln w="9525">
                <a:solidFill>
                  <a:schemeClr val="tx1"/>
                </a:solidFill>
                <a:round/>
                <a:headEnd/>
                <a:tailEnd/>
              </a:ln>
            </p:spPr>
            <p:txBody>
              <a:bodyPr/>
              <a:lstStyle/>
              <a:p>
                <a:endParaRPr lang="en-US"/>
              </a:p>
            </p:txBody>
          </p:sp>
          <p:sp>
            <p:nvSpPr>
              <p:cNvPr id="76049" name="Line 182"/>
              <p:cNvSpPr>
                <a:spLocks noChangeAspect="1" noChangeShapeType="1"/>
              </p:cNvSpPr>
              <p:nvPr/>
            </p:nvSpPr>
            <p:spPr bwMode="auto">
              <a:xfrm>
                <a:off x="1223" y="2988"/>
                <a:ext cx="83" cy="2"/>
              </a:xfrm>
              <a:prstGeom prst="line">
                <a:avLst/>
              </a:prstGeom>
              <a:noFill/>
              <a:ln w="9525">
                <a:solidFill>
                  <a:schemeClr val="tx1"/>
                </a:solidFill>
                <a:round/>
                <a:headEnd/>
                <a:tailEnd/>
              </a:ln>
            </p:spPr>
            <p:txBody>
              <a:bodyPr/>
              <a:lstStyle/>
              <a:p>
                <a:endParaRPr lang="en-US"/>
              </a:p>
            </p:txBody>
          </p:sp>
          <p:sp>
            <p:nvSpPr>
              <p:cNvPr id="76050" name="Line 189"/>
              <p:cNvSpPr>
                <a:spLocks noChangeAspect="1" noChangeShapeType="1"/>
              </p:cNvSpPr>
              <p:nvPr/>
            </p:nvSpPr>
            <p:spPr bwMode="auto">
              <a:xfrm flipV="1">
                <a:off x="1541" y="3097"/>
                <a:ext cx="3" cy="42"/>
              </a:xfrm>
              <a:prstGeom prst="line">
                <a:avLst/>
              </a:prstGeom>
              <a:noFill/>
              <a:ln w="9525">
                <a:solidFill>
                  <a:schemeClr val="tx1"/>
                </a:solidFill>
                <a:round/>
                <a:headEnd/>
                <a:tailEnd/>
              </a:ln>
            </p:spPr>
            <p:txBody>
              <a:bodyPr/>
              <a:lstStyle/>
              <a:p>
                <a:endParaRPr lang="en-US"/>
              </a:p>
            </p:txBody>
          </p:sp>
          <p:sp>
            <p:nvSpPr>
              <p:cNvPr id="76051" name="Line 190"/>
              <p:cNvSpPr>
                <a:spLocks noChangeAspect="1" noChangeShapeType="1"/>
              </p:cNvSpPr>
              <p:nvPr/>
            </p:nvSpPr>
            <p:spPr bwMode="auto">
              <a:xfrm>
                <a:off x="1506" y="3097"/>
                <a:ext cx="83" cy="2"/>
              </a:xfrm>
              <a:prstGeom prst="line">
                <a:avLst/>
              </a:prstGeom>
              <a:noFill/>
              <a:ln w="9525">
                <a:solidFill>
                  <a:schemeClr val="tx1"/>
                </a:solidFill>
                <a:round/>
                <a:headEnd/>
                <a:tailEnd/>
              </a:ln>
            </p:spPr>
            <p:txBody>
              <a:bodyPr/>
              <a:lstStyle/>
              <a:p>
                <a:endParaRPr lang="en-US"/>
              </a:p>
            </p:txBody>
          </p:sp>
          <p:sp>
            <p:nvSpPr>
              <p:cNvPr id="76052" name="Line 191"/>
              <p:cNvSpPr>
                <a:spLocks noChangeAspect="1" noChangeShapeType="1"/>
              </p:cNvSpPr>
              <p:nvPr/>
            </p:nvSpPr>
            <p:spPr bwMode="auto">
              <a:xfrm>
                <a:off x="1541" y="3139"/>
                <a:ext cx="3" cy="50"/>
              </a:xfrm>
              <a:prstGeom prst="line">
                <a:avLst/>
              </a:prstGeom>
              <a:noFill/>
              <a:ln w="9525">
                <a:solidFill>
                  <a:schemeClr val="tx1"/>
                </a:solidFill>
                <a:round/>
                <a:headEnd/>
                <a:tailEnd/>
              </a:ln>
            </p:spPr>
            <p:txBody>
              <a:bodyPr/>
              <a:lstStyle/>
              <a:p>
                <a:endParaRPr lang="en-US"/>
              </a:p>
            </p:txBody>
          </p:sp>
          <p:sp>
            <p:nvSpPr>
              <p:cNvPr id="76053" name="Line 192"/>
              <p:cNvSpPr>
                <a:spLocks noChangeAspect="1" noChangeShapeType="1"/>
              </p:cNvSpPr>
              <p:nvPr/>
            </p:nvSpPr>
            <p:spPr bwMode="auto">
              <a:xfrm>
                <a:off x="1506" y="3189"/>
                <a:ext cx="83" cy="2"/>
              </a:xfrm>
              <a:prstGeom prst="line">
                <a:avLst/>
              </a:prstGeom>
              <a:noFill/>
              <a:ln w="9525">
                <a:solidFill>
                  <a:schemeClr val="tx1"/>
                </a:solidFill>
                <a:round/>
                <a:headEnd/>
                <a:tailEnd/>
              </a:ln>
            </p:spPr>
            <p:txBody>
              <a:bodyPr/>
              <a:lstStyle/>
              <a:p>
                <a:endParaRPr lang="en-US"/>
              </a:p>
            </p:txBody>
          </p:sp>
          <p:sp>
            <p:nvSpPr>
              <p:cNvPr id="76054" name="Line 194"/>
              <p:cNvSpPr>
                <a:spLocks noChangeAspect="1" noChangeShapeType="1"/>
              </p:cNvSpPr>
              <p:nvPr/>
            </p:nvSpPr>
            <p:spPr bwMode="auto">
              <a:xfrm flipV="1">
                <a:off x="1624" y="3114"/>
                <a:ext cx="2" cy="51"/>
              </a:xfrm>
              <a:prstGeom prst="line">
                <a:avLst/>
              </a:prstGeom>
              <a:noFill/>
              <a:ln w="9525">
                <a:solidFill>
                  <a:schemeClr val="tx1"/>
                </a:solidFill>
                <a:round/>
                <a:headEnd/>
                <a:tailEnd/>
              </a:ln>
            </p:spPr>
            <p:txBody>
              <a:bodyPr/>
              <a:lstStyle/>
              <a:p>
                <a:endParaRPr lang="en-US"/>
              </a:p>
            </p:txBody>
          </p:sp>
          <p:sp>
            <p:nvSpPr>
              <p:cNvPr id="76055" name="Line 195"/>
              <p:cNvSpPr>
                <a:spLocks noChangeAspect="1" noChangeShapeType="1"/>
              </p:cNvSpPr>
              <p:nvPr/>
            </p:nvSpPr>
            <p:spPr bwMode="auto">
              <a:xfrm>
                <a:off x="1589" y="3114"/>
                <a:ext cx="82" cy="1"/>
              </a:xfrm>
              <a:prstGeom prst="line">
                <a:avLst/>
              </a:prstGeom>
              <a:noFill/>
              <a:ln w="9525">
                <a:solidFill>
                  <a:schemeClr val="tx1"/>
                </a:solidFill>
                <a:round/>
                <a:headEnd/>
                <a:tailEnd/>
              </a:ln>
            </p:spPr>
            <p:txBody>
              <a:bodyPr/>
              <a:lstStyle/>
              <a:p>
                <a:endParaRPr lang="en-US"/>
              </a:p>
            </p:txBody>
          </p:sp>
          <p:sp>
            <p:nvSpPr>
              <p:cNvPr id="76056" name="Line 196"/>
              <p:cNvSpPr>
                <a:spLocks noChangeAspect="1" noChangeShapeType="1"/>
              </p:cNvSpPr>
              <p:nvPr/>
            </p:nvSpPr>
            <p:spPr bwMode="auto">
              <a:xfrm>
                <a:off x="1624" y="3165"/>
                <a:ext cx="2" cy="41"/>
              </a:xfrm>
              <a:prstGeom prst="line">
                <a:avLst/>
              </a:prstGeom>
              <a:noFill/>
              <a:ln w="9525">
                <a:solidFill>
                  <a:schemeClr val="tx1"/>
                </a:solidFill>
                <a:round/>
                <a:headEnd/>
                <a:tailEnd/>
              </a:ln>
            </p:spPr>
            <p:txBody>
              <a:bodyPr/>
              <a:lstStyle/>
              <a:p>
                <a:endParaRPr lang="en-US"/>
              </a:p>
            </p:txBody>
          </p:sp>
          <p:sp>
            <p:nvSpPr>
              <p:cNvPr id="76057" name="Line 197"/>
              <p:cNvSpPr>
                <a:spLocks noChangeAspect="1" noChangeShapeType="1"/>
              </p:cNvSpPr>
              <p:nvPr/>
            </p:nvSpPr>
            <p:spPr bwMode="auto">
              <a:xfrm>
                <a:off x="1589" y="3206"/>
                <a:ext cx="82" cy="2"/>
              </a:xfrm>
              <a:prstGeom prst="line">
                <a:avLst/>
              </a:prstGeom>
              <a:noFill/>
              <a:ln w="9525">
                <a:solidFill>
                  <a:schemeClr val="tx1"/>
                </a:solidFill>
                <a:round/>
                <a:headEnd/>
                <a:tailEnd/>
              </a:ln>
            </p:spPr>
            <p:txBody>
              <a:bodyPr/>
              <a:lstStyle/>
              <a:p>
                <a:endParaRPr lang="en-US"/>
              </a:p>
            </p:txBody>
          </p:sp>
          <p:sp>
            <p:nvSpPr>
              <p:cNvPr id="76058" name="Line 209"/>
              <p:cNvSpPr>
                <a:spLocks noChangeAspect="1" noChangeShapeType="1"/>
              </p:cNvSpPr>
              <p:nvPr/>
            </p:nvSpPr>
            <p:spPr bwMode="auto">
              <a:xfrm flipV="1">
                <a:off x="2190" y="3165"/>
                <a:ext cx="2" cy="41"/>
              </a:xfrm>
              <a:prstGeom prst="line">
                <a:avLst/>
              </a:prstGeom>
              <a:noFill/>
              <a:ln w="9525">
                <a:solidFill>
                  <a:schemeClr val="tx1"/>
                </a:solidFill>
                <a:round/>
                <a:headEnd/>
                <a:tailEnd/>
              </a:ln>
            </p:spPr>
            <p:txBody>
              <a:bodyPr/>
              <a:lstStyle/>
              <a:p>
                <a:endParaRPr lang="en-US"/>
              </a:p>
            </p:txBody>
          </p:sp>
          <p:sp>
            <p:nvSpPr>
              <p:cNvPr id="76059" name="Line 210"/>
              <p:cNvSpPr>
                <a:spLocks noChangeAspect="1" noChangeShapeType="1"/>
              </p:cNvSpPr>
              <p:nvPr/>
            </p:nvSpPr>
            <p:spPr bwMode="auto">
              <a:xfrm>
                <a:off x="2155" y="3165"/>
                <a:ext cx="82" cy="1"/>
              </a:xfrm>
              <a:prstGeom prst="line">
                <a:avLst/>
              </a:prstGeom>
              <a:noFill/>
              <a:ln w="9525">
                <a:solidFill>
                  <a:schemeClr val="tx1"/>
                </a:solidFill>
                <a:round/>
                <a:headEnd/>
                <a:tailEnd/>
              </a:ln>
            </p:spPr>
            <p:txBody>
              <a:bodyPr/>
              <a:lstStyle/>
              <a:p>
                <a:endParaRPr lang="en-US"/>
              </a:p>
            </p:txBody>
          </p:sp>
          <p:sp>
            <p:nvSpPr>
              <p:cNvPr id="76060" name="Line 211"/>
              <p:cNvSpPr>
                <a:spLocks noChangeAspect="1" noChangeShapeType="1"/>
              </p:cNvSpPr>
              <p:nvPr/>
            </p:nvSpPr>
            <p:spPr bwMode="auto">
              <a:xfrm>
                <a:off x="2190" y="3206"/>
                <a:ext cx="2" cy="42"/>
              </a:xfrm>
              <a:prstGeom prst="line">
                <a:avLst/>
              </a:prstGeom>
              <a:noFill/>
              <a:ln w="9525">
                <a:solidFill>
                  <a:schemeClr val="tx1"/>
                </a:solidFill>
                <a:round/>
                <a:headEnd/>
                <a:tailEnd/>
              </a:ln>
            </p:spPr>
            <p:txBody>
              <a:bodyPr/>
              <a:lstStyle/>
              <a:p>
                <a:endParaRPr lang="en-US"/>
              </a:p>
            </p:txBody>
          </p:sp>
          <p:sp>
            <p:nvSpPr>
              <p:cNvPr id="76061" name="Line 212"/>
              <p:cNvSpPr>
                <a:spLocks noChangeAspect="1" noChangeShapeType="1"/>
              </p:cNvSpPr>
              <p:nvPr/>
            </p:nvSpPr>
            <p:spPr bwMode="auto">
              <a:xfrm>
                <a:off x="2155" y="3248"/>
                <a:ext cx="82" cy="2"/>
              </a:xfrm>
              <a:prstGeom prst="line">
                <a:avLst/>
              </a:prstGeom>
              <a:noFill/>
              <a:ln w="9525">
                <a:solidFill>
                  <a:schemeClr val="tx1"/>
                </a:solidFill>
                <a:round/>
                <a:headEnd/>
                <a:tailEnd/>
              </a:ln>
            </p:spPr>
            <p:txBody>
              <a:bodyPr/>
              <a:lstStyle/>
              <a:p>
                <a:endParaRPr lang="en-US"/>
              </a:p>
            </p:txBody>
          </p:sp>
          <p:sp>
            <p:nvSpPr>
              <p:cNvPr id="76062" name="Line 214"/>
              <p:cNvSpPr>
                <a:spLocks noChangeAspect="1" noChangeShapeType="1"/>
              </p:cNvSpPr>
              <p:nvPr/>
            </p:nvSpPr>
            <p:spPr bwMode="auto">
              <a:xfrm flipV="1">
                <a:off x="1813" y="3165"/>
                <a:ext cx="2" cy="33"/>
              </a:xfrm>
              <a:prstGeom prst="line">
                <a:avLst/>
              </a:prstGeom>
              <a:noFill/>
              <a:ln w="9525">
                <a:solidFill>
                  <a:schemeClr val="tx1"/>
                </a:solidFill>
                <a:round/>
                <a:headEnd/>
                <a:tailEnd/>
              </a:ln>
            </p:spPr>
            <p:txBody>
              <a:bodyPr/>
              <a:lstStyle/>
              <a:p>
                <a:endParaRPr lang="en-US"/>
              </a:p>
            </p:txBody>
          </p:sp>
          <p:sp>
            <p:nvSpPr>
              <p:cNvPr id="76063" name="Line 215"/>
              <p:cNvSpPr>
                <a:spLocks noChangeAspect="1" noChangeShapeType="1"/>
              </p:cNvSpPr>
              <p:nvPr/>
            </p:nvSpPr>
            <p:spPr bwMode="auto">
              <a:xfrm>
                <a:off x="1778" y="3165"/>
                <a:ext cx="82" cy="1"/>
              </a:xfrm>
              <a:prstGeom prst="line">
                <a:avLst/>
              </a:prstGeom>
              <a:noFill/>
              <a:ln w="9525">
                <a:solidFill>
                  <a:schemeClr val="tx1"/>
                </a:solidFill>
                <a:round/>
                <a:headEnd/>
                <a:tailEnd/>
              </a:ln>
            </p:spPr>
            <p:txBody>
              <a:bodyPr/>
              <a:lstStyle/>
              <a:p>
                <a:endParaRPr lang="en-US"/>
              </a:p>
            </p:txBody>
          </p:sp>
          <p:sp>
            <p:nvSpPr>
              <p:cNvPr id="76064" name="Line 216"/>
              <p:cNvSpPr>
                <a:spLocks noChangeAspect="1" noChangeShapeType="1"/>
              </p:cNvSpPr>
              <p:nvPr/>
            </p:nvSpPr>
            <p:spPr bwMode="auto">
              <a:xfrm>
                <a:off x="1813" y="3198"/>
                <a:ext cx="2" cy="33"/>
              </a:xfrm>
              <a:prstGeom prst="line">
                <a:avLst/>
              </a:prstGeom>
              <a:noFill/>
              <a:ln w="9525">
                <a:solidFill>
                  <a:schemeClr val="tx1"/>
                </a:solidFill>
                <a:round/>
                <a:headEnd/>
                <a:tailEnd/>
              </a:ln>
            </p:spPr>
            <p:txBody>
              <a:bodyPr/>
              <a:lstStyle/>
              <a:p>
                <a:endParaRPr lang="en-US"/>
              </a:p>
            </p:txBody>
          </p:sp>
          <p:sp>
            <p:nvSpPr>
              <p:cNvPr id="76065" name="Line 217"/>
              <p:cNvSpPr>
                <a:spLocks noChangeAspect="1" noChangeShapeType="1"/>
              </p:cNvSpPr>
              <p:nvPr/>
            </p:nvSpPr>
            <p:spPr bwMode="auto">
              <a:xfrm>
                <a:off x="1778" y="3231"/>
                <a:ext cx="82" cy="2"/>
              </a:xfrm>
              <a:prstGeom prst="line">
                <a:avLst/>
              </a:prstGeom>
              <a:noFill/>
              <a:ln w="9525">
                <a:solidFill>
                  <a:schemeClr val="tx1"/>
                </a:solidFill>
                <a:round/>
                <a:headEnd/>
                <a:tailEnd/>
              </a:ln>
            </p:spPr>
            <p:txBody>
              <a:bodyPr/>
              <a:lstStyle/>
              <a:p>
                <a:endParaRPr lang="en-US"/>
              </a:p>
            </p:txBody>
          </p:sp>
          <p:sp>
            <p:nvSpPr>
              <p:cNvPr id="76066" name="Line 219"/>
              <p:cNvSpPr>
                <a:spLocks noChangeAspect="1" noChangeShapeType="1"/>
              </p:cNvSpPr>
              <p:nvPr/>
            </p:nvSpPr>
            <p:spPr bwMode="auto">
              <a:xfrm flipV="1">
                <a:off x="1353" y="2930"/>
                <a:ext cx="2" cy="92"/>
              </a:xfrm>
              <a:prstGeom prst="line">
                <a:avLst/>
              </a:prstGeom>
              <a:noFill/>
              <a:ln w="9525">
                <a:solidFill>
                  <a:schemeClr val="tx1"/>
                </a:solidFill>
                <a:round/>
                <a:headEnd/>
                <a:tailEnd/>
              </a:ln>
            </p:spPr>
            <p:txBody>
              <a:bodyPr/>
              <a:lstStyle/>
              <a:p>
                <a:endParaRPr lang="en-US"/>
              </a:p>
            </p:txBody>
          </p:sp>
          <p:sp>
            <p:nvSpPr>
              <p:cNvPr id="76067" name="Line 220"/>
              <p:cNvSpPr>
                <a:spLocks noChangeAspect="1" noChangeShapeType="1"/>
              </p:cNvSpPr>
              <p:nvPr/>
            </p:nvSpPr>
            <p:spPr bwMode="auto">
              <a:xfrm>
                <a:off x="1318" y="2930"/>
                <a:ext cx="82" cy="1"/>
              </a:xfrm>
              <a:prstGeom prst="line">
                <a:avLst/>
              </a:prstGeom>
              <a:noFill/>
              <a:ln w="9525">
                <a:solidFill>
                  <a:schemeClr val="tx1"/>
                </a:solidFill>
                <a:round/>
                <a:headEnd/>
                <a:tailEnd/>
              </a:ln>
            </p:spPr>
            <p:txBody>
              <a:bodyPr/>
              <a:lstStyle/>
              <a:p>
                <a:endParaRPr lang="en-US"/>
              </a:p>
            </p:txBody>
          </p:sp>
          <p:sp>
            <p:nvSpPr>
              <p:cNvPr id="76068" name="Line 221"/>
              <p:cNvSpPr>
                <a:spLocks noChangeAspect="1" noChangeShapeType="1"/>
              </p:cNvSpPr>
              <p:nvPr/>
            </p:nvSpPr>
            <p:spPr bwMode="auto">
              <a:xfrm>
                <a:off x="1353" y="3022"/>
                <a:ext cx="2" cy="92"/>
              </a:xfrm>
              <a:prstGeom prst="line">
                <a:avLst/>
              </a:prstGeom>
              <a:noFill/>
              <a:ln w="9525">
                <a:solidFill>
                  <a:schemeClr val="tx1"/>
                </a:solidFill>
                <a:round/>
                <a:headEnd/>
                <a:tailEnd/>
              </a:ln>
            </p:spPr>
            <p:txBody>
              <a:bodyPr/>
              <a:lstStyle/>
              <a:p>
                <a:endParaRPr lang="en-US"/>
              </a:p>
            </p:txBody>
          </p:sp>
          <p:sp>
            <p:nvSpPr>
              <p:cNvPr id="76069" name="Line 222"/>
              <p:cNvSpPr>
                <a:spLocks noChangeAspect="1" noChangeShapeType="1"/>
              </p:cNvSpPr>
              <p:nvPr/>
            </p:nvSpPr>
            <p:spPr bwMode="auto">
              <a:xfrm>
                <a:off x="1318" y="3114"/>
                <a:ext cx="82" cy="1"/>
              </a:xfrm>
              <a:prstGeom prst="line">
                <a:avLst/>
              </a:prstGeom>
              <a:noFill/>
              <a:ln w="9525">
                <a:solidFill>
                  <a:schemeClr val="tx1"/>
                </a:solidFill>
                <a:round/>
                <a:headEnd/>
                <a:tailEnd/>
              </a:ln>
            </p:spPr>
            <p:txBody>
              <a:bodyPr/>
              <a:lstStyle/>
              <a:p>
                <a:endParaRPr lang="en-US"/>
              </a:p>
            </p:txBody>
          </p:sp>
          <p:sp>
            <p:nvSpPr>
              <p:cNvPr id="76070" name="Line 10"/>
              <p:cNvSpPr>
                <a:spLocks noChangeAspect="1" noChangeShapeType="1"/>
              </p:cNvSpPr>
              <p:nvPr/>
            </p:nvSpPr>
            <p:spPr bwMode="auto">
              <a:xfrm flipV="1">
                <a:off x="1117" y="1637"/>
                <a:ext cx="1" cy="554"/>
              </a:xfrm>
              <a:prstGeom prst="line">
                <a:avLst/>
              </a:prstGeom>
              <a:noFill/>
              <a:ln w="9525">
                <a:solidFill>
                  <a:schemeClr val="tx1"/>
                </a:solidFill>
                <a:round/>
                <a:headEnd/>
                <a:tailEnd/>
              </a:ln>
            </p:spPr>
            <p:txBody>
              <a:bodyPr/>
              <a:lstStyle/>
              <a:p>
                <a:endParaRPr lang="en-US"/>
              </a:p>
            </p:txBody>
          </p:sp>
          <p:sp>
            <p:nvSpPr>
              <p:cNvPr id="76071" name="Line 12"/>
              <p:cNvSpPr>
                <a:spLocks noChangeAspect="1" noChangeShapeType="1"/>
              </p:cNvSpPr>
              <p:nvPr/>
            </p:nvSpPr>
            <p:spPr bwMode="auto">
              <a:xfrm>
                <a:off x="1117" y="2191"/>
                <a:ext cx="1" cy="561"/>
              </a:xfrm>
              <a:prstGeom prst="line">
                <a:avLst/>
              </a:prstGeom>
              <a:noFill/>
              <a:ln w="9525">
                <a:solidFill>
                  <a:schemeClr val="tx1"/>
                </a:solidFill>
                <a:round/>
                <a:headEnd/>
                <a:tailEnd/>
              </a:ln>
            </p:spPr>
            <p:txBody>
              <a:bodyPr/>
              <a:lstStyle/>
              <a:p>
                <a:endParaRPr lang="en-US"/>
              </a:p>
            </p:txBody>
          </p:sp>
          <p:sp>
            <p:nvSpPr>
              <p:cNvPr id="76072" name="Line 13"/>
              <p:cNvSpPr>
                <a:spLocks noChangeAspect="1" noChangeShapeType="1"/>
              </p:cNvSpPr>
              <p:nvPr/>
            </p:nvSpPr>
            <p:spPr bwMode="auto">
              <a:xfrm>
                <a:off x="1081" y="2752"/>
                <a:ext cx="84" cy="2"/>
              </a:xfrm>
              <a:prstGeom prst="line">
                <a:avLst/>
              </a:prstGeom>
              <a:noFill/>
              <a:ln w="9525">
                <a:solidFill>
                  <a:schemeClr val="tx1"/>
                </a:solidFill>
                <a:round/>
                <a:headEnd/>
                <a:tailEnd/>
              </a:ln>
            </p:spPr>
            <p:txBody>
              <a:bodyPr/>
              <a:lstStyle/>
              <a:p>
                <a:endParaRPr lang="en-US"/>
              </a:p>
            </p:txBody>
          </p:sp>
          <p:sp>
            <p:nvSpPr>
              <p:cNvPr id="76073" name="Rectangle 89"/>
              <p:cNvSpPr>
                <a:spLocks noChangeAspect="1" noChangeArrowheads="1"/>
              </p:cNvSpPr>
              <p:nvPr/>
            </p:nvSpPr>
            <p:spPr bwMode="auto">
              <a:xfrm>
                <a:off x="3276" y="3223"/>
                <a:ext cx="58" cy="43"/>
              </a:xfrm>
              <a:prstGeom prst="rect">
                <a:avLst/>
              </a:prstGeom>
              <a:solidFill>
                <a:schemeClr val="tx1"/>
              </a:solidFill>
              <a:ln w="9525">
                <a:solidFill>
                  <a:schemeClr val="tx1"/>
                </a:solidFill>
                <a:miter lim="800000"/>
                <a:headEnd/>
                <a:tailEnd/>
              </a:ln>
            </p:spPr>
            <p:txBody>
              <a:bodyPr/>
              <a:lstStyle/>
              <a:p>
                <a:pPr eaLnBrk="0" hangingPunct="0"/>
                <a:endParaRPr lang="en-GB" altLang="zh-CN" sz="1200">
                  <a:ea typeface="ＭＳ Ｐゴシック" pitchFamily="-65" charset="-128"/>
                </a:endParaRPr>
              </a:p>
            </p:txBody>
          </p:sp>
          <p:sp>
            <p:nvSpPr>
              <p:cNvPr id="76074" name="Line 204"/>
              <p:cNvSpPr>
                <a:spLocks noChangeAspect="1" noChangeShapeType="1"/>
              </p:cNvSpPr>
              <p:nvPr/>
            </p:nvSpPr>
            <p:spPr bwMode="auto">
              <a:xfrm flipV="1">
                <a:off x="3298" y="3220"/>
                <a:ext cx="3" cy="25"/>
              </a:xfrm>
              <a:prstGeom prst="line">
                <a:avLst/>
              </a:prstGeom>
              <a:noFill/>
              <a:ln w="9525">
                <a:solidFill>
                  <a:schemeClr val="tx1"/>
                </a:solidFill>
                <a:round/>
                <a:headEnd/>
                <a:tailEnd/>
              </a:ln>
            </p:spPr>
            <p:txBody>
              <a:bodyPr/>
              <a:lstStyle/>
              <a:p>
                <a:endParaRPr lang="en-US"/>
              </a:p>
            </p:txBody>
          </p:sp>
          <p:sp>
            <p:nvSpPr>
              <p:cNvPr id="76075" name="Line 205"/>
              <p:cNvSpPr>
                <a:spLocks noChangeAspect="1" noChangeShapeType="1"/>
              </p:cNvSpPr>
              <p:nvPr/>
            </p:nvSpPr>
            <p:spPr bwMode="auto">
              <a:xfrm>
                <a:off x="3263" y="3220"/>
                <a:ext cx="83" cy="1"/>
              </a:xfrm>
              <a:prstGeom prst="line">
                <a:avLst/>
              </a:prstGeom>
              <a:noFill/>
              <a:ln w="9525">
                <a:solidFill>
                  <a:schemeClr val="tx1"/>
                </a:solidFill>
                <a:round/>
                <a:headEnd/>
                <a:tailEnd/>
              </a:ln>
            </p:spPr>
            <p:txBody>
              <a:bodyPr/>
              <a:lstStyle/>
              <a:p>
                <a:endParaRPr lang="en-US"/>
              </a:p>
            </p:txBody>
          </p:sp>
          <p:sp>
            <p:nvSpPr>
              <p:cNvPr id="76076" name="Line 206"/>
              <p:cNvSpPr>
                <a:spLocks noChangeAspect="1" noChangeShapeType="1"/>
              </p:cNvSpPr>
              <p:nvPr/>
            </p:nvSpPr>
            <p:spPr bwMode="auto">
              <a:xfrm>
                <a:off x="3298" y="3245"/>
                <a:ext cx="3" cy="16"/>
              </a:xfrm>
              <a:prstGeom prst="line">
                <a:avLst/>
              </a:prstGeom>
              <a:noFill/>
              <a:ln w="9525">
                <a:solidFill>
                  <a:schemeClr val="tx1"/>
                </a:solidFill>
                <a:round/>
                <a:headEnd/>
                <a:tailEnd/>
              </a:ln>
            </p:spPr>
            <p:txBody>
              <a:bodyPr/>
              <a:lstStyle/>
              <a:p>
                <a:endParaRPr lang="en-US"/>
              </a:p>
            </p:txBody>
          </p:sp>
          <p:sp>
            <p:nvSpPr>
              <p:cNvPr id="76077" name="Line 207"/>
              <p:cNvSpPr>
                <a:spLocks noChangeAspect="1" noChangeShapeType="1"/>
              </p:cNvSpPr>
              <p:nvPr/>
            </p:nvSpPr>
            <p:spPr bwMode="auto">
              <a:xfrm>
                <a:off x="3263" y="3261"/>
                <a:ext cx="83" cy="2"/>
              </a:xfrm>
              <a:prstGeom prst="line">
                <a:avLst/>
              </a:prstGeom>
              <a:noFill/>
              <a:ln w="9525">
                <a:solidFill>
                  <a:schemeClr val="tx1"/>
                </a:solidFill>
                <a:round/>
                <a:headEnd/>
                <a:tailEnd/>
              </a:ln>
            </p:spPr>
            <p:txBody>
              <a:bodyPr/>
              <a:lstStyle/>
              <a:p>
                <a:endParaRPr lang="en-US"/>
              </a:p>
            </p:txBody>
          </p:sp>
        </p:grpSp>
      </p:grpSp>
      <p:grpSp>
        <p:nvGrpSpPr>
          <p:cNvPr id="4" name="Group 24"/>
          <p:cNvGrpSpPr>
            <a:grpSpLocks/>
          </p:cNvGrpSpPr>
          <p:nvPr/>
        </p:nvGrpSpPr>
        <p:grpSpPr bwMode="auto">
          <a:xfrm>
            <a:off x="1643063" y="3059113"/>
            <a:ext cx="5445125" cy="2692400"/>
            <a:chOff x="1035" y="1595"/>
            <a:chExt cx="3430" cy="1696"/>
          </a:xfrm>
        </p:grpSpPr>
        <p:grpSp>
          <p:nvGrpSpPr>
            <p:cNvPr id="5" name="Group 25"/>
            <p:cNvGrpSpPr>
              <a:grpSpLocks/>
            </p:cNvGrpSpPr>
            <p:nvPr/>
          </p:nvGrpSpPr>
          <p:grpSpPr bwMode="auto">
            <a:xfrm>
              <a:off x="1059" y="1595"/>
              <a:ext cx="3406" cy="1688"/>
              <a:chOff x="1059" y="1595"/>
              <a:chExt cx="3406" cy="1688"/>
            </a:xfrm>
          </p:grpSpPr>
          <p:grpSp>
            <p:nvGrpSpPr>
              <p:cNvPr id="6" name="Group 26"/>
              <p:cNvGrpSpPr>
                <a:grpSpLocks/>
              </p:cNvGrpSpPr>
              <p:nvPr/>
            </p:nvGrpSpPr>
            <p:grpSpPr bwMode="auto">
              <a:xfrm>
                <a:off x="1059" y="1595"/>
                <a:ext cx="3406" cy="1688"/>
                <a:chOff x="1059" y="1595"/>
                <a:chExt cx="3406" cy="1688"/>
              </a:xfrm>
            </p:grpSpPr>
            <p:sp>
              <p:nvSpPr>
                <p:cNvPr id="75919" name="Freeform 92"/>
                <p:cNvSpPr>
                  <a:spLocks noChangeAspect="1"/>
                </p:cNvSpPr>
                <p:nvPr/>
              </p:nvSpPr>
              <p:spPr bwMode="auto">
                <a:xfrm>
                  <a:off x="1070" y="2192"/>
                  <a:ext cx="3349" cy="1074"/>
                </a:xfrm>
                <a:custGeom>
                  <a:avLst/>
                  <a:gdLst>
                    <a:gd name="T0" fmla="*/ 0 w 284"/>
                    <a:gd name="T1" fmla="*/ 2147483647 h 128"/>
                    <a:gd name="T2" fmla="*/ 2147483647 w 284"/>
                    <a:gd name="T3" fmla="*/ 2147483647 h 128"/>
                    <a:gd name="T4" fmla="*/ 2147483647 w 284"/>
                    <a:gd name="T5" fmla="*/ 0 h 128"/>
                    <a:gd name="T6" fmla="*/ 2147483647 w 284"/>
                    <a:gd name="T7" fmla="*/ 2147483647 h 128"/>
                    <a:gd name="T8" fmla="*/ 2147483647 w 284"/>
                    <a:gd name="T9" fmla="*/ 2147483647 h 128"/>
                    <a:gd name="T10" fmla="*/ 2147483647 w 284"/>
                    <a:gd name="T11" fmla="*/ 2147483647 h 128"/>
                    <a:gd name="T12" fmla="*/ 2147483647 w 284"/>
                    <a:gd name="T13" fmla="*/ 2147483647 h 128"/>
                    <a:gd name="T14" fmla="*/ 2147483647 w 284"/>
                    <a:gd name="T15" fmla="*/ 2147483647 h 128"/>
                    <a:gd name="T16" fmla="*/ 2147483647 w 284"/>
                    <a:gd name="T17" fmla="*/ 2147483647 h 128"/>
                    <a:gd name="T18" fmla="*/ 2147483647 w 284"/>
                    <a:gd name="T19" fmla="*/ 2147483647 h 128"/>
                    <a:gd name="T20" fmla="*/ 2147483647 w 284"/>
                    <a:gd name="T21" fmla="*/ 2147483647 h 128"/>
                    <a:gd name="T22" fmla="*/ 2147483647 w 284"/>
                    <a:gd name="T23" fmla="*/ 2147483647 h 128"/>
                    <a:gd name="T24" fmla="*/ 2147483647 w 284"/>
                    <a:gd name="T25" fmla="*/ 2147483647 h 128"/>
                    <a:gd name="T26" fmla="*/ 2147483647 w 284"/>
                    <a:gd name="T27" fmla="*/ 2147483647 h 128"/>
                    <a:gd name="T28" fmla="*/ 2147483647 w 284"/>
                    <a:gd name="T29" fmla="*/ 2147483647 h 1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4"/>
                    <a:gd name="T46" fmla="*/ 0 h 128"/>
                    <a:gd name="T47" fmla="*/ 284 w 284"/>
                    <a:gd name="T48" fmla="*/ 128 h 1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4" h="128">
                      <a:moveTo>
                        <a:pt x="0" y="128"/>
                      </a:moveTo>
                      <a:lnTo>
                        <a:pt x="2" y="57"/>
                      </a:lnTo>
                      <a:lnTo>
                        <a:pt x="4" y="0"/>
                      </a:lnTo>
                      <a:lnTo>
                        <a:pt x="6" y="17"/>
                      </a:lnTo>
                      <a:lnTo>
                        <a:pt x="8" y="33"/>
                      </a:lnTo>
                      <a:lnTo>
                        <a:pt x="12" y="58"/>
                      </a:lnTo>
                      <a:lnTo>
                        <a:pt x="16" y="78"/>
                      </a:lnTo>
                      <a:lnTo>
                        <a:pt x="24" y="98"/>
                      </a:lnTo>
                      <a:lnTo>
                        <a:pt x="32" y="108"/>
                      </a:lnTo>
                      <a:lnTo>
                        <a:pt x="40" y="113"/>
                      </a:lnTo>
                      <a:lnTo>
                        <a:pt x="47" y="116"/>
                      </a:lnTo>
                      <a:lnTo>
                        <a:pt x="63" y="120"/>
                      </a:lnTo>
                      <a:lnTo>
                        <a:pt x="95" y="121"/>
                      </a:lnTo>
                      <a:lnTo>
                        <a:pt x="190" y="126"/>
                      </a:lnTo>
                      <a:lnTo>
                        <a:pt x="284" y="127"/>
                      </a:lnTo>
                    </a:path>
                  </a:pathLst>
                </a:custGeom>
                <a:noFill/>
                <a:ln w="31750">
                  <a:solidFill>
                    <a:srgbClr val="EF3125"/>
                  </a:solidFill>
                  <a:round/>
                  <a:headEnd/>
                  <a:tailEnd/>
                </a:ln>
              </p:spPr>
              <p:txBody>
                <a:bodyPr/>
                <a:lstStyle/>
                <a:p>
                  <a:endParaRPr lang="en-US"/>
                </a:p>
              </p:txBody>
            </p:sp>
            <p:grpSp>
              <p:nvGrpSpPr>
                <p:cNvPr id="7" name="Group 28"/>
                <p:cNvGrpSpPr>
                  <a:grpSpLocks/>
                </p:cNvGrpSpPr>
                <p:nvPr/>
              </p:nvGrpSpPr>
              <p:grpSpPr bwMode="auto">
                <a:xfrm>
                  <a:off x="1059" y="1595"/>
                  <a:ext cx="3406" cy="1688"/>
                  <a:chOff x="1059" y="1595"/>
                  <a:chExt cx="3406" cy="1688"/>
                </a:xfrm>
              </p:grpSpPr>
              <p:grpSp>
                <p:nvGrpSpPr>
                  <p:cNvPr id="8" name="Group 133"/>
                  <p:cNvGrpSpPr>
                    <a:grpSpLocks noChangeAspect="1"/>
                  </p:cNvGrpSpPr>
                  <p:nvPr/>
                </p:nvGrpSpPr>
                <p:grpSpPr bwMode="auto">
                  <a:xfrm>
                    <a:off x="4383" y="3241"/>
                    <a:ext cx="82" cy="35"/>
                    <a:chOff x="3975" y="2496"/>
                    <a:chExt cx="42" cy="25"/>
                  </a:xfrm>
                </p:grpSpPr>
                <p:sp>
                  <p:nvSpPr>
                    <p:cNvPr id="76006" name="Line 134"/>
                    <p:cNvSpPr>
                      <a:spLocks noChangeAspect="1" noChangeShapeType="1"/>
                    </p:cNvSpPr>
                    <p:nvPr/>
                  </p:nvSpPr>
                  <p:spPr bwMode="auto">
                    <a:xfrm flipV="1">
                      <a:off x="3993" y="2496"/>
                      <a:ext cx="1" cy="12"/>
                    </a:xfrm>
                    <a:prstGeom prst="line">
                      <a:avLst/>
                    </a:prstGeom>
                    <a:noFill/>
                    <a:ln w="9525">
                      <a:solidFill>
                        <a:srgbClr val="EF3125"/>
                      </a:solidFill>
                      <a:round/>
                      <a:headEnd/>
                      <a:tailEnd/>
                    </a:ln>
                  </p:spPr>
                  <p:txBody>
                    <a:bodyPr/>
                    <a:lstStyle/>
                    <a:p>
                      <a:endParaRPr lang="en-US"/>
                    </a:p>
                  </p:txBody>
                </p:sp>
                <p:sp>
                  <p:nvSpPr>
                    <p:cNvPr id="76007" name="Line 135"/>
                    <p:cNvSpPr>
                      <a:spLocks noChangeAspect="1" noChangeShapeType="1"/>
                    </p:cNvSpPr>
                    <p:nvPr/>
                  </p:nvSpPr>
                  <p:spPr bwMode="auto">
                    <a:xfrm>
                      <a:off x="3975" y="2496"/>
                      <a:ext cx="42" cy="1"/>
                    </a:xfrm>
                    <a:prstGeom prst="line">
                      <a:avLst/>
                    </a:prstGeom>
                    <a:noFill/>
                    <a:ln w="9525">
                      <a:solidFill>
                        <a:srgbClr val="EF3125"/>
                      </a:solidFill>
                      <a:round/>
                      <a:headEnd/>
                      <a:tailEnd/>
                    </a:ln>
                  </p:spPr>
                  <p:txBody>
                    <a:bodyPr/>
                    <a:lstStyle/>
                    <a:p>
                      <a:endParaRPr lang="en-US"/>
                    </a:p>
                  </p:txBody>
                </p:sp>
                <p:sp>
                  <p:nvSpPr>
                    <p:cNvPr id="76008" name="Line 136"/>
                    <p:cNvSpPr>
                      <a:spLocks noChangeAspect="1" noChangeShapeType="1"/>
                    </p:cNvSpPr>
                    <p:nvPr/>
                  </p:nvSpPr>
                  <p:spPr bwMode="auto">
                    <a:xfrm>
                      <a:off x="3993" y="2508"/>
                      <a:ext cx="1" cy="12"/>
                    </a:xfrm>
                    <a:prstGeom prst="line">
                      <a:avLst/>
                    </a:prstGeom>
                    <a:noFill/>
                    <a:ln w="9525">
                      <a:solidFill>
                        <a:srgbClr val="EF3125"/>
                      </a:solidFill>
                      <a:round/>
                      <a:headEnd/>
                      <a:tailEnd/>
                    </a:ln>
                  </p:spPr>
                  <p:txBody>
                    <a:bodyPr/>
                    <a:lstStyle/>
                    <a:p>
                      <a:endParaRPr lang="en-US"/>
                    </a:p>
                  </p:txBody>
                </p:sp>
                <p:sp>
                  <p:nvSpPr>
                    <p:cNvPr id="76009" name="Line 137"/>
                    <p:cNvSpPr>
                      <a:spLocks noChangeAspect="1" noChangeShapeType="1"/>
                    </p:cNvSpPr>
                    <p:nvPr/>
                  </p:nvSpPr>
                  <p:spPr bwMode="auto">
                    <a:xfrm>
                      <a:off x="3975" y="2520"/>
                      <a:ext cx="42" cy="1"/>
                    </a:xfrm>
                    <a:prstGeom prst="line">
                      <a:avLst/>
                    </a:prstGeom>
                    <a:noFill/>
                    <a:ln w="9525">
                      <a:solidFill>
                        <a:srgbClr val="EF3125"/>
                      </a:solidFill>
                      <a:round/>
                      <a:headEnd/>
                      <a:tailEnd/>
                    </a:ln>
                  </p:spPr>
                  <p:txBody>
                    <a:bodyPr/>
                    <a:lstStyle/>
                    <a:p>
                      <a:endParaRPr lang="en-US"/>
                    </a:p>
                  </p:txBody>
                </p:sp>
              </p:grpSp>
              <p:grpSp>
                <p:nvGrpSpPr>
                  <p:cNvPr id="9" name="Group 198"/>
                  <p:cNvGrpSpPr>
                    <a:grpSpLocks noChangeAspect="1"/>
                  </p:cNvGrpSpPr>
                  <p:nvPr/>
                </p:nvGrpSpPr>
                <p:grpSpPr bwMode="auto">
                  <a:xfrm>
                    <a:off x="4383" y="3241"/>
                    <a:ext cx="82" cy="35"/>
                    <a:chOff x="3975" y="2496"/>
                    <a:chExt cx="42" cy="25"/>
                  </a:xfrm>
                </p:grpSpPr>
                <p:sp>
                  <p:nvSpPr>
                    <p:cNvPr id="76002" name="Line 199"/>
                    <p:cNvSpPr>
                      <a:spLocks noChangeAspect="1" noChangeShapeType="1"/>
                    </p:cNvSpPr>
                    <p:nvPr/>
                  </p:nvSpPr>
                  <p:spPr bwMode="auto">
                    <a:xfrm flipV="1">
                      <a:off x="3993" y="2496"/>
                      <a:ext cx="1" cy="12"/>
                    </a:xfrm>
                    <a:prstGeom prst="line">
                      <a:avLst/>
                    </a:prstGeom>
                    <a:noFill/>
                    <a:ln w="9525">
                      <a:solidFill>
                        <a:srgbClr val="EF3125"/>
                      </a:solidFill>
                      <a:round/>
                      <a:headEnd/>
                      <a:tailEnd/>
                    </a:ln>
                  </p:spPr>
                  <p:txBody>
                    <a:bodyPr/>
                    <a:lstStyle/>
                    <a:p>
                      <a:endParaRPr lang="en-US"/>
                    </a:p>
                  </p:txBody>
                </p:sp>
                <p:sp>
                  <p:nvSpPr>
                    <p:cNvPr id="76003" name="Line 200"/>
                    <p:cNvSpPr>
                      <a:spLocks noChangeAspect="1" noChangeShapeType="1"/>
                    </p:cNvSpPr>
                    <p:nvPr/>
                  </p:nvSpPr>
                  <p:spPr bwMode="auto">
                    <a:xfrm>
                      <a:off x="3975" y="2496"/>
                      <a:ext cx="42" cy="1"/>
                    </a:xfrm>
                    <a:prstGeom prst="line">
                      <a:avLst/>
                    </a:prstGeom>
                    <a:noFill/>
                    <a:ln w="9525">
                      <a:solidFill>
                        <a:srgbClr val="EF3125"/>
                      </a:solidFill>
                      <a:round/>
                      <a:headEnd/>
                      <a:tailEnd/>
                    </a:ln>
                  </p:spPr>
                  <p:txBody>
                    <a:bodyPr/>
                    <a:lstStyle/>
                    <a:p>
                      <a:endParaRPr lang="en-US"/>
                    </a:p>
                  </p:txBody>
                </p:sp>
                <p:sp>
                  <p:nvSpPr>
                    <p:cNvPr id="76004" name="Line 201"/>
                    <p:cNvSpPr>
                      <a:spLocks noChangeAspect="1" noChangeShapeType="1"/>
                    </p:cNvSpPr>
                    <p:nvPr/>
                  </p:nvSpPr>
                  <p:spPr bwMode="auto">
                    <a:xfrm>
                      <a:off x="3993" y="2508"/>
                      <a:ext cx="1" cy="12"/>
                    </a:xfrm>
                    <a:prstGeom prst="line">
                      <a:avLst/>
                    </a:prstGeom>
                    <a:noFill/>
                    <a:ln w="9525">
                      <a:solidFill>
                        <a:srgbClr val="EF3125"/>
                      </a:solidFill>
                      <a:round/>
                      <a:headEnd/>
                      <a:tailEnd/>
                    </a:ln>
                  </p:spPr>
                  <p:txBody>
                    <a:bodyPr/>
                    <a:lstStyle/>
                    <a:p>
                      <a:endParaRPr lang="en-US"/>
                    </a:p>
                  </p:txBody>
                </p:sp>
                <p:sp>
                  <p:nvSpPr>
                    <p:cNvPr id="76005" name="Line 202"/>
                    <p:cNvSpPr>
                      <a:spLocks noChangeAspect="1" noChangeShapeType="1"/>
                    </p:cNvSpPr>
                    <p:nvPr/>
                  </p:nvSpPr>
                  <p:spPr bwMode="auto">
                    <a:xfrm>
                      <a:off x="3975" y="2520"/>
                      <a:ext cx="42" cy="1"/>
                    </a:xfrm>
                    <a:prstGeom prst="line">
                      <a:avLst/>
                    </a:prstGeom>
                    <a:noFill/>
                    <a:ln w="9525">
                      <a:solidFill>
                        <a:srgbClr val="EF3125"/>
                      </a:solidFill>
                      <a:round/>
                      <a:headEnd/>
                      <a:tailEnd/>
                    </a:ln>
                  </p:spPr>
                  <p:txBody>
                    <a:bodyPr/>
                    <a:lstStyle/>
                    <a:p>
                      <a:endParaRPr lang="en-US"/>
                    </a:p>
                  </p:txBody>
                </p:sp>
              </p:grpSp>
              <p:sp>
                <p:nvSpPr>
                  <p:cNvPr id="75923" name="Freeform 74"/>
                  <p:cNvSpPr>
                    <a:spLocks noChangeAspect="1"/>
                  </p:cNvSpPr>
                  <p:nvPr/>
                </p:nvSpPr>
                <p:spPr bwMode="auto">
                  <a:xfrm>
                    <a:off x="4383" y="3232"/>
                    <a:ext cx="71" cy="51"/>
                  </a:xfrm>
                  <a:custGeom>
                    <a:avLst/>
                    <a:gdLst>
                      <a:gd name="T0" fmla="*/ 2706041 w 36"/>
                      <a:gd name="T1" fmla="*/ 0 h 36"/>
                      <a:gd name="T2" fmla="*/ 5327901 w 36"/>
                      <a:gd name="T3" fmla="*/ 290856 h 36"/>
                      <a:gd name="T4" fmla="*/ 2706041 w 36"/>
                      <a:gd name="T5" fmla="*/ 588139 h 36"/>
                      <a:gd name="T6" fmla="*/ 0 w 36"/>
                      <a:gd name="T7" fmla="*/ 290856 h 36"/>
                      <a:gd name="T8" fmla="*/ 2706041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solidFill>
                      <a:srgbClr val="EF3125"/>
                    </a:solidFill>
                    <a:round/>
                    <a:headEnd/>
                    <a:tailEnd/>
                  </a:ln>
                </p:spPr>
                <p:txBody>
                  <a:bodyPr/>
                  <a:lstStyle/>
                  <a:p>
                    <a:endParaRPr lang="en-US"/>
                  </a:p>
                </p:txBody>
              </p:sp>
              <p:grpSp>
                <p:nvGrpSpPr>
                  <p:cNvPr id="10" name="Group 908"/>
                  <p:cNvGrpSpPr>
                    <a:grpSpLocks/>
                  </p:cNvGrpSpPr>
                  <p:nvPr/>
                </p:nvGrpSpPr>
                <p:grpSpPr bwMode="auto">
                  <a:xfrm>
                    <a:off x="1413" y="2997"/>
                    <a:ext cx="82" cy="203"/>
                    <a:chOff x="1719" y="2808"/>
                    <a:chExt cx="73" cy="247"/>
                  </a:xfrm>
                </p:grpSpPr>
                <p:grpSp>
                  <p:nvGrpSpPr>
                    <p:cNvPr id="11" name="Group 122"/>
                    <p:cNvGrpSpPr>
                      <a:grpSpLocks noChangeAspect="1"/>
                    </p:cNvGrpSpPr>
                    <p:nvPr/>
                  </p:nvGrpSpPr>
                  <p:grpSpPr bwMode="auto">
                    <a:xfrm>
                      <a:off x="1719" y="2808"/>
                      <a:ext cx="73" cy="247"/>
                      <a:chOff x="2463" y="2322"/>
                      <a:chExt cx="42" cy="145"/>
                    </a:xfrm>
                  </p:grpSpPr>
                  <p:sp>
                    <p:nvSpPr>
                      <p:cNvPr id="75998" name="Line 123"/>
                      <p:cNvSpPr>
                        <a:spLocks noChangeAspect="1" noChangeShapeType="1"/>
                      </p:cNvSpPr>
                      <p:nvPr/>
                    </p:nvSpPr>
                    <p:spPr bwMode="auto">
                      <a:xfrm flipV="1">
                        <a:off x="2481" y="2322"/>
                        <a:ext cx="1" cy="72"/>
                      </a:xfrm>
                      <a:prstGeom prst="line">
                        <a:avLst/>
                      </a:prstGeom>
                      <a:noFill/>
                      <a:ln w="9525">
                        <a:solidFill>
                          <a:srgbClr val="EF3125"/>
                        </a:solidFill>
                        <a:round/>
                        <a:headEnd/>
                        <a:tailEnd/>
                      </a:ln>
                    </p:spPr>
                    <p:txBody>
                      <a:bodyPr/>
                      <a:lstStyle/>
                      <a:p>
                        <a:endParaRPr lang="en-US"/>
                      </a:p>
                    </p:txBody>
                  </p:sp>
                  <p:sp>
                    <p:nvSpPr>
                      <p:cNvPr id="75999" name="Line 124"/>
                      <p:cNvSpPr>
                        <a:spLocks noChangeAspect="1" noChangeShapeType="1"/>
                      </p:cNvSpPr>
                      <p:nvPr/>
                    </p:nvSpPr>
                    <p:spPr bwMode="auto">
                      <a:xfrm>
                        <a:off x="2463" y="2322"/>
                        <a:ext cx="42" cy="1"/>
                      </a:xfrm>
                      <a:prstGeom prst="line">
                        <a:avLst/>
                      </a:prstGeom>
                      <a:noFill/>
                      <a:ln w="9525">
                        <a:solidFill>
                          <a:srgbClr val="EF3125"/>
                        </a:solidFill>
                        <a:round/>
                        <a:headEnd/>
                        <a:tailEnd/>
                      </a:ln>
                    </p:spPr>
                    <p:txBody>
                      <a:bodyPr/>
                      <a:lstStyle/>
                      <a:p>
                        <a:endParaRPr lang="en-US"/>
                      </a:p>
                    </p:txBody>
                  </p:sp>
                  <p:sp>
                    <p:nvSpPr>
                      <p:cNvPr id="76000" name="Line 125"/>
                      <p:cNvSpPr>
                        <a:spLocks noChangeAspect="1" noChangeShapeType="1"/>
                      </p:cNvSpPr>
                      <p:nvPr/>
                    </p:nvSpPr>
                    <p:spPr bwMode="auto">
                      <a:xfrm>
                        <a:off x="2481" y="2394"/>
                        <a:ext cx="1" cy="72"/>
                      </a:xfrm>
                      <a:prstGeom prst="line">
                        <a:avLst/>
                      </a:prstGeom>
                      <a:noFill/>
                      <a:ln w="9525">
                        <a:solidFill>
                          <a:srgbClr val="EF3125"/>
                        </a:solidFill>
                        <a:round/>
                        <a:headEnd/>
                        <a:tailEnd/>
                      </a:ln>
                    </p:spPr>
                    <p:txBody>
                      <a:bodyPr/>
                      <a:lstStyle/>
                      <a:p>
                        <a:endParaRPr lang="en-US"/>
                      </a:p>
                    </p:txBody>
                  </p:sp>
                  <p:sp>
                    <p:nvSpPr>
                      <p:cNvPr id="76001" name="Line 126"/>
                      <p:cNvSpPr>
                        <a:spLocks noChangeAspect="1" noChangeShapeType="1"/>
                      </p:cNvSpPr>
                      <p:nvPr/>
                    </p:nvSpPr>
                    <p:spPr bwMode="auto">
                      <a:xfrm>
                        <a:off x="2463" y="2466"/>
                        <a:ext cx="42" cy="1"/>
                      </a:xfrm>
                      <a:prstGeom prst="line">
                        <a:avLst/>
                      </a:prstGeom>
                      <a:noFill/>
                      <a:ln w="9525">
                        <a:solidFill>
                          <a:srgbClr val="EF3125"/>
                        </a:solidFill>
                        <a:round/>
                        <a:headEnd/>
                        <a:tailEnd/>
                      </a:ln>
                    </p:spPr>
                    <p:txBody>
                      <a:bodyPr/>
                      <a:lstStyle/>
                      <a:p>
                        <a:endParaRPr lang="en-US"/>
                      </a:p>
                    </p:txBody>
                  </p:sp>
                </p:grpSp>
                <p:sp>
                  <p:nvSpPr>
                    <p:cNvPr id="75997" name="Freeform 101"/>
                    <p:cNvSpPr>
                      <a:spLocks noChangeAspect="1"/>
                    </p:cNvSpPr>
                    <p:nvPr/>
                  </p:nvSpPr>
                  <p:spPr bwMode="auto">
                    <a:xfrm>
                      <a:off x="1724" y="2900"/>
                      <a:ext cx="62" cy="62"/>
                    </a:xfrm>
                    <a:custGeom>
                      <a:avLst/>
                      <a:gdLst>
                        <a:gd name="T0" fmla="*/ 938871 w 36"/>
                        <a:gd name="T1" fmla="*/ 0 h 36"/>
                        <a:gd name="T2" fmla="*/ 1898497 w 36"/>
                        <a:gd name="T3" fmla="*/ 938871 h 36"/>
                        <a:gd name="T4" fmla="*/ 938871 w 36"/>
                        <a:gd name="T5" fmla="*/ 1898497 h 36"/>
                        <a:gd name="T6" fmla="*/ 0 w 36"/>
                        <a:gd name="T7" fmla="*/ 938871 h 36"/>
                        <a:gd name="T8" fmla="*/ 938871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solidFill>
                        <a:srgbClr val="EF3125"/>
                      </a:solidFill>
                      <a:round/>
                      <a:headEnd/>
                      <a:tailEnd/>
                    </a:ln>
                  </p:spPr>
                  <p:txBody>
                    <a:bodyPr/>
                    <a:lstStyle/>
                    <a:p>
                      <a:endParaRPr lang="en-US"/>
                    </a:p>
                  </p:txBody>
                </p:sp>
              </p:grpSp>
              <p:grpSp>
                <p:nvGrpSpPr>
                  <p:cNvPr id="12" name="Group 915"/>
                  <p:cNvGrpSpPr>
                    <a:grpSpLocks/>
                  </p:cNvGrpSpPr>
                  <p:nvPr/>
                </p:nvGrpSpPr>
                <p:grpSpPr bwMode="auto">
                  <a:xfrm>
                    <a:off x="1507" y="3064"/>
                    <a:ext cx="82" cy="152"/>
                    <a:chOff x="1802" y="2890"/>
                    <a:chExt cx="73" cy="185"/>
                  </a:xfrm>
                </p:grpSpPr>
                <p:grpSp>
                  <p:nvGrpSpPr>
                    <p:cNvPr id="13" name="Group 916"/>
                    <p:cNvGrpSpPr>
                      <a:grpSpLocks/>
                    </p:cNvGrpSpPr>
                    <p:nvPr/>
                  </p:nvGrpSpPr>
                  <p:grpSpPr bwMode="auto">
                    <a:xfrm>
                      <a:off x="1802" y="2890"/>
                      <a:ext cx="73" cy="185"/>
                      <a:chOff x="1802" y="2890"/>
                      <a:chExt cx="73" cy="185"/>
                    </a:xfrm>
                  </p:grpSpPr>
                  <p:sp>
                    <p:nvSpPr>
                      <p:cNvPr id="75992" name="Line 127"/>
                      <p:cNvSpPr>
                        <a:spLocks noChangeAspect="1" noChangeShapeType="1"/>
                      </p:cNvSpPr>
                      <p:nvPr/>
                    </p:nvSpPr>
                    <p:spPr bwMode="auto">
                      <a:xfrm>
                        <a:off x="1838" y="2982"/>
                        <a:ext cx="1" cy="92"/>
                      </a:xfrm>
                      <a:prstGeom prst="line">
                        <a:avLst/>
                      </a:prstGeom>
                      <a:noFill/>
                      <a:ln w="9525">
                        <a:solidFill>
                          <a:srgbClr val="EF3125"/>
                        </a:solidFill>
                        <a:round/>
                        <a:headEnd/>
                        <a:tailEnd/>
                      </a:ln>
                    </p:spPr>
                    <p:txBody>
                      <a:bodyPr/>
                      <a:lstStyle/>
                      <a:p>
                        <a:endParaRPr lang="en-US"/>
                      </a:p>
                    </p:txBody>
                  </p:sp>
                  <p:sp>
                    <p:nvSpPr>
                      <p:cNvPr id="75993" name="Line 8"/>
                      <p:cNvSpPr>
                        <a:spLocks noChangeAspect="1" noChangeShapeType="1"/>
                      </p:cNvSpPr>
                      <p:nvPr/>
                    </p:nvSpPr>
                    <p:spPr bwMode="auto">
                      <a:xfrm>
                        <a:off x="1802" y="3074"/>
                        <a:ext cx="73" cy="1"/>
                      </a:xfrm>
                      <a:prstGeom prst="line">
                        <a:avLst/>
                      </a:prstGeom>
                      <a:noFill/>
                      <a:ln w="9525">
                        <a:solidFill>
                          <a:srgbClr val="EF3125"/>
                        </a:solidFill>
                        <a:round/>
                        <a:headEnd/>
                        <a:tailEnd/>
                      </a:ln>
                    </p:spPr>
                    <p:txBody>
                      <a:bodyPr/>
                      <a:lstStyle/>
                      <a:p>
                        <a:endParaRPr lang="en-US"/>
                      </a:p>
                    </p:txBody>
                  </p:sp>
                  <p:sp>
                    <p:nvSpPr>
                      <p:cNvPr id="75994" name="Line 223"/>
                      <p:cNvSpPr>
                        <a:spLocks noChangeAspect="1" noChangeShapeType="1"/>
                      </p:cNvSpPr>
                      <p:nvPr/>
                    </p:nvSpPr>
                    <p:spPr bwMode="auto">
                      <a:xfrm flipV="1">
                        <a:off x="1838" y="2890"/>
                        <a:ext cx="1" cy="92"/>
                      </a:xfrm>
                      <a:prstGeom prst="line">
                        <a:avLst/>
                      </a:prstGeom>
                      <a:noFill/>
                      <a:ln w="9525">
                        <a:solidFill>
                          <a:srgbClr val="EF3125"/>
                        </a:solidFill>
                        <a:round/>
                        <a:headEnd/>
                        <a:tailEnd/>
                      </a:ln>
                    </p:spPr>
                    <p:txBody>
                      <a:bodyPr/>
                      <a:lstStyle/>
                      <a:p>
                        <a:endParaRPr lang="en-US"/>
                      </a:p>
                    </p:txBody>
                  </p:sp>
                  <p:sp>
                    <p:nvSpPr>
                      <p:cNvPr id="75995" name="Line 224"/>
                      <p:cNvSpPr>
                        <a:spLocks noChangeAspect="1" noChangeShapeType="1"/>
                      </p:cNvSpPr>
                      <p:nvPr/>
                    </p:nvSpPr>
                    <p:spPr bwMode="auto">
                      <a:xfrm>
                        <a:off x="1802" y="2890"/>
                        <a:ext cx="73" cy="2"/>
                      </a:xfrm>
                      <a:prstGeom prst="line">
                        <a:avLst/>
                      </a:prstGeom>
                      <a:noFill/>
                      <a:ln w="9525">
                        <a:solidFill>
                          <a:srgbClr val="EF3125"/>
                        </a:solidFill>
                        <a:round/>
                        <a:headEnd/>
                        <a:tailEnd/>
                      </a:ln>
                    </p:spPr>
                    <p:txBody>
                      <a:bodyPr/>
                      <a:lstStyle/>
                      <a:p>
                        <a:endParaRPr lang="en-US"/>
                      </a:p>
                    </p:txBody>
                  </p:sp>
                </p:grpSp>
                <p:sp>
                  <p:nvSpPr>
                    <p:cNvPr id="75991" name="Freeform 102"/>
                    <p:cNvSpPr>
                      <a:spLocks noChangeAspect="1"/>
                    </p:cNvSpPr>
                    <p:nvPr/>
                  </p:nvSpPr>
                  <p:spPr bwMode="auto">
                    <a:xfrm>
                      <a:off x="1807" y="2951"/>
                      <a:ext cx="63" cy="62"/>
                    </a:xfrm>
                    <a:custGeom>
                      <a:avLst/>
                      <a:gdLst>
                        <a:gd name="T0" fmla="*/ 1320758 w 36"/>
                        <a:gd name="T1" fmla="*/ 0 h 36"/>
                        <a:gd name="T2" fmla="*/ 2600455 w 36"/>
                        <a:gd name="T3" fmla="*/ 938871 h 36"/>
                        <a:gd name="T4" fmla="*/ 1320758 w 36"/>
                        <a:gd name="T5" fmla="*/ 1898497 h 36"/>
                        <a:gd name="T6" fmla="*/ 0 w 36"/>
                        <a:gd name="T7" fmla="*/ 938871 h 36"/>
                        <a:gd name="T8" fmla="*/ 1320758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solidFill>
                        <a:srgbClr val="EF3125"/>
                      </a:solidFill>
                      <a:round/>
                      <a:headEnd/>
                      <a:tailEnd/>
                    </a:ln>
                  </p:spPr>
                  <p:txBody>
                    <a:bodyPr/>
                    <a:lstStyle/>
                    <a:p>
                      <a:endParaRPr lang="en-US"/>
                    </a:p>
                  </p:txBody>
                </p:sp>
              </p:grpSp>
              <p:grpSp>
                <p:nvGrpSpPr>
                  <p:cNvPr id="14" name="Group 922"/>
                  <p:cNvGrpSpPr>
                    <a:grpSpLocks/>
                  </p:cNvGrpSpPr>
                  <p:nvPr/>
                </p:nvGrpSpPr>
                <p:grpSpPr bwMode="auto">
                  <a:xfrm>
                    <a:off x="1589" y="3098"/>
                    <a:ext cx="82" cy="127"/>
                    <a:chOff x="1875" y="2931"/>
                    <a:chExt cx="73" cy="155"/>
                  </a:xfrm>
                </p:grpSpPr>
                <p:grpSp>
                  <p:nvGrpSpPr>
                    <p:cNvPr id="15" name="Group 128"/>
                    <p:cNvGrpSpPr>
                      <a:grpSpLocks noChangeAspect="1"/>
                    </p:cNvGrpSpPr>
                    <p:nvPr/>
                  </p:nvGrpSpPr>
                  <p:grpSpPr bwMode="auto">
                    <a:xfrm>
                      <a:off x="1875" y="2931"/>
                      <a:ext cx="73" cy="155"/>
                      <a:chOff x="2553" y="2394"/>
                      <a:chExt cx="42" cy="91"/>
                    </a:xfrm>
                  </p:grpSpPr>
                  <p:sp>
                    <p:nvSpPr>
                      <p:cNvPr id="75986" name="Line 129"/>
                      <p:cNvSpPr>
                        <a:spLocks noChangeAspect="1" noChangeShapeType="1"/>
                      </p:cNvSpPr>
                      <p:nvPr/>
                    </p:nvSpPr>
                    <p:spPr bwMode="auto">
                      <a:xfrm flipV="1">
                        <a:off x="2571" y="2394"/>
                        <a:ext cx="1" cy="48"/>
                      </a:xfrm>
                      <a:prstGeom prst="line">
                        <a:avLst/>
                      </a:prstGeom>
                      <a:noFill/>
                      <a:ln w="9525">
                        <a:solidFill>
                          <a:srgbClr val="EF3125"/>
                        </a:solidFill>
                        <a:round/>
                        <a:headEnd/>
                        <a:tailEnd/>
                      </a:ln>
                    </p:spPr>
                    <p:txBody>
                      <a:bodyPr/>
                      <a:lstStyle/>
                      <a:p>
                        <a:endParaRPr lang="en-US"/>
                      </a:p>
                    </p:txBody>
                  </p:sp>
                  <p:sp>
                    <p:nvSpPr>
                      <p:cNvPr id="75987" name="Line 130"/>
                      <p:cNvSpPr>
                        <a:spLocks noChangeAspect="1" noChangeShapeType="1"/>
                      </p:cNvSpPr>
                      <p:nvPr/>
                    </p:nvSpPr>
                    <p:spPr bwMode="auto">
                      <a:xfrm>
                        <a:off x="2553" y="2394"/>
                        <a:ext cx="42" cy="1"/>
                      </a:xfrm>
                      <a:prstGeom prst="line">
                        <a:avLst/>
                      </a:prstGeom>
                      <a:noFill/>
                      <a:ln w="9525">
                        <a:solidFill>
                          <a:srgbClr val="EF3125"/>
                        </a:solidFill>
                        <a:round/>
                        <a:headEnd/>
                        <a:tailEnd/>
                      </a:ln>
                    </p:spPr>
                    <p:txBody>
                      <a:bodyPr/>
                      <a:lstStyle/>
                      <a:p>
                        <a:endParaRPr lang="en-US"/>
                      </a:p>
                    </p:txBody>
                  </p:sp>
                  <p:sp>
                    <p:nvSpPr>
                      <p:cNvPr id="75988" name="Line 131"/>
                      <p:cNvSpPr>
                        <a:spLocks noChangeAspect="1" noChangeShapeType="1"/>
                      </p:cNvSpPr>
                      <p:nvPr/>
                    </p:nvSpPr>
                    <p:spPr bwMode="auto">
                      <a:xfrm>
                        <a:off x="2571" y="2442"/>
                        <a:ext cx="1" cy="42"/>
                      </a:xfrm>
                      <a:prstGeom prst="line">
                        <a:avLst/>
                      </a:prstGeom>
                      <a:noFill/>
                      <a:ln w="9525">
                        <a:solidFill>
                          <a:srgbClr val="EF3125"/>
                        </a:solidFill>
                        <a:round/>
                        <a:headEnd/>
                        <a:tailEnd/>
                      </a:ln>
                    </p:spPr>
                    <p:txBody>
                      <a:bodyPr/>
                      <a:lstStyle/>
                      <a:p>
                        <a:endParaRPr lang="en-US"/>
                      </a:p>
                    </p:txBody>
                  </p:sp>
                  <p:sp>
                    <p:nvSpPr>
                      <p:cNvPr id="75989" name="Line 132"/>
                      <p:cNvSpPr>
                        <a:spLocks noChangeAspect="1" noChangeShapeType="1"/>
                      </p:cNvSpPr>
                      <p:nvPr/>
                    </p:nvSpPr>
                    <p:spPr bwMode="auto">
                      <a:xfrm>
                        <a:off x="2553" y="2484"/>
                        <a:ext cx="42" cy="1"/>
                      </a:xfrm>
                      <a:prstGeom prst="line">
                        <a:avLst/>
                      </a:prstGeom>
                      <a:noFill/>
                      <a:ln w="9525">
                        <a:solidFill>
                          <a:srgbClr val="EF3125"/>
                        </a:solidFill>
                        <a:round/>
                        <a:headEnd/>
                        <a:tailEnd/>
                      </a:ln>
                    </p:spPr>
                    <p:txBody>
                      <a:bodyPr/>
                      <a:lstStyle/>
                      <a:p>
                        <a:endParaRPr lang="en-US"/>
                      </a:p>
                    </p:txBody>
                  </p:sp>
                </p:grpSp>
                <p:sp>
                  <p:nvSpPr>
                    <p:cNvPr id="75985" name="Freeform 103"/>
                    <p:cNvSpPr>
                      <a:spLocks noChangeAspect="1"/>
                    </p:cNvSpPr>
                    <p:nvPr/>
                  </p:nvSpPr>
                  <p:spPr bwMode="auto">
                    <a:xfrm>
                      <a:off x="1880" y="2982"/>
                      <a:ext cx="63" cy="61"/>
                    </a:xfrm>
                    <a:custGeom>
                      <a:avLst/>
                      <a:gdLst>
                        <a:gd name="T0" fmla="*/ 1320758 w 36"/>
                        <a:gd name="T1" fmla="*/ 0 h 36"/>
                        <a:gd name="T2" fmla="*/ 2600455 w 36"/>
                        <a:gd name="T3" fmla="*/ 702598 h 36"/>
                        <a:gd name="T4" fmla="*/ 1320758 w 36"/>
                        <a:gd name="T5" fmla="*/ 1370573 h 36"/>
                        <a:gd name="T6" fmla="*/ 0 w 36"/>
                        <a:gd name="T7" fmla="*/ 702598 h 36"/>
                        <a:gd name="T8" fmla="*/ 1320758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solidFill>
                        <a:srgbClr val="EF3125"/>
                      </a:solidFill>
                      <a:round/>
                      <a:headEnd/>
                      <a:tailEnd/>
                    </a:ln>
                  </p:spPr>
                  <p:txBody>
                    <a:bodyPr/>
                    <a:lstStyle/>
                    <a:p>
                      <a:endParaRPr lang="en-US"/>
                    </a:p>
                  </p:txBody>
                </p:sp>
              </p:grpSp>
              <p:grpSp>
                <p:nvGrpSpPr>
                  <p:cNvPr id="16" name="Group 929"/>
                  <p:cNvGrpSpPr>
                    <a:grpSpLocks/>
                  </p:cNvGrpSpPr>
                  <p:nvPr/>
                </p:nvGrpSpPr>
                <p:grpSpPr bwMode="auto">
                  <a:xfrm>
                    <a:off x="1778" y="3148"/>
                    <a:ext cx="83" cy="103"/>
                    <a:chOff x="2043" y="2992"/>
                    <a:chExt cx="73" cy="125"/>
                  </a:xfrm>
                </p:grpSpPr>
                <p:grpSp>
                  <p:nvGrpSpPr>
                    <p:cNvPr id="17" name="Group 148"/>
                    <p:cNvGrpSpPr>
                      <a:grpSpLocks noChangeAspect="1"/>
                    </p:cNvGrpSpPr>
                    <p:nvPr/>
                  </p:nvGrpSpPr>
                  <p:grpSpPr bwMode="auto">
                    <a:xfrm>
                      <a:off x="2043" y="2992"/>
                      <a:ext cx="73" cy="125"/>
                      <a:chOff x="2649" y="2430"/>
                      <a:chExt cx="42" cy="73"/>
                    </a:xfrm>
                  </p:grpSpPr>
                  <p:sp>
                    <p:nvSpPr>
                      <p:cNvPr id="75980" name="Line 149"/>
                      <p:cNvSpPr>
                        <a:spLocks noChangeAspect="1" noChangeShapeType="1"/>
                      </p:cNvSpPr>
                      <p:nvPr/>
                    </p:nvSpPr>
                    <p:spPr bwMode="auto">
                      <a:xfrm flipV="1">
                        <a:off x="2667" y="2430"/>
                        <a:ext cx="1" cy="36"/>
                      </a:xfrm>
                      <a:prstGeom prst="line">
                        <a:avLst/>
                      </a:prstGeom>
                      <a:noFill/>
                      <a:ln w="9525">
                        <a:solidFill>
                          <a:srgbClr val="EF3125"/>
                        </a:solidFill>
                        <a:round/>
                        <a:headEnd/>
                        <a:tailEnd/>
                      </a:ln>
                    </p:spPr>
                    <p:txBody>
                      <a:bodyPr/>
                      <a:lstStyle/>
                      <a:p>
                        <a:endParaRPr lang="en-US"/>
                      </a:p>
                    </p:txBody>
                  </p:sp>
                  <p:sp>
                    <p:nvSpPr>
                      <p:cNvPr id="75981" name="Line 150"/>
                      <p:cNvSpPr>
                        <a:spLocks noChangeAspect="1" noChangeShapeType="1"/>
                      </p:cNvSpPr>
                      <p:nvPr/>
                    </p:nvSpPr>
                    <p:spPr bwMode="auto">
                      <a:xfrm>
                        <a:off x="2649" y="2430"/>
                        <a:ext cx="42" cy="1"/>
                      </a:xfrm>
                      <a:prstGeom prst="line">
                        <a:avLst/>
                      </a:prstGeom>
                      <a:noFill/>
                      <a:ln w="9525">
                        <a:solidFill>
                          <a:srgbClr val="EF3125"/>
                        </a:solidFill>
                        <a:round/>
                        <a:headEnd/>
                        <a:tailEnd/>
                      </a:ln>
                    </p:spPr>
                    <p:txBody>
                      <a:bodyPr/>
                      <a:lstStyle/>
                      <a:p>
                        <a:endParaRPr lang="en-US"/>
                      </a:p>
                    </p:txBody>
                  </p:sp>
                  <p:sp>
                    <p:nvSpPr>
                      <p:cNvPr id="75982" name="Line 151"/>
                      <p:cNvSpPr>
                        <a:spLocks noChangeAspect="1" noChangeShapeType="1"/>
                      </p:cNvSpPr>
                      <p:nvPr/>
                    </p:nvSpPr>
                    <p:spPr bwMode="auto">
                      <a:xfrm>
                        <a:off x="2667" y="2466"/>
                        <a:ext cx="1" cy="36"/>
                      </a:xfrm>
                      <a:prstGeom prst="line">
                        <a:avLst/>
                      </a:prstGeom>
                      <a:noFill/>
                      <a:ln w="9525">
                        <a:solidFill>
                          <a:srgbClr val="EF3125"/>
                        </a:solidFill>
                        <a:round/>
                        <a:headEnd/>
                        <a:tailEnd/>
                      </a:ln>
                    </p:spPr>
                    <p:txBody>
                      <a:bodyPr/>
                      <a:lstStyle/>
                      <a:p>
                        <a:endParaRPr lang="en-US"/>
                      </a:p>
                    </p:txBody>
                  </p:sp>
                  <p:sp>
                    <p:nvSpPr>
                      <p:cNvPr id="75983" name="Line 152"/>
                      <p:cNvSpPr>
                        <a:spLocks noChangeAspect="1" noChangeShapeType="1"/>
                      </p:cNvSpPr>
                      <p:nvPr/>
                    </p:nvSpPr>
                    <p:spPr bwMode="auto">
                      <a:xfrm>
                        <a:off x="2649" y="2502"/>
                        <a:ext cx="42" cy="1"/>
                      </a:xfrm>
                      <a:prstGeom prst="line">
                        <a:avLst/>
                      </a:prstGeom>
                      <a:noFill/>
                      <a:ln w="9525">
                        <a:solidFill>
                          <a:srgbClr val="EF3125"/>
                        </a:solidFill>
                        <a:round/>
                        <a:headEnd/>
                        <a:tailEnd/>
                      </a:ln>
                    </p:spPr>
                    <p:txBody>
                      <a:bodyPr/>
                      <a:lstStyle/>
                      <a:p>
                        <a:endParaRPr lang="en-US"/>
                      </a:p>
                    </p:txBody>
                  </p:sp>
                </p:grpSp>
                <p:sp>
                  <p:nvSpPr>
                    <p:cNvPr id="75979" name="Freeform 104"/>
                    <p:cNvSpPr>
                      <a:spLocks noChangeAspect="1"/>
                    </p:cNvSpPr>
                    <p:nvPr/>
                  </p:nvSpPr>
                  <p:spPr bwMode="auto">
                    <a:xfrm>
                      <a:off x="2048" y="3023"/>
                      <a:ext cx="62" cy="61"/>
                    </a:xfrm>
                    <a:custGeom>
                      <a:avLst/>
                      <a:gdLst>
                        <a:gd name="T0" fmla="*/ 938871 w 36"/>
                        <a:gd name="T1" fmla="*/ 0 h 36"/>
                        <a:gd name="T2" fmla="*/ 1898497 w 36"/>
                        <a:gd name="T3" fmla="*/ 702598 h 36"/>
                        <a:gd name="T4" fmla="*/ 938871 w 36"/>
                        <a:gd name="T5" fmla="*/ 1370573 h 36"/>
                        <a:gd name="T6" fmla="*/ 0 w 36"/>
                        <a:gd name="T7" fmla="*/ 702598 h 36"/>
                        <a:gd name="T8" fmla="*/ 938871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solidFill>
                        <a:srgbClr val="EF3125"/>
                      </a:solidFill>
                      <a:round/>
                      <a:headEnd/>
                      <a:tailEnd/>
                    </a:ln>
                  </p:spPr>
                  <p:txBody>
                    <a:bodyPr/>
                    <a:lstStyle/>
                    <a:p>
                      <a:endParaRPr lang="en-US"/>
                    </a:p>
                  </p:txBody>
                </p:sp>
              </p:grpSp>
              <p:sp>
                <p:nvSpPr>
                  <p:cNvPr id="75928" name="Freeform 105"/>
                  <p:cNvSpPr>
                    <a:spLocks noChangeAspect="1"/>
                  </p:cNvSpPr>
                  <p:nvPr/>
                </p:nvSpPr>
                <p:spPr bwMode="auto">
                  <a:xfrm>
                    <a:off x="2155" y="3182"/>
                    <a:ext cx="71" cy="50"/>
                  </a:xfrm>
                  <a:custGeom>
                    <a:avLst/>
                    <a:gdLst>
                      <a:gd name="T0" fmla="*/ 2706041 w 36"/>
                      <a:gd name="T1" fmla="*/ 0 h 36"/>
                      <a:gd name="T2" fmla="*/ 5327901 w 36"/>
                      <a:gd name="T3" fmla="*/ 213079 h 36"/>
                      <a:gd name="T4" fmla="*/ 2706041 w 36"/>
                      <a:gd name="T5" fmla="*/ 415668 h 36"/>
                      <a:gd name="T6" fmla="*/ 0 w 36"/>
                      <a:gd name="T7" fmla="*/ 213079 h 36"/>
                      <a:gd name="T8" fmla="*/ 2706041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solidFill>
                      <a:srgbClr val="EF3125"/>
                    </a:solidFill>
                    <a:round/>
                    <a:headEnd/>
                    <a:tailEnd/>
                  </a:ln>
                </p:spPr>
                <p:txBody>
                  <a:bodyPr/>
                  <a:lstStyle/>
                  <a:p>
                    <a:endParaRPr lang="en-US"/>
                  </a:p>
                </p:txBody>
              </p:sp>
              <p:grpSp>
                <p:nvGrpSpPr>
                  <p:cNvPr id="18" name="Group 937"/>
                  <p:cNvGrpSpPr>
                    <a:grpSpLocks/>
                  </p:cNvGrpSpPr>
                  <p:nvPr/>
                </p:nvGrpSpPr>
                <p:grpSpPr bwMode="auto">
                  <a:xfrm>
                    <a:off x="1106" y="1864"/>
                    <a:ext cx="83" cy="942"/>
                    <a:chOff x="1447" y="1429"/>
                    <a:chExt cx="73" cy="1146"/>
                  </a:xfrm>
                </p:grpSpPr>
                <p:grpSp>
                  <p:nvGrpSpPr>
                    <p:cNvPr id="19" name="Group 63"/>
                    <p:cNvGrpSpPr>
                      <a:grpSpLocks noChangeAspect="1"/>
                    </p:cNvGrpSpPr>
                    <p:nvPr/>
                  </p:nvGrpSpPr>
                  <p:grpSpPr bwMode="auto">
                    <a:xfrm>
                      <a:off x="1447" y="1429"/>
                      <a:ext cx="73" cy="1146"/>
                      <a:chOff x="2307" y="1512"/>
                      <a:chExt cx="42" cy="673"/>
                    </a:xfrm>
                  </p:grpSpPr>
                  <p:sp>
                    <p:nvSpPr>
                      <p:cNvPr id="75974" name="Line 64"/>
                      <p:cNvSpPr>
                        <a:spLocks noChangeAspect="1" noChangeShapeType="1"/>
                      </p:cNvSpPr>
                      <p:nvPr/>
                    </p:nvSpPr>
                    <p:spPr bwMode="auto">
                      <a:xfrm flipV="1">
                        <a:off x="2325" y="1512"/>
                        <a:ext cx="1" cy="336"/>
                      </a:xfrm>
                      <a:prstGeom prst="line">
                        <a:avLst/>
                      </a:prstGeom>
                      <a:noFill/>
                      <a:ln w="9525">
                        <a:solidFill>
                          <a:srgbClr val="EF3125"/>
                        </a:solidFill>
                        <a:round/>
                        <a:headEnd/>
                        <a:tailEnd/>
                      </a:ln>
                    </p:spPr>
                    <p:txBody>
                      <a:bodyPr/>
                      <a:lstStyle/>
                      <a:p>
                        <a:endParaRPr lang="en-US"/>
                      </a:p>
                    </p:txBody>
                  </p:sp>
                  <p:sp>
                    <p:nvSpPr>
                      <p:cNvPr id="75975" name="Line 65"/>
                      <p:cNvSpPr>
                        <a:spLocks noChangeAspect="1" noChangeShapeType="1"/>
                      </p:cNvSpPr>
                      <p:nvPr/>
                    </p:nvSpPr>
                    <p:spPr bwMode="auto">
                      <a:xfrm>
                        <a:off x="2307" y="1512"/>
                        <a:ext cx="42" cy="1"/>
                      </a:xfrm>
                      <a:prstGeom prst="line">
                        <a:avLst/>
                      </a:prstGeom>
                      <a:noFill/>
                      <a:ln w="9525">
                        <a:solidFill>
                          <a:srgbClr val="EF3125"/>
                        </a:solidFill>
                        <a:round/>
                        <a:headEnd/>
                        <a:tailEnd/>
                      </a:ln>
                    </p:spPr>
                    <p:txBody>
                      <a:bodyPr/>
                      <a:lstStyle/>
                      <a:p>
                        <a:endParaRPr lang="en-US"/>
                      </a:p>
                    </p:txBody>
                  </p:sp>
                  <p:sp>
                    <p:nvSpPr>
                      <p:cNvPr id="75976" name="Line 66"/>
                      <p:cNvSpPr>
                        <a:spLocks noChangeAspect="1" noChangeShapeType="1"/>
                      </p:cNvSpPr>
                      <p:nvPr/>
                    </p:nvSpPr>
                    <p:spPr bwMode="auto">
                      <a:xfrm>
                        <a:off x="2325" y="1848"/>
                        <a:ext cx="1" cy="336"/>
                      </a:xfrm>
                      <a:prstGeom prst="line">
                        <a:avLst/>
                      </a:prstGeom>
                      <a:noFill/>
                      <a:ln w="9525">
                        <a:solidFill>
                          <a:srgbClr val="EF3125"/>
                        </a:solidFill>
                        <a:round/>
                        <a:headEnd/>
                        <a:tailEnd/>
                      </a:ln>
                    </p:spPr>
                    <p:txBody>
                      <a:bodyPr/>
                      <a:lstStyle/>
                      <a:p>
                        <a:endParaRPr lang="en-US"/>
                      </a:p>
                    </p:txBody>
                  </p:sp>
                  <p:sp>
                    <p:nvSpPr>
                      <p:cNvPr id="75977" name="Line 67"/>
                      <p:cNvSpPr>
                        <a:spLocks noChangeAspect="1" noChangeShapeType="1"/>
                      </p:cNvSpPr>
                      <p:nvPr/>
                    </p:nvSpPr>
                    <p:spPr bwMode="auto">
                      <a:xfrm>
                        <a:off x="2307" y="2184"/>
                        <a:ext cx="42" cy="1"/>
                      </a:xfrm>
                      <a:prstGeom prst="line">
                        <a:avLst/>
                      </a:prstGeom>
                      <a:noFill/>
                      <a:ln w="9525">
                        <a:solidFill>
                          <a:srgbClr val="EF3125"/>
                        </a:solidFill>
                        <a:round/>
                        <a:headEnd/>
                        <a:tailEnd/>
                      </a:ln>
                    </p:spPr>
                    <p:txBody>
                      <a:bodyPr/>
                      <a:lstStyle/>
                      <a:p>
                        <a:endParaRPr lang="en-US"/>
                      </a:p>
                    </p:txBody>
                  </p:sp>
                </p:grpSp>
                <p:sp>
                  <p:nvSpPr>
                    <p:cNvPr id="75973" name="Freeform 96"/>
                    <p:cNvSpPr>
                      <a:spLocks noChangeAspect="1"/>
                    </p:cNvSpPr>
                    <p:nvPr/>
                  </p:nvSpPr>
                  <p:spPr bwMode="auto">
                    <a:xfrm>
                      <a:off x="1447" y="1971"/>
                      <a:ext cx="62" cy="61"/>
                    </a:xfrm>
                    <a:custGeom>
                      <a:avLst/>
                      <a:gdLst>
                        <a:gd name="T0" fmla="*/ 938871 w 36"/>
                        <a:gd name="T1" fmla="*/ 0 h 36"/>
                        <a:gd name="T2" fmla="*/ 1898497 w 36"/>
                        <a:gd name="T3" fmla="*/ 702598 h 36"/>
                        <a:gd name="T4" fmla="*/ 938871 w 36"/>
                        <a:gd name="T5" fmla="*/ 1370573 h 36"/>
                        <a:gd name="T6" fmla="*/ 0 w 36"/>
                        <a:gd name="T7" fmla="*/ 702598 h 36"/>
                        <a:gd name="T8" fmla="*/ 938871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solidFill>
                        <a:srgbClr val="EF3125"/>
                      </a:solidFill>
                      <a:round/>
                      <a:headEnd/>
                      <a:tailEnd/>
                    </a:ln>
                  </p:spPr>
                  <p:txBody>
                    <a:bodyPr/>
                    <a:lstStyle/>
                    <a:p>
                      <a:endParaRPr lang="en-US"/>
                    </a:p>
                  </p:txBody>
                </p:sp>
              </p:grpSp>
              <p:grpSp>
                <p:nvGrpSpPr>
                  <p:cNvPr id="20" name="Group 944"/>
                  <p:cNvGrpSpPr>
                    <a:grpSpLocks/>
                  </p:cNvGrpSpPr>
                  <p:nvPr/>
                </p:nvGrpSpPr>
                <p:grpSpPr bwMode="auto">
                  <a:xfrm>
                    <a:off x="1130" y="2166"/>
                    <a:ext cx="82" cy="606"/>
                    <a:chOff x="1468" y="1797"/>
                    <a:chExt cx="73" cy="737"/>
                  </a:xfrm>
                </p:grpSpPr>
                <p:grpSp>
                  <p:nvGrpSpPr>
                    <p:cNvPr id="21" name="Group 68"/>
                    <p:cNvGrpSpPr>
                      <a:grpSpLocks noChangeAspect="1"/>
                    </p:cNvGrpSpPr>
                    <p:nvPr/>
                  </p:nvGrpSpPr>
                  <p:grpSpPr bwMode="auto">
                    <a:xfrm>
                      <a:off x="1468" y="1797"/>
                      <a:ext cx="73" cy="737"/>
                      <a:chOff x="2319" y="1728"/>
                      <a:chExt cx="42" cy="433"/>
                    </a:xfrm>
                  </p:grpSpPr>
                  <p:sp>
                    <p:nvSpPr>
                      <p:cNvPr id="75968" name="Line 69"/>
                      <p:cNvSpPr>
                        <a:spLocks noChangeAspect="1" noChangeShapeType="1"/>
                      </p:cNvSpPr>
                      <p:nvPr/>
                    </p:nvSpPr>
                    <p:spPr bwMode="auto">
                      <a:xfrm flipV="1">
                        <a:off x="2337" y="1728"/>
                        <a:ext cx="1" cy="216"/>
                      </a:xfrm>
                      <a:prstGeom prst="line">
                        <a:avLst/>
                      </a:prstGeom>
                      <a:noFill/>
                      <a:ln w="9525">
                        <a:solidFill>
                          <a:srgbClr val="EF3125"/>
                        </a:solidFill>
                        <a:round/>
                        <a:headEnd/>
                        <a:tailEnd/>
                      </a:ln>
                    </p:spPr>
                    <p:txBody>
                      <a:bodyPr/>
                      <a:lstStyle/>
                      <a:p>
                        <a:endParaRPr lang="en-US"/>
                      </a:p>
                    </p:txBody>
                  </p:sp>
                  <p:sp>
                    <p:nvSpPr>
                      <p:cNvPr id="75969" name="Line 70"/>
                      <p:cNvSpPr>
                        <a:spLocks noChangeAspect="1" noChangeShapeType="1"/>
                      </p:cNvSpPr>
                      <p:nvPr/>
                    </p:nvSpPr>
                    <p:spPr bwMode="auto">
                      <a:xfrm>
                        <a:off x="2319" y="1728"/>
                        <a:ext cx="42" cy="1"/>
                      </a:xfrm>
                      <a:prstGeom prst="line">
                        <a:avLst/>
                      </a:prstGeom>
                      <a:noFill/>
                      <a:ln w="9525">
                        <a:solidFill>
                          <a:srgbClr val="EF3125"/>
                        </a:solidFill>
                        <a:round/>
                        <a:headEnd/>
                        <a:tailEnd/>
                      </a:ln>
                    </p:spPr>
                    <p:txBody>
                      <a:bodyPr/>
                      <a:lstStyle/>
                      <a:p>
                        <a:endParaRPr lang="en-US"/>
                      </a:p>
                    </p:txBody>
                  </p:sp>
                  <p:sp>
                    <p:nvSpPr>
                      <p:cNvPr id="75970" name="Line 71"/>
                      <p:cNvSpPr>
                        <a:spLocks noChangeAspect="1" noChangeShapeType="1"/>
                      </p:cNvSpPr>
                      <p:nvPr/>
                    </p:nvSpPr>
                    <p:spPr bwMode="auto">
                      <a:xfrm>
                        <a:off x="2337" y="1944"/>
                        <a:ext cx="1" cy="216"/>
                      </a:xfrm>
                      <a:prstGeom prst="line">
                        <a:avLst/>
                      </a:prstGeom>
                      <a:noFill/>
                      <a:ln w="9525">
                        <a:solidFill>
                          <a:srgbClr val="EF3125"/>
                        </a:solidFill>
                        <a:round/>
                        <a:headEnd/>
                        <a:tailEnd/>
                      </a:ln>
                    </p:spPr>
                    <p:txBody>
                      <a:bodyPr/>
                      <a:lstStyle/>
                      <a:p>
                        <a:endParaRPr lang="en-US"/>
                      </a:p>
                    </p:txBody>
                  </p:sp>
                  <p:sp>
                    <p:nvSpPr>
                      <p:cNvPr id="75971" name="Line 72"/>
                      <p:cNvSpPr>
                        <a:spLocks noChangeAspect="1" noChangeShapeType="1"/>
                      </p:cNvSpPr>
                      <p:nvPr/>
                    </p:nvSpPr>
                    <p:spPr bwMode="auto">
                      <a:xfrm>
                        <a:off x="2319" y="2160"/>
                        <a:ext cx="42" cy="1"/>
                      </a:xfrm>
                      <a:prstGeom prst="line">
                        <a:avLst/>
                      </a:prstGeom>
                      <a:noFill/>
                      <a:ln w="9525">
                        <a:solidFill>
                          <a:srgbClr val="EF3125"/>
                        </a:solidFill>
                        <a:round/>
                        <a:headEnd/>
                        <a:tailEnd/>
                      </a:ln>
                    </p:spPr>
                    <p:txBody>
                      <a:bodyPr/>
                      <a:lstStyle/>
                      <a:p>
                        <a:endParaRPr lang="en-US"/>
                      </a:p>
                    </p:txBody>
                  </p:sp>
                </p:grpSp>
                <p:sp>
                  <p:nvSpPr>
                    <p:cNvPr id="75967" name="Freeform 97"/>
                    <p:cNvSpPr>
                      <a:spLocks noChangeAspect="1"/>
                    </p:cNvSpPr>
                    <p:nvPr/>
                  </p:nvSpPr>
                  <p:spPr bwMode="auto">
                    <a:xfrm>
                      <a:off x="1468" y="2134"/>
                      <a:ext cx="62" cy="62"/>
                    </a:xfrm>
                    <a:custGeom>
                      <a:avLst/>
                      <a:gdLst>
                        <a:gd name="T0" fmla="*/ 938871 w 36"/>
                        <a:gd name="T1" fmla="*/ 0 h 36"/>
                        <a:gd name="T2" fmla="*/ 1898497 w 36"/>
                        <a:gd name="T3" fmla="*/ 938871 h 36"/>
                        <a:gd name="T4" fmla="*/ 938871 w 36"/>
                        <a:gd name="T5" fmla="*/ 1898497 h 36"/>
                        <a:gd name="T6" fmla="*/ 0 w 36"/>
                        <a:gd name="T7" fmla="*/ 938871 h 36"/>
                        <a:gd name="T8" fmla="*/ 938871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solidFill>
                        <a:srgbClr val="EF3125"/>
                      </a:solidFill>
                      <a:round/>
                      <a:headEnd/>
                      <a:tailEnd/>
                    </a:ln>
                  </p:spPr>
                  <p:txBody>
                    <a:bodyPr/>
                    <a:lstStyle/>
                    <a:p>
                      <a:endParaRPr lang="en-US"/>
                    </a:p>
                  </p:txBody>
                </p:sp>
              </p:grpSp>
              <p:grpSp>
                <p:nvGrpSpPr>
                  <p:cNvPr id="22" name="Group 951"/>
                  <p:cNvGrpSpPr>
                    <a:grpSpLocks/>
                  </p:cNvGrpSpPr>
                  <p:nvPr/>
                </p:nvGrpSpPr>
                <p:grpSpPr bwMode="auto">
                  <a:xfrm>
                    <a:off x="1176" y="2409"/>
                    <a:ext cx="84" cy="548"/>
                    <a:chOff x="1509" y="2093"/>
                    <a:chExt cx="74" cy="666"/>
                  </a:xfrm>
                </p:grpSpPr>
                <p:grpSp>
                  <p:nvGrpSpPr>
                    <p:cNvPr id="23" name="Group 107"/>
                    <p:cNvGrpSpPr>
                      <a:grpSpLocks noChangeAspect="1"/>
                    </p:cNvGrpSpPr>
                    <p:nvPr/>
                  </p:nvGrpSpPr>
                  <p:grpSpPr bwMode="auto">
                    <a:xfrm>
                      <a:off x="1509" y="2093"/>
                      <a:ext cx="74" cy="666"/>
                      <a:chOff x="2343" y="1902"/>
                      <a:chExt cx="42" cy="391"/>
                    </a:xfrm>
                  </p:grpSpPr>
                  <p:sp>
                    <p:nvSpPr>
                      <p:cNvPr id="75962" name="Line 108"/>
                      <p:cNvSpPr>
                        <a:spLocks noChangeAspect="1" noChangeShapeType="1"/>
                      </p:cNvSpPr>
                      <p:nvPr/>
                    </p:nvSpPr>
                    <p:spPr bwMode="auto">
                      <a:xfrm flipV="1">
                        <a:off x="2361" y="1902"/>
                        <a:ext cx="1" cy="192"/>
                      </a:xfrm>
                      <a:prstGeom prst="line">
                        <a:avLst/>
                      </a:prstGeom>
                      <a:noFill/>
                      <a:ln w="9525">
                        <a:solidFill>
                          <a:srgbClr val="EF3125"/>
                        </a:solidFill>
                        <a:round/>
                        <a:headEnd/>
                        <a:tailEnd/>
                      </a:ln>
                    </p:spPr>
                    <p:txBody>
                      <a:bodyPr/>
                      <a:lstStyle/>
                      <a:p>
                        <a:endParaRPr lang="en-US"/>
                      </a:p>
                    </p:txBody>
                  </p:sp>
                  <p:sp>
                    <p:nvSpPr>
                      <p:cNvPr id="75963" name="Line 109"/>
                      <p:cNvSpPr>
                        <a:spLocks noChangeAspect="1" noChangeShapeType="1"/>
                      </p:cNvSpPr>
                      <p:nvPr/>
                    </p:nvSpPr>
                    <p:spPr bwMode="auto">
                      <a:xfrm>
                        <a:off x="2343" y="1902"/>
                        <a:ext cx="42" cy="1"/>
                      </a:xfrm>
                      <a:prstGeom prst="line">
                        <a:avLst/>
                      </a:prstGeom>
                      <a:noFill/>
                      <a:ln w="9525">
                        <a:solidFill>
                          <a:srgbClr val="EF3125"/>
                        </a:solidFill>
                        <a:round/>
                        <a:headEnd/>
                        <a:tailEnd/>
                      </a:ln>
                    </p:spPr>
                    <p:txBody>
                      <a:bodyPr/>
                      <a:lstStyle/>
                      <a:p>
                        <a:endParaRPr lang="en-US"/>
                      </a:p>
                    </p:txBody>
                  </p:sp>
                  <p:sp>
                    <p:nvSpPr>
                      <p:cNvPr id="75964" name="Line 110"/>
                      <p:cNvSpPr>
                        <a:spLocks noChangeAspect="1" noChangeShapeType="1"/>
                      </p:cNvSpPr>
                      <p:nvPr/>
                    </p:nvSpPr>
                    <p:spPr bwMode="auto">
                      <a:xfrm>
                        <a:off x="2361" y="2094"/>
                        <a:ext cx="1" cy="198"/>
                      </a:xfrm>
                      <a:prstGeom prst="line">
                        <a:avLst/>
                      </a:prstGeom>
                      <a:noFill/>
                      <a:ln w="9525">
                        <a:solidFill>
                          <a:srgbClr val="EF3125"/>
                        </a:solidFill>
                        <a:round/>
                        <a:headEnd/>
                        <a:tailEnd/>
                      </a:ln>
                    </p:spPr>
                    <p:txBody>
                      <a:bodyPr/>
                      <a:lstStyle/>
                      <a:p>
                        <a:endParaRPr lang="en-US"/>
                      </a:p>
                    </p:txBody>
                  </p:sp>
                  <p:sp>
                    <p:nvSpPr>
                      <p:cNvPr id="75965" name="Line 111"/>
                      <p:cNvSpPr>
                        <a:spLocks noChangeAspect="1" noChangeShapeType="1"/>
                      </p:cNvSpPr>
                      <p:nvPr/>
                    </p:nvSpPr>
                    <p:spPr bwMode="auto">
                      <a:xfrm>
                        <a:off x="2343" y="2292"/>
                        <a:ext cx="42" cy="1"/>
                      </a:xfrm>
                      <a:prstGeom prst="line">
                        <a:avLst/>
                      </a:prstGeom>
                      <a:noFill/>
                      <a:ln w="9525">
                        <a:solidFill>
                          <a:srgbClr val="EF3125"/>
                        </a:solidFill>
                        <a:round/>
                        <a:headEnd/>
                        <a:tailEnd/>
                      </a:ln>
                    </p:spPr>
                    <p:txBody>
                      <a:bodyPr/>
                      <a:lstStyle/>
                      <a:p>
                        <a:endParaRPr lang="en-US"/>
                      </a:p>
                    </p:txBody>
                  </p:sp>
                </p:grpSp>
                <p:sp>
                  <p:nvSpPr>
                    <p:cNvPr id="75961" name="Freeform 98"/>
                    <p:cNvSpPr>
                      <a:spLocks noChangeAspect="1"/>
                    </p:cNvSpPr>
                    <p:nvPr/>
                  </p:nvSpPr>
                  <p:spPr bwMode="auto">
                    <a:xfrm>
                      <a:off x="1514" y="2390"/>
                      <a:ext cx="63" cy="61"/>
                    </a:xfrm>
                    <a:custGeom>
                      <a:avLst/>
                      <a:gdLst>
                        <a:gd name="T0" fmla="*/ 1320758 w 36"/>
                        <a:gd name="T1" fmla="*/ 0 h 36"/>
                        <a:gd name="T2" fmla="*/ 2600455 w 36"/>
                        <a:gd name="T3" fmla="*/ 702598 h 36"/>
                        <a:gd name="T4" fmla="*/ 1320758 w 36"/>
                        <a:gd name="T5" fmla="*/ 1370573 h 36"/>
                        <a:gd name="T6" fmla="*/ 0 w 36"/>
                        <a:gd name="T7" fmla="*/ 702598 h 36"/>
                        <a:gd name="T8" fmla="*/ 1320758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solidFill>
                        <a:srgbClr val="EF3125"/>
                      </a:solidFill>
                      <a:round/>
                      <a:headEnd/>
                      <a:tailEnd/>
                    </a:ln>
                  </p:spPr>
                  <p:txBody>
                    <a:bodyPr/>
                    <a:lstStyle/>
                    <a:p>
                      <a:endParaRPr lang="en-US"/>
                    </a:p>
                  </p:txBody>
                </p:sp>
              </p:grpSp>
              <p:grpSp>
                <p:nvGrpSpPr>
                  <p:cNvPr id="24" name="Group 958"/>
                  <p:cNvGrpSpPr>
                    <a:grpSpLocks/>
                  </p:cNvGrpSpPr>
                  <p:nvPr/>
                </p:nvGrpSpPr>
                <p:grpSpPr bwMode="auto">
                  <a:xfrm>
                    <a:off x="1318" y="2863"/>
                    <a:ext cx="83" cy="295"/>
                    <a:chOff x="1635" y="2645"/>
                    <a:chExt cx="73" cy="359"/>
                  </a:xfrm>
                </p:grpSpPr>
                <p:sp>
                  <p:nvSpPr>
                    <p:cNvPr id="75954" name="Freeform 100"/>
                    <p:cNvSpPr>
                      <a:spLocks noChangeAspect="1"/>
                    </p:cNvSpPr>
                    <p:nvPr/>
                  </p:nvSpPr>
                  <p:spPr bwMode="auto">
                    <a:xfrm>
                      <a:off x="1635" y="2798"/>
                      <a:ext cx="63" cy="62"/>
                    </a:xfrm>
                    <a:custGeom>
                      <a:avLst/>
                      <a:gdLst>
                        <a:gd name="T0" fmla="*/ 1320758 w 36"/>
                        <a:gd name="T1" fmla="*/ 0 h 36"/>
                        <a:gd name="T2" fmla="*/ 2600455 w 36"/>
                        <a:gd name="T3" fmla="*/ 938871 h 36"/>
                        <a:gd name="T4" fmla="*/ 1320758 w 36"/>
                        <a:gd name="T5" fmla="*/ 1898497 h 36"/>
                        <a:gd name="T6" fmla="*/ 0 w 36"/>
                        <a:gd name="T7" fmla="*/ 938871 h 36"/>
                        <a:gd name="T8" fmla="*/ 1320758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solidFill>
                        <a:srgbClr val="EF3125"/>
                      </a:solidFill>
                      <a:round/>
                      <a:headEnd/>
                      <a:tailEnd/>
                    </a:ln>
                  </p:spPr>
                  <p:txBody>
                    <a:bodyPr/>
                    <a:lstStyle/>
                    <a:p>
                      <a:endParaRPr lang="en-US"/>
                    </a:p>
                  </p:txBody>
                </p:sp>
                <p:grpSp>
                  <p:nvGrpSpPr>
                    <p:cNvPr id="25" name="Group 117"/>
                    <p:cNvGrpSpPr>
                      <a:grpSpLocks noChangeAspect="1"/>
                    </p:cNvGrpSpPr>
                    <p:nvPr/>
                  </p:nvGrpSpPr>
                  <p:grpSpPr bwMode="auto">
                    <a:xfrm>
                      <a:off x="1635" y="2645"/>
                      <a:ext cx="73" cy="359"/>
                      <a:chOff x="2415" y="2226"/>
                      <a:chExt cx="42" cy="211"/>
                    </a:xfrm>
                  </p:grpSpPr>
                  <p:sp>
                    <p:nvSpPr>
                      <p:cNvPr id="75956" name="Line 118"/>
                      <p:cNvSpPr>
                        <a:spLocks noChangeAspect="1" noChangeShapeType="1"/>
                      </p:cNvSpPr>
                      <p:nvPr/>
                    </p:nvSpPr>
                    <p:spPr bwMode="auto">
                      <a:xfrm flipV="1">
                        <a:off x="2433" y="2226"/>
                        <a:ext cx="1" cy="108"/>
                      </a:xfrm>
                      <a:prstGeom prst="line">
                        <a:avLst/>
                      </a:prstGeom>
                      <a:noFill/>
                      <a:ln w="9525">
                        <a:solidFill>
                          <a:srgbClr val="EF3125"/>
                        </a:solidFill>
                        <a:round/>
                        <a:headEnd/>
                        <a:tailEnd/>
                      </a:ln>
                    </p:spPr>
                    <p:txBody>
                      <a:bodyPr/>
                      <a:lstStyle/>
                      <a:p>
                        <a:endParaRPr lang="en-US"/>
                      </a:p>
                    </p:txBody>
                  </p:sp>
                  <p:sp>
                    <p:nvSpPr>
                      <p:cNvPr id="75957" name="Line 119"/>
                      <p:cNvSpPr>
                        <a:spLocks noChangeAspect="1" noChangeShapeType="1"/>
                      </p:cNvSpPr>
                      <p:nvPr/>
                    </p:nvSpPr>
                    <p:spPr bwMode="auto">
                      <a:xfrm>
                        <a:off x="2415" y="2226"/>
                        <a:ext cx="42" cy="1"/>
                      </a:xfrm>
                      <a:prstGeom prst="line">
                        <a:avLst/>
                      </a:prstGeom>
                      <a:noFill/>
                      <a:ln w="9525">
                        <a:solidFill>
                          <a:srgbClr val="EF3125"/>
                        </a:solidFill>
                        <a:round/>
                        <a:headEnd/>
                        <a:tailEnd/>
                      </a:ln>
                    </p:spPr>
                    <p:txBody>
                      <a:bodyPr/>
                      <a:lstStyle/>
                      <a:p>
                        <a:endParaRPr lang="en-US"/>
                      </a:p>
                    </p:txBody>
                  </p:sp>
                  <p:sp>
                    <p:nvSpPr>
                      <p:cNvPr id="75958" name="Line 120"/>
                      <p:cNvSpPr>
                        <a:spLocks noChangeAspect="1" noChangeShapeType="1"/>
                      </p:cNvSpPr>
                      <p:nvPr/>
                    </p:nvSpPr>
                    <p:spPr bwMode="auto">
                      <a:xfrm>
                        <a:off x="2433" y="2334"/>
                        <a:ext cx="1" cy="102"/>
                      </a:xfrm>
                      <a:prstGeom prst="line">
                        <a:avLst/>
                      </a:prstGeom>
                      <a:noFill/>
                      <a:ln w="9525">
                        <a:solidFill>
                          <a:srgbClr val="EF3125"/>
                        </a:solidFill>
                        <a:round/>
                        <a:headEnd/>
                        <a:tailEnd/>
                      </a:ln>
                    </p:spPr>
                    <p:txBody>
                      <a:bodyPr/>
                      <a:lstStyle/>
                      <a:p>
                        <a:endParaRPr lang="en-US"/>
                      </a:p>
                    </p:txBody>
                  </p:sp>
                  <p:sp>
                    <p:nvSpPr>
                      <p:cNvPr id="75959" name="Line 121"/>
                      <p:cNvSpPr>
                        <a:spLocks noChangeAspect="1" noChangeShapeType="1"/>
                      </p:cNvSpPr>
                      <p:nvPr/>
                    </p:nvSpPr>
                    <p:spPr bwMode="auto">
                      <a:xfrm>
                        <a:off x="2415" y="2436"/>
                        <a:ext cx="42" cy="1"/>
                      </a:xfrm>
                      <a:prstGeom prst="line">
                        <a:avLst/>
                      </a:prstGeom>
                      <a:noFill/>
                      <a:ln w="9525">
                        <a:solidFill>
                          <a:srgbClr val="EF3125"/>
                        </a:solidFill>
                        <a:round/>
                        <a:headEnd/>
                        <a:tailEnd/>
                      </a:ln>
                    </p:spPr>
                    <p:txBody>
                      <a:bodyPr/>
                      <a:lstStyle/>
                      <a:p>
                        <a:endParaRPr lang="en-US"/>
                      </a:p>
                    </p:txBody>
                  </p:sp>
                </p:grpSp>
              </p:grpSp>
              <p:grpSp>
                <p:nvGrpSpPr>
                  <p:cNvPr id="26" name="Group 965"/>
                  <p:cNvGrpSpPr>
                    <a:grpSpLocks/>
                  </p:cNvGrpSpPr>
                  <p:nvPr/>
                </p:nvGrpSpPr>
                <p:grpSpPr bwMode="auto">
                  <a:xfrm>
                    <a:off x="1224" y="2578"/>
                    <a:ext cx="82" cy="546"/>
                    <a:chOff x="1551" y="2298"/>
                    <a:chExt cx="73" cy="665"/>
                  </a:xfrm>
                </p:grpSpPr>
                <p:grpSp>
                  <p:nvGrpSpPr>
                    <p:cNvPr id="27" name="Group 112"/>
                    <p:cNvGrpSpPr>
                      <a:grpSpLocks noChangeAspect="1"/>
                    </p:cNvGrpSpPr>
                    <p:nvPr/>
                  </p:nvGrpSpPr>
                  <p:grpSpPr bwMode="auto">
                    <a:xfrm>
                      <a:off x="1551" y="2298"/>
                      <a:ext cx="73" cy="665"/>
                      <a:chOff x="2367" y="2022"/>
                      <a:chExt cx="42" cy="391"/>
                    </a:xfrm>
                  </p:grpSpPr>
                  <p:sp>
                    <p:nvSpPr>
                      <p:cNvPr id="75950" name="Line 113"/>
                      <p:cNvSpPr>
                        <a:spLocks noChangeAspect="1" noChangeShapeType="1"/>
                      </p:cNvSpPr>
                      <p:nvPr/>
                    </p:nvSpPr>
                    <p:spPr bwMode="auto">
                      <a:xfrm flipV="1">
                        <a:off x="2385" y="2022"/>
                        <a:ext cx="1" cy="192"/>
                      </a:xfrm>
                      <a:prstGeom prst="line">
                        <a:avLst/>
                      </a:prstGeom>
                      <a:noFill/>
                      <a:ln w="9525">
                        <a:solidFill>
                          <a:srgbClr val="EF3125"/>
                        </a:solidFill>
                        <a:round/>
                        <a:headEnd/>
                        <a:tailEnd/>
                      </a:ln>
                    </p:spPr>
                    <p:txBody>
                      <a:bodyPr/>
                      <a:lstStyle/>
                      <a:p>
                        <a:endParaRPr lang="en-US"/>
                      </a:p>
                    </p:txBody>
                  </p:sp>
                  <p:sp>
                    <p:nvSpPr>
                      <p:cNvPr id="75951" name="Line 114"/>
                      <p:cNvSpPr>
                        <a:spLocks noChangeAspect="1" noChangeShapeType="1"/>
                      </p:cNvSpPr>
                      <p:nvPr/>
                    </p:nvSpPr>
                    <p:spPr bwMode="auto">
                      <a:xfrm>
                        <a:off x="2367" y="2022"/>
                        <a:ext cx="42" cy="1"/>
                      </a:xfrm>
                      <a:prstGeom prst="line">
                        <a:avLst/>
                      </a:prstGeom>
                      <a:noFill/>
                      <a:ln w="9525">
                        <a:solidFill>
                          <a:srgbClr val="EF3125"/>
                        </a:solidFill>
                        <a:round/>
                        <a:headEnd/>
                        <a:tailEnd/>
                      </a:ln>
                    </p:spPr>
                    <p:txBody>
                      <a:bodyPr/>
                      <a:lstStyle/>
                      <a:p>
                        <a:endParaRPr lang="en-US"/>
                      </a:p>
                    </p:txBody>
                  </p:sp>
                  <p:sp>
                    <p:nvSpPr>
                      <p:cNvPr id="75952" name="Line 115"/>
                      <p:cNvSpPr>
                        <a:spLocks noChangeAspect="1" noChangeShapeType="1"/>
                      </p:cNvSpPr>
                      <p:nvPr/>
                    </p:nvSpPr>
                    <p:spPr bwMode="auto">
                      <a:xfrm>
                        <a:off x="2385" y="2214"/>
                        <a:ext cx="1" cy="198"/>
                      </a:xfrm>
                      <a:prstGeom prst="line">
                        <a:avLst/>
                      </a:prstGeom>
                      <a:noFill/>
                      <a:ln w="9525">
                        <a:solidFill>
                          <a:srgbClr val="EF3125"/>
                        </a:solidFill>
                        <a:round/>
                        <a:headEnd/>
                        <a:tailEnd/>
                      </a:ln>
                    </p:spPr>
                    <p:txBody>
                      <a:bodyPr/>
                      <a:lstStyle/>
                      <a:p>
                        <a:endParaRPr lang="en-US"/>
                      </a:p>
                    </p:txBody>
                  </p:sp>
                  <p:sp>
                    <p:nvSpPr>
                      <p:cNvPr id="75953" name="Line 116"/>
                      <p:cNvSpPr>
                        <a:spLocks noChangeAspect="1" noChangeShapeType="1"/>
                      </p:cNvSpPr>
                      <p:nvPr/>
                    </p:nvSpPr>
                    <p:spPr bwMode="auto">
                      <a:xfrm>
                        <a:off x="2367" y="2412"/>
                        <a:ext cx="42" cy="1"/>
                      </a:xfrm>
                      <a:prstGeom prst="line">
                        <a:avLst/>
                      </a:prstGeom>
                      <a:noFill/>
                      <a:ln w="9525">
                        <a:solidFill>
                          <a:srgbClr val="EF3125"/>
                        </a:solidFill>
                        <a:round/>
                        <a:headEnd/>
                        <a:tailEnd/>
                      </a:ln>
                    </p:spPr>
                    <p:txBody>
                      <a:bodyPr/>
                      <a:lstStyle/>
                      <a:p>
                        <a:endParaRPr lang="en-US"/>
                      </a:p>
                    </p:txBody>
                  </p:sp>
                </p:grpSp>
                <p:sp>
                  <p:nvSpPr>
                    <p:cNvPr id="75949" name="Freeform 99"/>
                    <p:cNvSpPr>
                      <a:spLocks noChangeAspect="1"/>
                    </p:cNvSpPr>
                    <p:nvPr/>
                  </p:nvSpPr>
                  <p:spPr bwMode="auto">
                    <a:xfrm>
                      <a:off x="1551" y="2594"/>
                      <a:ext cx="63" cy="61"/>
                    </a:xfrm>
                    <a:custGeom>
                      <a:avLst/>
                      <a:gdLst>
                        <a:gd name="T0" fmla="*/ 1320758 w 36"/>
                        <a:gd name="T1" fmla="*/ 0 h 36"/>
                        <a:gd name="T2" fmla="*/ 2600455 w 36"/>
                        <a:gd name="T3" fmla="*/ 702598 h 36"/>
                        <a:gd name="T4" fmla="*/ 1320758 w 36"/>
                        <a:gd name="T5" fmla="*/ 1370573 h 36"/>
                        <a:gd name="T6" fmla="*/ 0 w 36"/>
                        <a:gd name="T7" fmla="*/ 702598 h 36"/>
                        <a:gd name="T8" fmla="*/ 1320758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solidFill>
                        <a:srgbClr val="EF3125"/>
                      </a:solidFill>
                      <a:round/>
                      <a:headEnd/>
                      <a:tailEnd/>
                    </a:ln>
                  </p:spPr>
                  <p:txBody>
                    <a:bodyPr/>
                    <a:lstStyle/>
                    <a:p>
                      <a:endParaRPr lang="en-US"/>
                    </a:p>
                  </p:txBody>
                </p:sp>
              </p:grpSp>
              <p:grpSp>
                <p:nvGrpSpPr>
                  <p:cNvPr id="28" name="Group 972"/>
                  <p:cNvGrpSpPr>
                    <a:grpSpLocks/>
                  </p:cNvGrpSpPr>
                  <p:nvPr/>
                </p:nvGrpSpPr>
                <p:grpSpPr bwMode="auto">
                  <a:xfrm>
                    <a:off x="1083" y="1595"/>
                    <a:ext cx="82" cy="1177"/>
                    <a:chOff x="1426" y="1102"/>
                    <a:chExt cx="73" cy="1432"/>
                  </a:xfrm>
                </p:grpSpPr>
                <p:grpSp>
                  <p:nvGrpSpPr>
                    <p:cNvPr id="29" name="Group 158"/>
                    <p:cNvGrpSpPr>
                      <a:grpSpLocks noChangeAspect="1"/>
                    </p:cNvGrpSpPr>
                    <p:nvPr/>
                  </p:nvGrpSpPr>
                  <p:grpSpPr bwMode="auto">
                    <a:xfrm>
                      <a:off x="1426" y="1102"/>
                      <a:ext cx="73" cy="1432"/>
                      <a:chOff x="2295" y="1320"/>
                      <a:chExt cx="42" cy="841"/>
                    </a:xfrm>
                  </p:grpSpPr>
                  <p:sp>
                    <p:nvSpPr>
                      <p:cNvPr id="75944" name="Line 159"/>
                      <p:cNvSpPr>
                        <a:spLocks noChangeAspect="1" noChangeShapeType="1"/>
                      </p:cNvSpPr>
                      <p:nvPr/>
                    </p:nvSpPr>
                    <p:spPr bwMode="auto">
                      <a:xfrm flipV="1">
                        <a:off x="2313" y="1320"/>
                        <a:ext cx="1" cy="420"/>
                      </a:xfrm>
                      <a:prstGeom prst="line">
                        <a:avLst/>
                      </a:prstGeom>
                      <a:noFill/>
                      <a:ln w="9525">
                        <a:solidFill>
                          <a:srgbClr val="EF3125"/>
                        </a:solidFill>
                        <a:round/>
                        <a:headEnd/>
                        <a:tailEnd/>
                      </a:ln>
                    </p:spPr>
                    <p:txBody>
                      <a:bodyPr/>
                      <a:lstStyle/>
                      <a:p>
                        <a:endParaRPr lang="en-US"/>
                      </a:p>
                    </p:txBody>
                  </p:sp>
                  <p:sp>
                    <p:nvSpPr>
                      <p:cNvPr id="75945" name="Line 160"/>
                      <p:cNvSpPr>
                        <a:spLocks noChangeAspect="1" noChangeShapeType="1"/>
                      </p:cNvSpPr>
                      <p:nvPr/>
                    </p:nvSpPr>
                    <p:spPr bwMode="auto">
                      <a:xfrm>
                        <a:off x="2295" y="1320"/>
                        <a:ext cx="42" cy="1"/>
                      </a:xfrm>
                      <a:prstGeom prst="line">
                        <a:avLst/>
                      </a:prstGeom>
                      <a:noFill/>
                      <a:ln w="9525">
                        <a:solidFill>
                          <a:srgbClr val="EF3125"/>
                        </a:solidFill>
                        <a:round/>
                        <a:headEnd/>
                        <a:tailEnd/>
                      </a:ln>
                    </p:spPr>
                    <p:txBody>
                      <a:bodyPr/>
                      <a:lstStyle/>
                      <a:p>
                        <a:endParaRPr lang="en-US"/>
                      </a:p>
                    </p:txBody>
                  </p:sp>
                  <p:sp>
                    <p:nvSpPr>
                      <p:cNvPr id="75946" name="Line 161"/>
                      <p:cNvSpPr>
                        <a:spLocks noChangeAspect="1" noChangeShapeType="1"/>
                      </p:cNvSpPr>
                      <p:nvPr/>
                    </p:nvSpPr>
                    <p:spPr bwMode="auto">
                      <a:xfrm>
                        <a:off x="2313" y="1740"/>
                        <a:ext cx="1" cy="420"/>
                      </a:xfrm>
                      <a:prstGeom prst="line">
                        <a:avLst/>
                      </a:prstGeom>
                      <a:noFill/>
                      <a:ln w="9525">
                        <a:solidFill>
                          <a:srgbClr val="EF3125"/>
                        </a:solidFill>
                        <a:round/>
                        <a:headEnd/>
                        <a:tailEnd/>
                      </a:ln>
                    </p:spPr>
                    <p:txBody>
                      <a:bodyPr/>
                      <a:lstStyle/>
                      <a:p>
                        <a:endParaRPr lang="en-US"/>
                      </a:p>
                    </p:txBody>
                  </p:sp>
                  <p:sp>
                    <p:nvSpPr>
                      <p:cNvPr id="75947" name="Line 162"/>
                      <p:cNvSpPr>
                        <a:spLocks noChangeAspect="1" noChangeShapeType="1"/>
                      </p:cNvSpPr>
                      <p:nvPr/>
                    </p:nvSpPr>
                    <p:spPr bwMode="auto">
                      <a:xfrm>
                        <a:off x="2295" y="2160"/>
                        <a:ext cx="42" cy="1"/>
                      </a:xfrm>
                      <a:prstGeom prst="line">
                        <a:avLst/>
                      </a:prstGeom>
                      <a:noFill/>
                      <a:ln w="9525">
                        <a:solidFill>
                          <a:srgbClr val="EF3125"/>
                        </a:solidFill>
                        <a:round/>
                        <a:headEnd/>
                        <a:tailEnd/>
                      </a:ln>
                    </p:spPr>
                    <p:txBody>
                      <a:bodyPr/>
                      <a:lstStyle/>
                      <a:p>
                        <a:endParaRPr lang="en-US"/>
                      </a:p>
                    </p:txBody>
                  </p:sp>
                </p:grpSp>
                <p:sp>
                  <p:nvSpPr>
                    <p:cNvPr id="75943" name="Freeform 95"/>
                    <p:cNvSpPr>
                      <a:spLocks noChangeAspect="1"/>
                    </p:cNvSpPr>
                    <p:nvPr/>
                  </p:nvSpPr>
                  <p:spPr bwMode="auto">
                    <a:xfrm>
                      <a:off x="1426" y="1797"/>
                      <a:ext cx="63" cy="62"/>
                    </a:xfrm>
                    <a:custGeom>
                      <a:avLst/>
                      <a:gdLst>
                        <a:gd name="T0" fmla="*/ 1320758 w 36"/>
                        <a:gd name="T1" fmla="*/ 0 h 36"/>
                        <a:gd name="T2" fmla="*/ 2600455 w 36"/>
                        <a:gd name="T3" fmla="*/ 938871 h 36"/>
                        <a:gd name="T4" fmla="*/ 1320758 w 36"/>
                        <a:gd name="T5" fmla="*/ 1898497 h 36"/>
                        <a:gd name="T6" fmla="*/ 0 w 36"/>
                        <a:gd name="T7" fmla="*/ 938871 h 36"/>
                        <a:gd name="T8" fmla="*/ 1320758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solidFill>
                        <a:srgbClr val="EF3125"/>
                      </a:solidFill>
                      <a:round/>
                      <a:headEnd/>
                      <a:tailEnd/>
                    </a:ln>
                  </p:spPr>
                  <p:txBody>
                    <a:bodyPr/>
                    <a:lstStyle/>
                    <a:p>
                      <a:endParaRPr lang="en-US"/>
                    </a:p>
                  </p:txBody>
                </p:sp>
              </p:grpSp>
              <p:grpSp>
                <p:nvGrpSpPr>
                  <p:cNvPr id="30" name="Group 979"/>
                  <p:cNvGrpSpPr>
                    <a:grpSpLocks/>
                  </p:cNvGrpSpPr>
                  <p:nvPr/>
                </p:nvGrpSpPr>
                <p:grpSpPr bwMode="auto">
                  <a:xfrm>
                    <a:off x="1059" y="2266"/>
                    <a:ext cx="82" cy="808"/>
                    <a:chOff x="1405" y="1919"/>
                    <a:chExt cx="73" cy="983"/>
                  </a:xfrm>
                </p:grpSpPr>
                <p:grpSp>
                  <p:nvGrpSpPr>
                    <p:cNvPr id="31" name="Group 58"/>
                    <p:cNvGrpSpPr>
                      <a:grpSpLocks noChangeAspect="1"/>
                    </p:cNvGrpSpPr>
                    <p:nvPr/>
                  </p:nvGrpSpPr>
                  <p:grpSpPr bwMode="auto">
                    <a:xfrm>
                      <a:off x="1405" y="1919"/>
                      <a:ext cx="73" cy="983"/>
                      <a:chOff x="2283" y="1800"/>
                      <a:chExt cx="42" cy="577"/>
                    </a:xfrm>
                  </p:grpSpPr>
                  <p:sp>
                    <p:nvSpPr>
                      <p:cNvPr id="75938" name="Line 59"/>
                      <p:cNvSpPr>
                        <a:spLocks noChangeAspect="1" noChangeShapeType="1"/>
                      </p:cNvSpPr>
                      <p:nvPr/>
                    </p:nvSpPr>
                    <p:spPr bwMode="auto">
                      <a:xfrm flipV="1">
                        <a:off x="2301" y="1800"/>
                        <a:ext cx="1" cy="288"/>
                      </a:xfrm>
                      <a:prstGeom prst="line">
                        <a:avLst/>
                      </a:prstGeom>
                      <a:noFill/>
                      <a:ln w="9525">
                        <a:solidFill>
                          <a:srgbClr val="EF3125"/>
                        </a:solidFill>
                        <a:round/>
                        <a:headEnd/>
                        <a:tailEnd/>
                      </a:ln>
                    </p:spPr>
                    <p:txBody>
                      <a:bodyPr/>
                      <a:lstStyle/>
                      <a:p>
                        <a:endParaRPr lang="en-US"/>
                      </a:p>
                    </p:txBody>
                  </p:sp>
                  <p:sp>
                    <p:nvSpPr>
                      <p:cNvPr id="75939" name="Line 60"/>
                      <p:cNvSpPr>
                        <a:spLocks noChangeAspect="1" noChangeShapeType="1"/>
                      </p:cNvSpPr>
                      <p:nvPr/>
                    </p:nvSpPr>
                    <p:spPr bwMode="auto">
                      <a:xfrm>
                        <a:off x="2283" y="1800"/>
                        <a:ext cx="42" cy="1"/>
                      </a:xfrm>
                      <a:prstGeom prst="line">
                        <a:avLst/>
                      </a:prstGeom>
                      <a:noFill/>
                      <a:ln w="9525">
                        <a:solidFill>
                          <a:srgbClr val="EF3125"/>
                        </a:solidFill>
                        <a:round/>
                        <a:headEnd/>
                        <a:tailEnd/>
                      </a:ln>
                    </p:spPr>
                    <p:txBody>
                      <a:bodyPr/>
                      <a:lstStyle/>
                      <a:p>
                        <a:endParaRPr lang="en-US"/>
                      </a:p>
                    </p:txBody>
                  </p:sp>
                  <p:sp>
                    <p:nvSpPr>
                      <p:cNvPr id="75940" name="Line 61"/>
                      <p:cNvSpPr>
                        <a:spLocks noChangeAspect="1" noChangeShapeType="1"/>
                      </p:cNvSpPr>
                      <p:nvPr/>
                    </p:nvSpPr>
                    <p:spPr bwMode="auto">
                      <a:xfrm>
                        <a:off x="2301" y="2088"/>
                        <a:ext cx="1" cy="288"/>
                      </a:xfrm>
                      <a:prstGeom prst="line">
                        <a:avLst/>
                      </a:prstGeom>
                      <a:noFill/>
                      <a:ln w="9525">
                        <a:solidFill>
                          <a:srgbClr val="EF3125"/>
                        </a:solidFill>
                        <a:round/>
                        <a:headEnd/>
                        <a:tailEnd/>
                      </a:ln>
                    </p:spPr>
                    <p:txBody>
                      <a:bodyPr/>
                      <a:lstStyle/>
                      <a:p>
                        <a:endParaRPr lang="en-US"/>
                      </a:p>
                    </p:txBody>
                  </p:sp>
                  <p:sp>
                    <p:nvSpPr>
                      <p:cNvPr id="75941" name="Line 62"/>
                      <p:cNvSpPr>
                        <a:spLocks noChangeAspect="1" noChangeShapeType="1"/>
                      </p:cNvSpPr>
                      <p:nvPr/>
                    </p:nvSpPr>
                    <p:spPr bwMode="auto">
                      <a:xfrm>
                        <a:off x="2283" y="2376"/>
                        <a:ext cx="42" cy="1"/>
                      </a:xfrm>
                      <a:prstGeom prst="line">
                        <a:avLst/>
                      </a:prstGeom>
                      <a:noFill/>
                      <a:ln w="9525">
                        <a:solidFill>
                          <a:srgbClr val="EF3125"/>
                        </a:solidFill>
                        <a:round/>
                        <a:headEnd/>
                        <a:tailEnd/>
                      </a:ln>
                    </p:spPr>
                    <p:txBody>
                      <a:bodyPr/>
                      <a:lstStyle/>
                      <a:p>
                        <a:endParaRPr lang="en-US"/>
                      </a:p>
                    </p:txBody>
                  </p:sp>
                </p:grpSp>
                <p:sp>
                  <p:nvSpPr>
                    <p:cNvPr id="75937" name="Freeform 94"/>
                    <p:cNvSpPr>
                      <a:spLocks noChangeAspect="1"/>
                    </p:cNvSpPr>
                    <p:nvPr/>
                  </p:nvSpPr>
                  <p:spPr bwMode="auto">
                    <a:xfrm>
                      <a:off x="1405" y="2379"/>
                      <a:ext cx="63" cy="62"/>
                    </a:xfrm>
                    <a:custGeom>
                      <a:avLst/>
                      <a:gdLst>
                        <a:gd name="T0" fmla="*/ 1320758 w 36"/>
                        <a:gd name="T1" fmla="*/ 0 h 36"/>
                        <a:gd name="T2" fmla="*/ 2600455 w 36"/>
                        <a:gd name="T3" fmla="*/ 938871 h 36"/>
                        <a:gd name="T4" fmla="*/ 1320758 w 36"/>
                        <a:gd name="T5" fmla="*/ 1898497 h 36"/>
                        <a:gd name="T6" fmla="*/ 0 w 36"/>
                        <a:gd name="T7" fmla="*/ 938871 h 36"/>
                        <a:gd name="T8" fmla="*/ 1320758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solidFill>
                        <a:srgbClr val="EF3125"/>
                      </a:solidFill>
                      <a:round/>
                      <a:headEnd/>
                      <a:tailEnd/>
                    </a:ln>
                  </p:spPr>
                  <p:txBody>
                    <a:bodyPr/>
                    <a:lstStyle/>
                    <a:p>
                      <a:endParaRPr lang="en-US"/>
                    </a:p>
                  </p:txBody>
                </p:sp>
              </p:grpSp>
            </p:grpSp>
          </p:grpSp>
          <p:grpSp>
            <p:nvGrpSpPr>
              <p:cNvPr id="75811" name="Group 889"/>
              <p:cNvGrpSpPr>
                <a:grpSpLocks/>
              </p:cNvGrpSpPr>
              <p:nvPr/>
            </p:nvGrpSpPr>
            <p:grpSpPr bwMode="auto">
              <a:xfrm>
                <a:off x="3263" y="3214"/>
                <a:ext cx="82" cy="51"/>
                <a:chOff x="3370" y="2808"/>
                <a:chExt cx="73" cy="62"/>
              </a:xfrm>
            </p:grpSpPr>
            <p:grpSp>
              <p:nvGrpSpPr>
                <p:cNvPr id="75816" name="Group 138"/>
                <p:cNvGrpSpPr>
                  <a:grpSpLocks noChangeAspect="1"/>
                </p:cNvGrpSpPr>
                <p:nvPr/>
              </p:nvGrpSpPr>
              <p:grpSpPr bwMode="auto">
                <a:xfrm>
                  <a:off x="3370" y="2812"/>
                  <a:ext cx="73" cy="53"/>
                  <a:chOff x="3411" y="2484"/>
                  <a:chExt cx="42" cy="31"/>
                </a:xfrm>
              </p:grpSpPr>
              <p:sp>
                <p:nvSpPr>
                  <p:cNvPr id="75915" name="Line 139"/>
                  <p:cNvSpPr>
                    <a:spLocks noChangeAspect="1" noChangeShapeType="1"/>
                  </p:cNvSpPr>
                  <p:nvPr/>
                </p:nvSpPr>
                <p:spPr bwMode="auto">
                  <a:xfrm flipV="1">
                    <a:off x="3429" y="2484"/>
                    <a:ext cx="1" cy="18"/>
                  </a:xfrm>
                  <a:prstGeom prst="line">
                    <a:avLst/>
                  </a:prstGeom>
                  <a:noFill/>
                  <a:ln w="9525">
                    <a:solidFill>
                      <a:srgbClr val="EF3125"/>
                    </a:solidFill>
                    <a:round/>
                    <a:headEnd/>
                    <a:tailEnd/>
                  </a:ln>
                </p:spPr>
                <p:txBody>
                  <a:bodyPr/>
                  <a:lstStyle/>
                  <a:p>
                    <a:endParaRPr lang="en-US"/>
                  </a:p>
                </p:txBody>
              </p:sp>
              <p:sp>
                <p:nvSpPr>
                  <p:cNvPr id="75916" name="Line 140"/>
                  <p:cNvSpPr>
                    <a:spLocks noChangeAspect="1" noChangeShapeType="1"/>
                  </p:cNvSpPr>
                  <p:nvPr/>
                </p:nvSpPr>
                <p:spPr bwMode="auto">
                  <a:xfrm>
                    <a:off x="3411" y="2484"/>
                    <a:ext cx="42" cy="1"/>
                  </a:xfrm>
                  <a:prstGeom prst="line">
                    <a:avLst/>
                  </a:prstGeom>
                  <a:noFill/>
                  <a:ln w="9525">
                    <a:solidFill>
                      <a:srgbClr val="EF3125"/>
                    </a:solidFill>
                    <a:round/>
                    <a:headEnd/>
                    <a:tailEnd/>
                  </a:ln>
                </p:spPr>
                <p:txBody>
                  <a:bodyPr/>
                  <a:lstStyle/>
                  <a:p>
                    <a:endParaRPr lang="en-US"/>
                  </a:p>
                </p:txBody>
              </p:sp>
              <p:sp>
                <p:nvSpPr>
                  <p:cNvPr id="75917" name="Line 141"/>
                  <p:cNvSpPr>
                    <a:spLocks noChangeAspect="1" noChangeShapeType="1"/>
                  </p:cNvSpPr>
                  <p:nvPr/>
                </p:nvSpPr>
                <p:spPr bwMode="auto">
                  <a:xfrm>
                    <a:off x="3429" y="2502"/>
                    <a:ext cx="1" cy="12"/>
                  </a:xfrm>
                  <a:prstGeom prst="line">
                    <a:avLst/>
                  </a:prstGeom>
                  <a:noFill/>
                  <a:ln w="9525">
                    <a:solidFill>
                      <a:srgbClr val="EF3125"/>
                    </a:solidFill>
                    <a:round/>
                    <a:headEnd/>
                    <a:tailEnd/>
                  </a:ln>
                </p:spPr>
                <p:txBody>
                  <a:bodyPr/>
                  <a:lstStyle/>
                  <a:p>
                    <a:endParaRPr lang="en-US"/>
                  </a:p>
                </p:txBody>
              </p:sp>
              <p:sp>
                <p:nvSpPr>
                  <p:cNvPr id="75918" name="Line 142"/>
                  <p:cNvSpPr>
                    <a:spLocks noChangeAspect="1" noChangeShapeType="1"/>
                  </p:cNvSpPr>
                  <p:nvPr/>
                </p:nvSpPr>
                <p:spPr bwMode="auto">
                  <a:xfrm>
                    <a:off x="3411" y="2514"/>
                    <a:ext cx="42" cy="1"/>
                  </a:xfrm>
                  <a:prstGeom prst="line">
                    <a:avLst/>
                  </a:prstGeom>
                  <a:noFill/>
                  <a:ln w="9525">
                    <a:solidFill>
                      <a:srgbClr val="EF3125"/>
                    </a:solidFill>
                    <a:round/>
                    <a:headEnd/>
                    <a:tailEnd/>
                  </a:ln>
                </p:spPr>
                <p:txBody>
                  <a:bodyPr/>
                  <a:lstStyle/>
                  <a:p>
                    <a:endParaRPr lang="en-US"/>
                  </a:p>
                </p:txBody>
              </p:sp>
            </p:grpSp>
            <p:sp>
              <p:nvSpPr>
                <p:cNvPr id="75914" name="Freeform 106"/>
                <p:cNvSpPr>
                  <a:spLocks noChangeAspect="1"/>
                </p:cNvSpPr>
                <p:nvPr/>
              </p:nvSpPr>
              <p:spPr bwMode="auto">
                <a:xfrm>
                  <a:off x="3375" y="2808"/>
                  <a:ext cx="63" cy="62"/>
                </a:xfrm>
                <a:custGeom>
                  <a:avLst/>
                  <a:gdLst>
                    <a:gd name="T0" fmla="*/ 1320758 w 36"/>
                    <a:gd name="T1" fmla="*/ 0 h 36"/>
                    <a:gd name="T2" fmla="*/ 2600455 w 36"/>
                    <a:gd name="T3" fmla="*/ 938871 h 36"/>
                    <a:gd name="T4" fmla="*/ 1320758 w 36"/>
                    <a:gd name="T5" fmla="*/ 1898497 h 36"/>
                    <a:gd name="T6" fmla="*/ 0 w 36"/>
                    <a:gd name="T7" fmla="*/ 938871 h 36"/>
                    <a:gd name="T8" fmla="*/ 1320758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solidFill>
                    <a:srgbClr val="EF3125"/>
                  </a:solidFill>
                  <a:round/>
                  <a:headEnd/>
                  <a:tailEnd/>
                </a:ln>
              </p:spPr>
              <p:txBody>
                <a:bodyPr/>
                <a:lstStyle/>
                <a:p>
                  <a:endParaRPr lang="en-US"/>
                </a:p>
              </p:txBody>
            </p:sp>
          </p:grpSp>
        </p:grpSp>
        <p:sp>
          <p:nvSpPr>
            <p:cNvPr id="75910" name="Freeform 93"/>
            <p:cNvSpPr>
              <a:spLocks noChangeAspect="1"/>
            </p:cNvSpPr>
            <p:nvPr/>
          </p:nvSpPr>
          <p:spPr bwMode="auto">
            <a:xfrm>
              <a:off x="1035" y="3241"/>
              <a:ext cx="71" cy="50"/>
            </a:xfrm>
            <a:custGeom>
              <a:avLst/>
              <a:gdLst>
                <a:gd name="T0" fmla="*/ 2706041 w 36"/>
                <a:gd name="T1" fmla="*/ 0 h 36"/>
                <a:gd name="T2" fmla="*/ 5327901 w 36"/>
                <a:gd name="T3" fmla="*/ 213079 h 36"/>
                <a:gd name="T4" fmla="*/ 2706041 w 36"/>
                <a:gd name="T5" fmla="*/ 415668 h 36"/>
                <a:gd name="T6" fmla="*/ 0 w 36"/>
                <a:gd name="T7" fmla="*/ 213079 h 36"/>
                <a:gd name="T8" fmla="*/ 2706041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noFill/>
              <a:round/>
              <a:headEnd/>
              <a:tailEnd/>
            </a:ln>
          </p:spPr>
          <p:txBody>
            <a:bodyPr/>
            <a:lstStyle/>
            <a:p>
              <a:endParaRPr lang="en-US"/>
            </a:p>
          </p:txBody>
        </p:sp>
      </p:grpSp>
      <p:grpSp>
        <p:nvGrpSpPr>
          <p:cNvPr id="75817" name="Group 305"/>
          <p:cNvGrpSpPr>
            <a:grpSpLocks/>
          </p:cNvGrpSpPr>
          <p:nvPr/>
        </p:nvGrpSpPr>
        <p:grpSpPr bwMode="auto">
          <a:xfrm>
            <a:off x="1657350" y="4035425"/>
            <a:ext cx="5365750" cy="1717675"/>
            <a:chOff x="1044" y="2298"/>
            <a:chExt cx="3380" cy="1082"/>
          </a:xfrm>
        </p:grpSpPr>
        <p:sp>
          <p:nvSpPr>
            <p:cNvPr id="75894" name="Freeform 293"/>
            <p:cNvSpPr>
              <a:spLocks noChangeAspect="1"/>
            </p:cNvSpPr>
            <p:nvPr/>
          </p:nvSpPr>
          <p:spPr bwMode="auto">
            <a:xfrm>
              <a:off x="1044" y="3330"/>
              <a:ext cx="71" cy="50"/>
            </a:xfrm>
            <a:custGeom>
              <a:avLst/>
              <a:gdLst>
                <a:gd name="T0" fmla="*/ 1073 w 36"/>
                <a:gd name="T1" fmla="*/ 0 h 36"/>
                <a:gd name="T2" fmla="*/ 2116 w 36"/>
                <a:gd name="T3" fmla="*/ 257 h 36"/>
                <a:gd name="T4" fmla="*/ 0 w 36"/>
                <a:gd name="T5" fmla="*/ 257 h 36"/>
                <a:gd name="T6" fmla="*/ 1073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noFill/>
              <a:round/>
              <a:headEnd/>
              <a:tailEnd/>
            </a:ln>
          </p:spPr>
          <p:txBody>
            <a:bodyPr/>
            <a:lstStyle/>
            <a:p>
              <a:endParaRPr lang="en-US"/>
            </a:p>
          </p:txBody>
        </p:sp>
        <p:sp>
          <p:nvSpPr>
            <p:cNvPr id="75895" name="Freeform 294"/>
            <p:cNvSpPr>
              <a:spLocks noChangeAspect="1"/>
            </p:cNvSpPr>
            <p:nvPr/>
          </p:nvSpPr>
          <p:spPr bwMode="auto">
            <a:xfrm>
              <a:off x="1068" y="2692"/>
              <a:ext cx="70" cy="51"/>
            </a:xfrm>
            <a:custGeom>
              <a:avLst/>
              <a:gdLst>
                <a:gd name="T0" fmla="*/ 972 w 36"/>
                <a:gd name="T1" fmla="*/ 0 h 36"/>
                <a:gd name="T2" fmla="*/ 1941 w 36"/>
                <a:gd name="T3" fmla="*/ 290 h 36"/>
                <a:gd name="T4" fmla="*/ 0 w 36"/>
                <a:gd name="T5" fmla="*/ 290 h 36"/>
                <a:gd name="T6" fmla="*/ 972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noFill/>
              <a:round/>
              <a:headEnd/>
              <a:tailEnd/>
            </a:ln>
          </p:spPr>
          <p:txBody>
            <a:bodyPr/>
            <a:lstStyle/>
            <a:p>
              <a:endParaRPr lang="en-US"/>
            </a:p>
          </p:txBody>
        </p:sp>
        <p:sp>
          <p:nvSpPr>
            <p:cNvPr id="75896" name="Freeform 295"/>
            <p:cNvSpPr>
              <a:spLocks noChangeAspect="1"/>
            </p:cNvSpPr>
            <p:nvPr/>
          </p:nvSpPr>
          <p:spPr bwMode="auto">
            <a:xfrm>
              <a:off x="1091" y="2340"/>
              <a:ext cx="71" cy="50"/>
            </a:xfrm>
            <a:custGeom>
              <a:avLst/>
              <a:gdLst>
                <a:gd name="T0" fmla="*/ 1073 w 36"/>
                <a:gd name="T1" fmla="*/ 0 h 36"/>
                <a:gd name="T2" fmla="*/ 2116 w 36"/>
                <a:gd name="T3" fmla="*/ 257 h 36"/>
                <a:gd name="T4" fmla="*/ 0 w 36"/>
                <a:gd name="T5" fmla="*/ 257 h 36"/>
                <a:gd name="T6" fmla="*/ 1073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noFill/>
              <a:round/>
              <a:headEnd/>
              <a:tailEnd/>
            </a:ln>
          </p:spPr>
          <p:txBody>
            <a:bodyPr/>
            <a:lstStyle/>
            <a:p>
              <a:endParaRPr lang="en-US"/>
            </a:p>
          </p:txBody>
        </p:sp>
        <p:sp>
          <p:nvSpPr>
            <p:cNvPr id="75897" name="Freeform 296"/>
            <p:cNvSpPr>
              <a:spLocks noChangeAspect="1"/>
            </p:cNvSpPr>
            <p:nvPr/>
          </p:nvSpPr>
          <p:spPr bwMode="auto">
            <a:xfrm>
              <a:off x="1115" y="2373"/>
              <a:ext cx="70" cy="51"/>
            </a:xfrm>
            <a:custGeom>
              <a:avLst/>
              <a:gdLst>
                <a:gd name="T0" fmla="*/ 972 w 36"/>
                <a:gd name="T1" fmla="*/ 0 h 36"/>
                <a:gd name="T2" fmla="*/ 1941 w 36"/>
                <a:gd name="T3" fmla="*/ 290 h 36"/>
                <a:gd name="T4" fmla="*/ 0 w 36"/>
                <a:gd name="T5" fmla="*/ 290 h 36"/>
                <a:gd name="T6" fmla="*/ 972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noFill/>
              <a:round/>
              <a:headEnd/>
              <a:tailEnd/>
            </a:ln>
          </p:spPr>
          <p:txBody>
            <a:bodyPr/>
            <a:lstStyle/>
            <a:p>
              <a:endParaRPr lang="en-US"/>
            </a:p>
          </p:txBody>
        </p:sp>
        <p:sp>
          <p:nvSpPr>
            <p:cNvPr id="75898" name="Freeform 297"/>
            <p:cNvSpPr>
              <a:spLocks noChangeAspect="1"/>
            </p:cNvSpPr>
            <p:nvPr/>
          </p:nvSpPr>
          <p:spPr bwMode="auto">
            <a:xfrm>
              <a:off x="1138" y="2298"/>
              <a:ext cx="71" cy="50"/>
            </a:xfrm>
            <a:custGeom>
              <a:avLst/>
              <a:gdLst>
                <a:gd name="T0" fmla="*/ 1073 w 36"/>
                <a:gd name="T1" fmla="*/ 0 h 36"/>
                <a:gd name="T2" fmla="*/ 2116 w 36"/>
                <a:gd name="T3" fmla="*/ 257 h 36"/>
                <a:gd name="T4" fmla="*/ 0 w 36"/>
                <a:gd name="T5" fmla="*/ 257 h 36"/>
                <a:gd name="T6" fmla="*/ 1073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noFill/>
              <a:round/>
              <a:headEnd/>
              <a:tailEnd/>
            </a:ln>
          </p:spPr>
          <p:txBody>
            <a:bodyPr/>
            <a:lstStyle/>
            <a:p>
              <a:endParaRPr lang="en-US"/>
            </a:p>
          </p:txBody>
        </p:sp>
        <p:sp>
          <p:nvSpPr>
            <p:cNvPr id="75899" name="Freeform 298"/>
            <p:cNvSpPr>
              <a:spLocks noChangeAspect="1"/>
            </p:cNvSpPr>
            <p:nvPr/>
          </p:nvSpPr>
          <p:spPr bwMode="auto">
            <a:xfrm>
              <a:off x="1185" y="2566"/>
              <a:ext cx="71" cy="51"/>
            </a:xfrm>
            <a:custGeom>
              <a:avLst/>
              <a:gdLst>
                <a:gd name="T0" fmla="*/ 1073 w 36"/>
                <a:gd name="T1" fmla="*/ 0 h 36"/>
                <a:gd name="T2" fmla="*/ 2116 w 36"/>
                <a:gd name="T3" fmla="*/ 290 h 36"/>
                <a:gd name="T4" fmla="*/ 0 w 36"/>
                <a:gd name="T5" fmla="*/ 290 h 36"/>
                <a:gd name="T6" fmla="*/ 1073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noFill/>
              <a:round/>
              <a:headEnd/>
              <a:tailEnd/>
            </a:ln>
          </p:spPr>
          <p:txBody>
            <a:bodyPr/>
            <a:lstStyle/>
            <a:p>
              <a:endParaRPr lang="en-US"/>
            </a:p>
          </p:txBody>
        </p:sp>
        <p:sp>
          <p:nvSpPr>
            <p:cNvPr id="75900" name="Freeform 299"/>
            <p:cNvSpPr>
              <a:spLocks noChangeAspect="1"/>
            </p:cNvSpPr>
            <p:nvPr/>
          </p:nvSpPr>
          <p:spPr bwMode="auto">
            <a:xfrm>
              <a:off x="1233" y="2768"/>
              <a:ext cx="70" cy="50"/>
            </a:xfrm>
            <a:custGeom>
              <a:avLst/>
              <a:gdLst>
                <a:gd name="T0" fmla="*/ 972 w 36"/>
                <a:gd name="T1" fmla="*/ 0 h 36"/>
                <a:gd name="T2" fmla="*/ 1941 w 36"/>
                <a:gd name="T3" fmla="*/ 257 h 36"/>
                <a:gd name="T4" fmla="*/ 0 w 36"/>
                <a:gd name="T5" fmla="*/ 257 h 36"/>
                <a:gd name="T6" fmla="*/ 972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noFill/>
              <a:round/>
              <a:headEnd/>
              <a:tailEnd/>
            </a:ln>
          </p:spPr>
          <p:txBody>
            <a:bodyPr/>
            <a:lstStyle/>
            <a:p>
              <a:endParaRPr lang="en-US"/>
            </a:p>
          </p:txBody>
        </p:sp>
        <p:sp>
          <p:nvSpPr>
            <p:cNvPr id="75901" name="Freeform 300"/>
            <p:cNvSpPr>
              <a:spLocks noChangeAspect="1"/>
            </p:cNvSpPr>
            <p:nvPr/>
          </p:nvSpPr>
          <p:spPr bwMode="auto">
            <a:xfrm>
              <a:off x="1327" y="3028"/>
              <a:ext cx="71" cy="50"/>
            </a:xfrm>
            <a:custGeom>
              <a:avLst/>
              <a:gdLst>
                <a:gd name="T0" fmla="*/ 1073 w 36"/>
                <a:gd name="T1" fmla="*/ 0 h 36"/>
                <a:gd name="T2" fmla="*/ 2116 w 36"/>
                <a:gd name="T3" fmla="*/ 257 h 36"/>
                <a:gd name="T4" fmla="*/ 0 w 36"/>
                <a:gd name="T5" fmla="*/ 257 h 36"/>
                <a:gd name="T6" fmla="*/ 1073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noFill/>
              <a:round/>
              <a:headEnd/>
              <a:tailEnd/>
            </a:ln>
          </p:spPr>
          <p:txBody>
            <a:bodyPr/>
            <a:lstStyle/>
            <a:p>
              <a:endParaRPr lang="en-US"/>
            </a:p>
          </p:txBody>
        </p:sp>
        <p:sp>
          <p:nvSpPr>
            <p:cNvPr id="75902" name="Freeform 301"/>
            <p:cNvSpPr>
              <a:spLocks noChangeAspect="1"/>
            </p:cNvSpPr>
            <p:nvPr/>
          </p:nvSpPr>
          <p:spPr bwMode="auto">
            <a:xfrm>
              <a:off x="1421" y="3120"/>
              <a:ext cx="71" cy="50"/>
            </a:xfrm>
            <a:custGeom>
              <a:avLst/>
              <a:gdLst>
                <a:gd name="T0" fmla="*/ 1073 w 36"/>
                <a:gd name="T1" fmla="*/ 0 h 36"/>
                <a:gd name="T2" fmla="*/ 2116 w 36"/>
                <a:gd name="T3" fmla="*/ 257 h 36"/>
                <a:gd name="T4" fmla="*/ 0 w 36"/>
                <a:gd name="T5" fmla="*/ 257 h 36"/>
                <a:gd name="T6" fmla="*/ 1073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noFill/>
              <a:round/>
              <a:headEnd/>
              <a:tailEnd/>
            </a:ln>
          </p:spPr>
          <p:txBody>
            <a:bodyPr/>
            <a:lstStyle/>
            <a:p>
              <a:endParaRPr lang="en-US"/>
            </a:p>
          </p:txBody>
        </p:sp>
        <p:sp>
          <p:nvSpPr>
            <p:cNvPr id="75903" name="Freeform 302"/>
            <p:cNvSpPr>
              <a:spLocks noChangeAspect="1"/>
            </p:cNvSpPr>
            <p:nvPr/>
          </p:nvSpPr>
          <p:spPr bwMode="auto">
            <a:xfrm>
              <a:off x="1516" y="3170"/>
              <a:ext cx="70" cy="51"/>
            </a:xfrm>
            <a:custGeom>
              <a:avLst/>
              <a:gdLst>
                <a:gd name="T0" fmla="*/ 972 w 36"/>
                <a:gd name="T1" fmla="*/ 0 h 36"/>
                <a:gd name="T2" fmla="*/ 1941 w 36"/>
                <a:gd name="T3" fmla="*/ 290 h 36"/>
                <a:gd name="T4" fmla="*/ 0 w 36"/>
                <a:gd name="T5" fmla="*/ 290 h 36"/>
                <a:gd name="T6" fmla="*/ 972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noFill/>
              <a:round/>
              <a:headEnd/>
              <a:tailEnd/>
            </a:ln>
          </p:spPr>
          <p:txBody>
            <a:bodyPr/>
            <a:lstStyle/>
            <a:p>
              <a:endParaRPr lang="en-US"/>
            </a:p>
          </p:txBody>
        </p:sp>
        <p:sp>
          <p:nvSpPr>
            <p:cNvPr id="75904" name="Freeform 303"/>
            <p:cNvSpPr>
              <a:spLocks noChangeAspect="1"/>
            </p:cNvSpPr>
            <p:nvPr/>
          </p:nvSpPr>
          <p:spPr bwMode="auto">
            <a:xfrm>
              <a:off x="1598" y="3212"/>
              <a:ext cx="71" cy="51"/>
            </a:xfrm>
            <a:custGeom>
              <a:avLst/>
              <a:gdLst>
                <a:gd name="T0" fmla="*/ 1073 w 36"/>
                <a:gd name="T1" fmla="*/ 0 h 36"/>
                <a:gd name="T2" fmla="*/ 2116 w 36"/>
                <a:gd name="T3" fmla="*/ 290 h 36"/>
                <a:gd name="T4" fmla="*/ 0 w 36"/>
                <a:gd name="T5" fmla="*/ 290 h 36"/>
                <a:gd name="T6" fmla="*/ 1073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noFill/>
              <a:round/>
              <a:headEnd/>
              <a:tailEnd/>
            </a:ln>
          </p:spPr>
          <p:txBody>
            <a:bodyPr/>
            <a:lstStyle/>
            <a:p>
              <a:endParaRPr lang="en-US"/>
            </a:p>
          </p:txBody>
        </p:sp>
        <p:sp>
          <p:nvSpPr>
            <p:cNvPr id="75905" name="Freeform 304"/>
            <p:cNvSpPr>
              <a:spLocks noChangeAspect="1"/>
            </p:cNvSpPr>
            <p:nvPr/>
          </p:nvSpPr>
          <p:spPr bwMode="auto">
            <a:xfrm>
              <a:off x="1787" y="3246"/>
              <a:ext cx="71" cy="50"/>
            </a:xfrm>
            <a:custGeom>
              <a:avLst/>
              <a:gdLst>
                <a:gd name="T0" fmla="*/ 1073 w 36"/>
                <a:gd name="T1" fmla="*/ 0 h 36"/>
                <a:gd name="T2" fmla="*/ 2116 w 36"/>
                <a:gd name="T3" fmla="*/ 257 h 36"/>
                <a:gd name="T4" fmla="*/ 0 w 36"/>
                <a:gd name="T5" fmla="*/ 257 h 36"/>
                <a:gd name="T6" fmla="*/ 1073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noFill/>
              <a:round/>
              <a:headEnd/>
              <a:tailEnd/>
            </a:ln>
          </p:spPr>
          <p:txBody>
            <a:bodyPr/>
            <a:lstStyle/>
            <a:p>
              <a:endParaRPr lang="en-US"/>
            </a:p>
          </p:txBody>
        </p:sp>
        <p:sp>
          <p:nvSpPr>
            <p:cNvPr id="75906" name="Freeform 305"/>
            <p:cNvSpPr>
              <a:spLocks noChangeAspect="1"/>
            </p:cNvSpPr>
            <p:nvPr/>
          </p:nvSpPr>
          <p:spPr bwMode="auto">
            <a:xfrm>
              <a:off x="2164" y="3263"/>
              <a:ext cx="71" cy="50"/>
            </a:xfrm>
            <a:custGeom>
              <a:avLst/>
              <a:gdLst>
                <a:gd name="T0" fmla="*/ 1073 w 36"/>
                <a:gd name="T1" fmla="*/ 0 h 36"/>
                <a:gd name="T2" fmla="*/ 2116 w 36"/>
                <a:gd name="T3" fmla="*/ 257 h 36"/>
                <a:gd name="T4" fmla="*/ 0 w 36"/>
                <a:gd name="T5" fmla="*/ 257 h 36"/>
                <a:gd name="T6" fmla="*/ 1073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noFill/>
              <a:round/>
              <a:headEnd/>
              <a:tailEnd/>
            </a:ln>
          </p:spPr>
          <p:txBody>
            <a:bodyPr/>
            <a:lstStyle/>
            <a:p>
              <a:endParaRPr lang="en-US"/>
            </a:p>
          </p:txBody>
        </p:sp>
        <p:sp>
          <p:nvSpPr>
            <p:cNvPr id="75907" name="Freeform 306"/>
            <p:cNvSpPr>
              <a:spLocks noChangeAspect="1"/>
            </p:cNvSpPr>
            <p:nvPr/>
          </p:nvSpPr>
          <p:spPr bwMode="auto">
            <a:xfrm>
              <a:off x="3284" y="3305"/>
              <a:ext cx="71" cy="50"/>
            </a:xfrm>
            <a:custGeom>
              <a:avLst/>
              <a:gdLst>
                <a:gd name="T0" fmla="*/ 1073 w 36"/>
                <a:gd name="T1" fmla="*/ 0 h 36"/>
                <a:gd name="T2" fmla="*/ 2116 w 36"/>
                <a:gd name="T3" fmla="*/ 257 h 36"/>
                <a:gd name="T4" fmla="*/ 0 w 36"/>
                <a:gd name="T5" fmla="*/ 257 h 36"/>
                <a:gd name="T6" fmla="*/ 1073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noFill/>
              <a:round/>
              <a:headEnd/>
              <a:tailEnd/>
            </a:ln>
          </p:spPr>
          <p:txBody>
            <a:bodyPr/>
            <a:lstStyle/>
            <a:p>
              <a:endParaRPr lang="en-US"/>
            </a:p>
          </p:txBody>
        </p:sp>
        <p:sp>
          <p:nvSpPr>
            <p:cNvPr id="75908" name="Freeform 307"/>
            <p:cNvSpPr>
              <a:spLocks noChangeAspect="1"/>
            </p:cNvSpPr>
            <p:nvPr/>
          </p:nvSpPr>
          <p:spPr bwMode="auto">
            <a:xfrm>
              <a:off x="1075" y="2330"/>
              <a:ext cx="3349" cy="1033"/>
            </a:xfrm>
            <a:custGeom>
              <a:avLst/>
              <a:gdLst>
                <a:gd name="T0" fmla="*/ 0 w 1704"/>
                <a:gd name="T1" fmla="*/ 5512 h 739"/>
                <a:gd name="T2" fmla="*/ 584 w 1704"/>
                <a:gd name="T3" fmla="*/ 2114 h 739"/>
                <a:gd name="T4" fmla="*/ 1376 w 1704"/>
                <a:gd name="T5" fmla="*/ 229 h 739"/>
                <a:gd name="T6" fmla="*/ 2761 w 1704"/>
                <a:gd name="T7" fmla="*/ 0 h 739"/>
                <a:gd name="T8" fmla="*/ 2085 w 1704"/>
                <a:gd name="T9" fmla="*/ 428 h 739"/>
                <a:gd name="T10" fmla="*/ 4161 w 1704"/>
                <a:gd name="T11" fmla="*/ 1430 h 739"/>
                <a:gd name="T12" fmla="*/ 5534 w 1704"/>
                <a:gd name="T13" fmla="*/ 2520 h 739"/>
                <a:gd name="T14" fmla="*/ 8298 w 1704"/>
                <a:gd name="T15" fmla="*/ 3904 h 739"/>
                <a:gd name="T16" fmla="*/ 10939 w 1704"/>
                <a:gd name="T17" fmla="*/ 4402 h 739"/>
                <a:gd name="T18" fmla="*/ 13724 w 1704"/>
                <a:gd name="T19" fmla="*/ 4655 h 739"/>
                <a:gd name="T20" fmla="*/ 16185 w 1704"/>
                <a:gd name="T21" fmla="*/ 4897 h 739"/>
                <a:gd name="T22" fmla="*/ 21839 w 1704"/>
                <a:gd name="T23" fmla="*/ 5083 h 739"/>
                <a:gd name="T24" fmla="*/ 32902 w 1704"/>
                <a:gd name="T25" fmla="*/ 5154 h 739"/>
                <a:gd name="T26" fmla="*/ 65860 w 1704"/>
                <a:gd name="T27" fmla="*/ 5368 h 739"/>
                <a:gd name="T28" fmla="*/ 98206 w 1704"/>
                <a:gd name="T29" fmla="*/ 5422 h 7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04"/>
                <a:gd name="T46" fmla="*/ 0 h 739"/>
                <a:gd name="T47" fmla="*/ 1704 w 1704"/>
                <a:gd name="T48" fmla="*/ 739 h 7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04" h="739">
                  <a:moveTo>
                    <a:pt x="0" y="739"/>
                  </a:moveTo>
                  <a:lnTo>
                    <a:pt x="10" y="283"/>
                  </a:lnTo>
                  <a:lnTo>
                    <a:pt x="24" y="31"/>
                  </a:lnTo>
                  <a:lnTo>
                    <a:pt x="48" y="0"/>
                  </a:lnTo>
                  <a:lnTo>
                    <a:pt x="36" y="57"/>
                  </a:lnTo>
                  <a:lnTo>
                    <a:pt x="72" y="192"/>
                  </a:lnTo>
                  <a:lnTo>
                    <a:pt x="96" y="338"/>
                  </a:lnTo>
                  <a:lnTo>
                    <a:pt x="144" y="523"/>
                  </a:lnTo>
                  <a:lnTo>
                    <a:pt x="190" y="590"/>
                  </a:lnTo>
                  <a:lnTo>
                    <a:pt x="238" y="624"/>
                  </a:lnTo>
                  <a:lnTo>
                    <a:pt x="281" y="657"/>
                  </a:lnTo>
                  <a:lnTo>
                    <a:pt x="379" y="681"/>
                  </a:lnTo>
                  <a:lnTo>
                    <a:pt x="571" y="691"/>
                  </a:lnTo>
                  <a:lnTo>
                    <a:pt x="1143" y="720"/>
                  </a:lnTo>
                  <a:lnTo>
                    <a:pt x="1704" y="727"/>
                  </a:lnTo>
                </a:path>
              </a:pathLst>
            </a:custGeom>
            <a:noFill/>
            <a:ln w="31750">
              <a:solidFill>
                <a:srgbClr val="A3E1A3"/>
              </a:solidFill>
              <a:round/>
              <a:headEnd/>
              <a:tailEnd/>
            </a:ln>
          </p:spPr>
          <p:txBody>
            <a:bodyPr wrap="none"/>
            <a:lstStyle/>
            <a:p>
              <a:endParaRPr lang="en-US"/>
            </a:p>
          </p:txBody>
        </p:sp>
      </p:grpSp>
      <p:sp>
        <p:nvSpPr>
          <p:cNvPr id="75781" name="Line 289"/>
          <p:cNvSpPr>
            <a:spLocks noChangeAspect="1" noChangeShapeType="1"/>
          </p:cNvSpPr>
          <p:nvPr/>
        </p:nvSpPr>
        <p:spPr bwMode="auto">
          <a:xfrm>
            <a:off x="2892425" y="5580063"/>
            <a:ext cx="3175" cy="80962"/>
          </a:xfrm>
          <a:prstGeom prst="line">
            <a:avLst/>
          </a:prstGeom>
          <a:noFill/>
          <a:ln w="9525">
            <a:solidFill>
              <a:srgbClr val="1B3F95"/>
            </a:solidFill>
            <a:round/>
            <a:headEnd/>
            <a:tailEnd/>
          </a:ln>
        </p:spPr>
        <p:txBody>
          <a:bodyPr/>
          <a:lstStyle/>
          <a:p>
            <a:endParaRPr lang="en-US"/>
          </a:p>
        </p:txBody>
      </p:sp>
      <p:sp>
        <p:nvSpPr>
          <p:cNvPr id="75782" name="Line 5"/>
          <p:cNvSpPr>
            <a:spLocks noChangeAspect="1" noChangeShapeType="1"/>
          </p:cNvSpPr>
          <p:nvPr/>
        </p:nvSpPr>
        <p:spPr bwMode="auto">
          <a:xfrm>
            <a:off x="1643063" y="5710238"/>
            <a:ext cx="131762" cy="1587"/>
          </a:xfrm>
          <a:prstGeom prst="line">
            <a:avLst/>
          </a:prstGeom>
          <a:noFill/>
          <a:ln w="9525">
            <a:solidFill>
              <a:schemeClr val="accent2"/>
            </a:solidFill>
            <a:round/>
            <a:headEnd/>
            <a:tailEnd/>
          </a:ln>
        </p:spPr>
        <p:txBody>
          <a:bodyPr/>
          <a:lstStyle/>
          <a:p>
            <a:endParaRPr lang="en-US"/>
          </a:p>
        </p:txBody>
      </p:sp>
      <p:sp>
        <p:nvSpPr>
          <p:cNvPr id="75783" name="Line 6"/>
          <p:cNvSpPr>
            <a:spLocks noChangeAspect="1" noChangeShapeType="1"/>
          </p:cNvSpPr>
          <p:nvPr/>
        </p:nvSpPr>
        <p:spPr bwMode="auto">
          <a:xfrm>
            <a:off x="1643063" y="5710238"/>
            <a:ext cx="131762" cy="1587"/>
          </a:xfrm>
          <a:prstGeom prst="line">
            <a:avLst/>
          </a:prstGeom>
          <a:noFill/>
          <a:ln w="9525">
            <a:solidFill>
              <a:schemeClr val="tx2"/>
            </a:solidFill>
            <a:round/>
            <a:headEnd/>
            <a:tailEnd/>
          </a:ln>
        </p:spPr>
        <p:txBody>
          <a:bodyPr/>
          <a:lstStyle/>
          <a:p>
            <a:endParaRPr lang="en-US"/>
          </a:p>
        </p:txBody>
      </p:sp>
      <p:sp>
        <p:nvSpPr>
          <p:cNvPr id="75784" name="Line 21"/>
          <p:cNvSpPr>
            <a:spLocks noChangeAspect="1" noChangeShapeType="1"/>
          </p:cNvSpPr>
          <p:nvPr/>
        </p:nvSpPr>
        <p:spPr bwMode="auto">
          <a:xfrm>
            <a:off x="1498600" y="5708650"/>
            <a:ext cx="74613" cy="3175"/>
          </a:xfrm>
          <a:prstGeom prst="line">
            <a:avLst/>
          </a:prstGeom>
          <a:noFill/>
          <a:ln w="9525">
            <a:solidFill>
              <a:schemeClr val="tx1"/>
            </a:solidFill>
            <a:round/>
            <a:headEnd/>
            <a:tailEnd/>
          </a:ln>
        </p:spPr>
        <p:txBody>
          <a:bodyPr/>
          <a:lstStyle/>
          <a:p>
            <a:endParaRPr lang="en-US"/>
          </a:p>
        </p:txBody>
      </p:sp>
      <p:sp>
        <p:nvSpPr>
          <p:cNvPr id="75785" name="Rectangle 36"/>
          <p:cNvSpPr>
            <a:spLocks noChangeAspect="1" noChangeArrowheads="1"/>
          </p:cNvSpPr>
          <p:nvPr/>
        </p:nvSpPr>
        <p:spPr bwMode="auto">
          <a:xfrm>
            <a:off x="1330325" y="5665788"/>
            <a:ext cx="69850" cy="152400"/>
          </a:xfrm>
          <a:prstGeom prst="rect">
            <a:avLst/>
          </a:prstGeom>
          <a:noFill/>
          <a:ln w="9525">
            <a:noFill/>
            <a:miter lim="800000"/>
            <a:headEnd/>
            <a:tailEnd/>
          </a:ln>
        </p:spPr>
        <p:txBody>
          <a:bodyPr wrap="none" lIns="0" tIns="0" rIns="0" bIns="0">
            <a:spAutoFit/>
          </a:bodyPr>
          <a:lstStyle/>
          <a:p>
            <a:pPr algn="r"/>
            <a:r>
              <a:rPr lang="en-US" altLang="zh-CN" sz="1000">
                <a:ea typeface="ＭＳ Ｐゴシック" pitchFamily="-65" charset="-128"/>
              </a:rPr>
              <a:t>0</a:t>
            </a:r>
          </a:p>
        </p:txBody>
      </p:sp>
      <p:sp>
        <p:nvSpPr>
          <p:cNvPr id="75786" name="Rectangle 42"/>
          <p:cNvSpPr>
            <a:spLocks noChangeAspect="1" noChangeArrowheads="1"/>
          </p:cNvSpPr>
          <p:nvPr/>
        </p:nvSpPr>
        <p:spPr bwMode="auto">
          <a:xfrm>
            <a:off x="1635125" y="5784850"/>
            <a:ext cx="69850" cy="152400"/>
          </a:xfrm>
          <a:prstGeom prst="rect">
            <a:avLst/>
          </a:prstGeom>
          <a:noFill/>
          <a:ln w="9525">
            <a:noFill/>
            <a:miter lim="800000"/>
            <a:headEnd/>
            <a:tailEnd/>
          </a:ln>
        </p:spPr>
        <p:txBody>
          <a:bodyPr wrap="none" lIns="0" tIns="0" rIns="0" bIns="0">
            <a:spAutoFit/>
          </a:bodyPr>
          <a:lstStyle/>
          <a:p>
            <a:r>
              <a:rPr lang="en-US" altLang="zh-CN" sz="1000">
                <a:ea typeface="ＭＳ Ｐゴシック" pitchFamily="-65" charset="-128"/>
              </a:rPr>
              <a:t>0</a:t>
            </a:r>
          </a:p>
        </p:txBody>
      </p:sp>
      <p:sp>
        <p:nvSpPr>
          <p:cNvPr id="75787" name="Rectangle 43"/>
          <p:cNvSpPr>
            <a:spLocks noChangeAspect="1" noChangeArrowheads="1"/>
          </p:cNvSpPr>
          <p:nvPr/>
        </p:nvSpPr>
        <p:spPr bwMode="auto">
          <a:xfrm>
            <a:off x="3071813" y="5783263"/>
            <a:ext cx="139700" cy="152400"/>
          </a:xfrm>
          <a:prstGeom prst="rect">
            <a:avLst/>
          </a:prstGeom>
          <a:noFill/>
          <a:ln w="9525">
            <a:noFill/>
            <a:miter lim="800000"/>
            <a:headEnd/>
            <a:tailEnd/>
          </a:ln>
        </p:spPr>
        <p:txBody>
          <a:bodyPr wrap="none" lIns="0" tIns="0" rIns="0" bIns="0">
            <a:spAutoFit/>
          </a:bodyPr>
          <a:lstStyle/>
          <a:p>
            <a:r>
              <a:rPr lang="en-US" altLang="zh-CN" sz="1000">
                <a:ea typeface="ＭＳ Ｐゴシック" pitchFamily="-65" charset="-128"/>
              </a:rPr>
              <a:t>20</a:t>
            </a:r>
          </a:p>
        </p:txBody>
      </p:sp>
      <p:sp>
        <p:nvSpPr>
          <p:cNvPr id="75788" name="Rectangle 44"/>
          <p:cNvSpPr>
            <a:spLocks noChangeAspect="1" noChangeArrowheads="1"/>
          </p:cNvSpPr>
          <p:nvPr/>
        </p:nvSpPr>
        <p:spPr bwMode="auto">
          <a:xfrm>
            <a:off x="4559300" y="5783263"/>
            <a:ext cx="139700" cy="152400"/>
          </a:xfrm>
          <a:prstGeom prst="rect">
            <a:avLst/>
          </a:prstGeom>
          <a:noFill/>
          <a:ln w="9525">
            <a:noFill/>
            <a:miter lim="800000"/>
            <a:headEnd/>
            <a:tailEnd/>
          </a:ln>
        </p:spPr>
        <p:txBody>
          <a:bodyPr wrap="none" lIns="0" tIns="0" rIns="0" bIns="0">
            <a:spAutoFit/>
          </a:bodyPr>
          <a:lstStyle/>
          <a:p>
            <a:r>
              <a:rPr lang="en-US" altLang="zh-CN" sz="1000">
                <a:ea typeface="ＭＳ Ｐゴシック" pitchFamily="-65" charset="-128"/>
              </a:rPr>
              <a:t>40</a:t>
            </a:r>
          </a:p>
        </p:txBody>
      </p:sp>
      <p:sp>
        <p:nvSpPr>
          <p:cNvPr id="75789" name="Rectangle 45"/>
          <p:cNvSpPr>
            <a:spLocks noChangeAspect="1" noChangeArrowheads="1"/>
          </p:cNvSpPr>
          <p:nvPr/>
        </p:nvSpPr>
        <p:spPr bwMode="auto">
          <a:xfrm>
            <a:off x="6042025" y="5783263"/>
            <a:ext cx="139700" cy="152400"/>
          </a:xfrm>
          <a:prstGeom prst="rect">
            <a:avLst/>
          </a:prstGeom>
          <a:noFill/>
          <a:ln w="9525">
            <a:noFill/>
            <a:miter lim="800000"/>
            <a:headEnd/>
            <a:tailEnd/>
          </a:ln>
        </p:spPr>
        <p:txBody>
          <a:bodyPr wrap="none" lIns="0" tIns="0" rIns="0" bIns="0">
            <a:spAutoFit/>
          </a:bodyPr>
          <a:lstStyle/>
          <a:p>
            <a:r>
              <a:rPr lang="en-US" altLang="zh-CN" sz="1000">
                <a:ea typeface="ＭＳ Ｐゴシック" pitchFamily="-65" charset="-128"/>
              </a:rPr>
              <a:t>60</a:t>
            </a:r>
          </a:p>
        </p:txBody>
      </p:sp>
      <p:sp>
        <p:nvSpPr>
          <p:cNvPr id="75790" name="Rectangle 46"/>
          <p:cNvSpPr>
            <a:spLocks noChangeAspect="1" noChangeArrowheads="1"/>
          </p:cNvSpPr>
          <p:nvPr/>
        </p:nvSpPr>
        <p:spPr bwMode="auto">
          <a:xfrm>
            <a:off x="7480300" y="5783263"/>
            <a:ext cx="139700" cy="152400"/>
          </a:xfrm>
          <a:prstGeom prst="rect">
            <a:avLst/>
          </a:prstGeom>
          <a:noFill/>
          <a:ln w="9525">
            <a:noFill/>
            <a:miter lim="800000"/>
            <a:headEnd/>
            <a:tailEnd/>
          </a:ln>
        </p:spPr>
        <p:txBody>
          <a:bodyPr wrap="none" lIns="0" tIns="0" rIns="0" bIns="0">
            <a:spAutoFit/>
          </a:bodyPr>
          <a:lstStyle/>
          <a:p>
            <a:r>
              <a:rPr lang="en-US" altLang="zh-CN" sz="1000">
                <a:ea typeface="ＭＳ Ｐゴシック" pitchFamily="-65" charset="-128"/>
              </a:rPr>
              <a:t>80</a:t>
            </a:r>
          </a:p>
        </p:txBody>
      </p:sp>
      <p:grpSp>
        <p:nvGrpSpPr>
          <p:cNvPr id="75818" name="Group 883"/>
          <p:cNvGrpSpPr>
            <a:grpSpLocks/>
          </p:cNvGrpSpPr>
          <p:nvPr/>
        </p:nvGrpSpPr>
        <p:grpSpPr bwMode="auto">
          <a:xfrm>
            <a:off x="1692275" y="5710238"/>
            <a:ext cx="5899150" cy="55562"/>
            <a:chOff x="1411" y="3136"/>
            <a:chExt cx="3296" cy="41"/>
          </a:xfrm>
        </p:grpSpPr>
        <p:sp>
          <p:nvSpPr>
            <p:cNvPr id="75889" name="Line 28"/>
            <p:cNvSpPr>
              <a:spLocks noChangeAspect="1" noChangeShapeType="1"/>
            </p:cNvSpPr>
            <p:nvPr/>
          </p:nvSpPr>
          <p:spPr bwMode="auto">
            <a:xfrm flipV="1">
              <a:off x="1411" y="3136"/>
              <a:ext cx="2" cy="41"/>
            </a:xfrm>
            <a:prstGeom prst="line">
              <a:avLst/>
            </a:prstGeom>
            <a:noFill/>
            <a:ln w="9525">
              <a:solidFill>
                <a:schemeClr val="tx1"/>
              </a:solidFill>
              <a:round/>
              <a:headEnd/>
              <a:tailEnd/>
            </a:ln>
          </p:spPr>
          <p:txBody>
            <a:bodyPr/>
            <a:lstStyle/>
            <a:p>
              <a:endParaRPr lang="en-US"/>
            </a:p>
          </p:txBody>
        </p:sp>
        <p:sp>
          <p:nvSpPr>
            <p:cNvPr id="75890" name="Line 29"/>
            <p:cNvSpPr>
              <a:spLocks noChangeAspect="1" noChangeShapeType="1"/>
            </p:cNvSpPr>
            <p:nvPr/>
          </p:nvSpPr>
          <p:spPr bwMode="auto">
            <a:xfrm flipV="1">
              <a:off x="2237" y="3136"/>
              <a:ext cx="2" cy="41"/>
            </a:xfrm>
            <a:prstGeom prst="line">
              <a:avLst/>
            </a:prstGeom>
            <a:noFill/>
            <a:ln w="9525">
              <a:solidFill>
                <a:schemeClr val="tx1"/>
              </a:solidFill>
              <a:round/>
              <a:headEnd/>
              <a:tailEnd/>
            </a:ln>
          </p:spPr>
          <p:txBody>
            <a:bodyPr/>
            <a:lstStyle/>
            <a:p>
              <a:endParaRPr lang="en-US"/>
            </a:p>
          </p:txBody>
        </p:sp>
        <p:sp>
          <p:nvSpPr>
            <p:cNvPr id="75891" name="Line 30"/>
            <p:cNvSpPr>
              <a:spLocks noChangeAspect="1" noChangeShapeType="1"/>
            </p:cNvSpPr>
            <p:nvPr/>
          </p:nvSpPr>
          <p:spPr bwMode="auto">
            <a:xfrm flipV="1">
              <a:off x="3063" y="3136"/>
              <a:ext cx="2" cy="41"/>
            </a:xfrm>
            <a:prstGeom prst="line">
              <a:avLst/>
            </a:prstGeom>
            <a:noFill/>
            <a:ln w="9525">
              <a:solidFill>
                <a:schemeClr val="tx1"/>
              </a:solidFill>
              <a:round/>
              <a:headEnd/>
              <a:tailEnd/>
            </a:ln>
          </p:spPr>
          <p:txBody>
            <a:bodyPr/>
            <a:lstStyle/>
            <a:p>
              <a:endParaRPr lang="en-US"/>
            </a:p>
          </p:txBody>
        </p:sp>
        <p:sp>
          <p:nvSpPr>
            <p:cNvPr id="75892" name="Line 31"/>
            <p:cNvSpPr>
              <a:spLocks noChangeAspect="1" noChangeShapeType="1"/>
            </p:cNvSpPr>
            <p:nvPr/>
          </p:nvSpPr>
          <p:spPr bwMode="auto">
            <a:xfrm flipV="1">
              <a:off x="3889" y="3136"/>
              <a:ext cx="2" cy="41"/>
            </a:xfrm>
            <a:prstGeom prst="line">
              <a:avLst/>
            </a:prstGeom>
            <a:noFill/>
            <a:ln w="9525">
              <a:solidFill>
                <a:schemeClr val="tx1"/>
              </a:solidFill>
              <a:round/>
              <a:headEnd/>
              <a:tailEnd/>
            </a:ln>
          </p:spPr>
          <p:txBody>
            <a:bodyPr/>
            <a:lstStyle/>
            <a:p>
              <a:endParaRPr lang="en-US"/>
            </a:p>
          </p:txBody>
        </p:sp>
        <p:sp>
          <p:nvSpPr>
            <p:cNvPr id="75893" name="Line 32"/>
            <p:cNvSpPr>
              <a:spLocks noChangeAspect="1" noChangeShapeType="1"/>
            </p:cNvSpPr>
            <p:nvPr/>
          </p:nvSpPr>
          <p:spPr bwMode="auto">
            <a:xfrm flipV="1">
              <a:off x="4706" y="3136"/>
              <a:ext cx="1" cy="41"/>
            </a:xfrm>
            <a:prstGeom prst="line">
              <a:avLst/>
            </a:prstGeom>
            <a:noFill/>
            <a:ln w="9525">
              <a:solidFill>
                <a:schemeClr val="tx1"/>
              </a:solidFill>
              <a:round/>
              <a:headEnd/>
              <a:tailEnd/>
            </a:ln>
          </p:spPr>
          <p:txBody>
            <a:bodyPr/>
            <a:lstStyle/>
            <a:p>
              <a:endParaRPr lang="en-US"/>
            </a:p>
          </p:txBody>
        </p:sp>
      </p:grpSp>
      <p:sp>
        <p:nvSpPr>
          <p:cNvPr id="75792" name="Line 27"/>
          <p:cNvSpPr>
            <a:spLocks noChangeAspect="1" noChangeShapeType="1"/>
          </p:cNvSpPr>
          <p:nvPr/>
        </p:nvSpPr>
        <p:spPr bwMode="auto">
          <a:xfrm>
            <a:off x="1485900" y="5710238"/>
            <a:ext cx="6119813" cy="3175"/>
          </a:xfrm>
          <a:prstGeom prst="line">
            <a:avLst/>
          </a:prstGeom>
          <a:noFill/>
          <a:ln w="9525">
            <a:solidFill>
              <a:schemeClr val="tx1"/>
            </a:solidFill>
            <a:round/>
            <a:headEnd/>
            <a:tailEnd/>
          </a:ln>
        </p:spPr>
        <p:txBody>
          <a:bodyPr/>
          <a:lstStyle/>
          <a:p>
            <a:endParaRPr lang="en-US"/>
          </a:p>
        </p:txBody>
      </p:sp>
      <p:sp>
        <p:nvSpPr>
          <p:cNvPr id="75793" name="Freeform 308"/>
          <p:cNvSpPr>
            <a:spLocks noChangeAspect="1"/>
          </p:cNvSpPr>
          <p:nvPr/>
        </p:nvSpPr>
        <p:spPr bwMode="auto">
          <a:xfrm>
            <a:off x="6972300" y="5646738"/>
            <a:ext cx="112713" cy="79375"/>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solidFill>
              <a:srgbClr val="A3E1A3"/>
            </a:solidFill>
            <a:round/>
            <a:headEnd/>
            <a:tailEnd/>
          </a:ln>
        </p:spPr>
        <p:txBody>
          <a:bodyPr/>
          <a:lstStyle/>
          <a:p>
            <a:endParaRPr lang="en-US"/>
          </a:p>
        </p:txBody>
      </p:sp>
      <p:grpSp>
        <p:nvGrpSpPr>
          <p:cNvPr id="75819" name="Group 328"/>
          <p:cNvGrpSpPr>
            <a:grpSpLocks/>
          </p:cNvGrpSpPr>
          <p:nvPr/>
        </p:nvGrpSpPr>
        <p:grpSpPr bwMode="auto">
          <a:xfrm>
            <a:off x="6972300" y="5594350"/>
            <a:ext cx="131763" cy="174625"/>
            <a:chOff x="4392" y="3280"/>
            <a:chExt cx="83" cy="110"/>
          </a:xfrm>
        </p:grpSpPr>
        <p:sp>
          <p:nvSpPr>
            <p:cNvPr id="75885" name="Line 272"/>
            <p:cNvSpPr>
              <a:spLocks noChangeAspect="1" noChangeShapeType="1"/>
            </p:cNvSpPr>
            <p:nvPr/>
          </p:nvSpPr>
          <p:spPr bwMode="auto">
            <a:xfrm flipV="1">
              <a:off x="4428" y="3280"/>
              <a:ext cx="2" cy="58"/>
            </a:xfrm>
            <a:prstGeom prst="line">
              <a:avLst/>
            </a:prstGeom>
            <a:noFill/>
            <a:ln w="9525">
              <a:solidFill>
                <a:srgbClr val="A3E1A3"/>
              </a:solidFill>
              <a:round/>
              <a:headEnd/>
              <a:tailEnd/>
            </a:ln>
          </p:spPr>
          <p:txBody>
            <a:bodyPr/>
            <a:lstStyle/>
            <a:p>
              <a:endParaRPr lang="en-US"/>
            </a:p>
          </p:txBody>
        </p:sp>
        <p:sp>
          <p:nvSpPr>
            <p:cNvPr id="75886" name="Line 273"/>
            <p:cNvSpPr>
              <a:spLocks noChangeAspect="1" noChangeShapeType="1"/>
            </p:cNvSpPr>
            <p:nvPr/>
          </p:nvSpPr>
          <p:spPr bwMode="auto">
            <a:xfrm>
              <a:off x="4392" y="3280"/>
              <a:ext cx="83" cy="1"/>
            </a:xfrm>
            <a:prstGeom prst="line">
              <a:avLst/>
            </a:prstGeom>
            <a:noFill/>
            <a:ln w="9525">
              <a:solidFill>
                <a:srgbClr val="A3E1A3"/>
              </a:solidFill>
              <a:round/>
              <a:headEnd/>
              <a:tailEnd/>
            </a:ln>
          </p:spPr>
          <p:txBody>
            <a:bodyPr/>
            <a:lstStyle/>
            <a:p>
              <a:endParaRPr lang="en-US"/>
            </a:p>
          </p:txBody>
        </p:sp>
        <p:sp>
          <p:nvSpPr>
            <p:cNvPr id="75887" name="Line 275"/>
            <p:cNvSpPr>
              <a:spLocks noChangeAspect="1" noChangeShapeType="1"/>
            </p:cNvSpPr>
            <p:nvPr/>
          </p:nvSpPr>
          <p:spPr bwMode="auto">
            <a:xfrm>
              <a:off x="4392" y="3389"/>
              <a:ext cx="83" cy="1"/>
            </a:xfrm>
            <a:prstGeom prst="line">
              <a:avLst/>
            </a:prstGeom>
            <a:noFill/>
            <a:ln w="9525">
              <a:solidFill>
                <a:srgbClr val="A3E1A3"/>
              </a:solidFill>
              <a:round/>
              <a:headEnd/>
              <a:tailEnd/>
            </a:ln>
          </p:spPr>
          <p:txBody>
            <a:bodyPr/>
            <a:lstStyle/>
            <a:p>
              <a:endParaRPr lang="en-US"/>
            </a:p>
          </p:txBody>
        </p:sp>
        <p:sp>
          <p:nvSpPr>
            <p:cNvPr id="75888" name="Line 217"/>
            <p:cNvSpPr>
              <a:spLocks noChangeShapeType="1"/>
            </p:cNvSpPr>
            <p:nvPr/>
          </p:nvSpPr>
          <p:spPr bwMode="auto">
            <a:xfrm flipV="1">
              <a:off x="4429" y="3337"/>
              <a:ext cx="0" cy="53"/>
            </a:xfrm>
            <a:prstGeom prst="line">
              <a:avLst/>
            </a:prstGeom>
            <a:noFill/>
            <a:ln w="9525">
              <a:solidFill>
                <a:srgbClr val="A3E1A3"/>
              </a:solidFill>
              <a:round/>
              <a:headEnd/>
              <a:tailEnd/>
            </a:ln>
          </p:spPr>
          <p:txBody>
            <a:bodyPr/>
            <a:lstStyle/>
            <a:p>
              <a:endParaRPr lang="en-US"/>
            </a:p>
          </p:txBody>
        </p:sp>
      </p:grpSp>
      <p:sp>
        <p:nvSpPr>
          <p:cNvPr id="83987" name="Rectangle 218"/>
          <p:cNvSpPr>
            <a:spLocks noGrp="1" noChangeArrowheads="1"/>
          </p:cNvSpPr>
          <p:nvPr>
            <p:ph type="title" idx="4294967295"/>
          </p:nvPr>
        </p:nvSpPr>
        <p:spPr>
          <a:xfrm>
            <a:off x="314325" y="485775"/>
            <a:ext cx="8505825" cy="852541"/>
          </a:xfrm>
        </p:spPr>
        <p:txBody>
          <a:bodyPr/>
          <a:lstStyle/>
          <a:p>
            <a:r>
              <a:rPr lang="en-US" altLang="zh-CN" sz="2600" dirty="0" err="1" smtClean="0">
                <a:ea typeface="宋体" pitchFamily="-65" charset="-122"/>
              </a:rPr>
              <a:t>Tadalafil</a:t>
            </a:r>
            <a:r>
              <a:rPr lang="en-US" altLang="zh-CN" sz="2600" dirty="0" smtClean="0">
                <a:ea typeface="宋体" pitchFamily="-65" charset="-122"/>
              </a:rPr>
              <a:t> and </a:t>
            </a:r>
            <a:r>
              <a:rPr lang="en-US" altLang="zh-CN" sz="2600" dirty="0" err="1" smtClean="0">
                <a:ea typeface="宋体" pitchFamily="-65" charset="-122"/>
              </a:rPr>
              <a:t>sildenafil</a:t>
            </a:r>
            <a:r>
              <a:rPr lang="en-US" altLang="zh-CN" sz="2600" dirty="0" smtClean="0">
                <a:ea typeface="宋体" pitchFamily="-65" charset="-122"/>
              </a:rPr>
              <a:t> do not affect</a:t>
            </a:r>
            <a:br>
              <a:rPr lang="en-US" altLang="zh-CN" sz="2600" dirty="0" smtClean="0">
                <a:ea typeface="宋体" pitchFamily="-65" charset="-122"/>
              </a:rPr>
            </a:br>
            <a:r>
              <a:rPr lang="en-US" altLang="zh-CN" sz="2600" dirty="0" smtClean="0">
                <a:ea typeface="宋体" pitchFamily="-65" charset="-122"/>
              </a:rPr>
              <a:t>the plasma concentrations of </a:t>
            </a:r>
            <a:r>
              <a:rPr lang="en-US" altLang="zh-CN" sz="2600" dirty="0" err="1" smtClean="0">
                <a:ea typeface="宋体" pitchFamily="-65" charset="-122"/>
              </a:rPr>
              <a:t>Dapoxetine</a:t>
            </a:r>
            <a:endParaRPr lang="it-IT" altLang="zh-CN" sz="2600" dirty="0" smtClean="0">
              <a:ea typeface="宋体" pitchFamily="-65" charset="-122"/>
            </a:endParaRPr>
          </a:p>
        </p:txBody>
      </p:sp>
      <p:sp>
        <p:nvSpPr>
          <p:cNvPr id="83988" name="Rectangle 219"/>
          <p:cNvSpPr>
            <a:spLocks noGrp="1" noChangeArrowheads="1"/>
          </p:cNvSpPr>
          <p:nvPr>
            <p:ph type="body" idx="4294967295"/>
          </p:nvPr>
        </p:nvSpPr>
        <p:spPr>
          <a:xfrm>
            <a:off x="314325" y="1562100"/>
            <a:ext cx="8505825" cy="467820"/>
          </a:xfrm>
        </p:spPr>
        <p:txBody>
          <a:bodyPr/>
          <a:lstStyle/>
          <a:p>
            <a:pPr marL="0" indent="0">
              <a:lnSpc>
                <a:spcPct val="80000"/>
              </a:lnSpc>
            </a:pPr>
            <a:r>
              <a:rPr lang="en-US" altLang="zh-CN" sz="1900" dirty="0" smtClean="0">
                <a:ea typeface="宋体" pitchFamily="-65" charset="-122"/>
              </a:rPr>
              <a:t>It appears that co-administered </a:t>
            </a:r>
            <a:r>
              <a:rPr lang="en-US" altLang="zh-CN" sz="1900" dirty="0" err="1" smtClean="0">
                <a:ea typeface="宋体" pitchFamily="-65" charset="-122"/>
              </a:rPr>
              <a:t>sildenafil</a:t>
            </a:r>
            <a:r>
              <a:rPr lang="en-US" altLang="zh-CN" sz="1900" dirty="0" smtClean="0">
                <a:ea typeface="宋体" pitchFamily="-65" charset="-122"/>
              </a:rPr>
              <a:t> or </a:t>
            </a:r>
            <a:r>
              <a:rPr lang="en-US" altLang="zh-CN" sz="1900" dirty="0" err="1" smtClean="0">
                <a:ea typeface="宋体" pitchFamily="-65" charset="-122"/>
              </a:rPr>
              <a:t>tadalafil</a:t>
            </a:r>
            <a:r>
              <a:rPr lang="en-US" altLang="zh-CN" sz="1900" dirty="0" smtClean="0">
                <a:ea typeface="宋体" pitchFamily="-65" charset="-122"/>
              </a:rPr>
              <a:t> does not result in               clinically significant drug-drug interactions with </a:t>
            </a:r>
            <a:r>
              <a:rPr lang="en-US" altLang="zh-CN" sz="1900" dirty="0" err="1" smtClean="0">
                <a:ea typeface="宋体" pitchFamily="-65" charset="-122"/>
              </a:rPr>
              <a:t>Dapoxetine</a:t>
            </a:r>
            <a:endParaRPr lang="it-IT" altLang="zh-CN" sz="1200" b="0" dirty="0" smtClean="0">
              <a:ea typeface="宋体" pitchFamily="-65" charset="-122"/>
            </a:endParaRPr>
          </a:p>
        </p:txBody>
      </p:sp>
      <p:sp>
        <p:nvSpPr>
          <p:cNvPr id="75797" name="Text Box 4"/>
          <p:cNvSpPr txBox="1">
            <a:spLocks noChangeArrowheads="1"/>
          </p:cNvSpPr>
          <p:nvPr/>
        </p:nvSpPr>
        <p:spPr bwMode="auto">
          <a:xfrm>
            <a:off x="4572000" y="6418263"/>
            <a:ext cx="4248150" cy="175433"/>
          </a:xfrm>
          <a:prstGeom prst="rect">
            <a:avLst/>
          </a:prstGeom>
          <a:noFill/>
          <a:ln w="9525">
            <a:noFill/>
            <a:miter lim="800000"/>
            <a:headEnd/>
            <a:tailEnd/>
          </a:ln>
        </p:spPr>
        <p:txBody>
          <a:bodyPr lIns="0" tIns="0" rIns="0" bIns="0" anchor="b">
            <a:spAutoFit/>
          </a:bodyPr>
          <a:lstStyle/>
          <a:p>
            <a:pPr algn="r">
              <a:lnSpc>
                <a:spcPct val="95000"/>
              </a:lnSpc>
            </a:pPr>
            <a:r>
              <a:rPr lang="da-DK" altLang="zh-CN" sz="1200" dirty="0">
                <a:solidFill>
                  <a:srgbClr val="000000"/>
                </a:solidFill>
                <a:latin typeface="Tahoma" pitchFamily="34" charset="0"/>
                <a:ea typeface="ＭＳ Ｐゴシック" pitchFamily="-65" charset="-128"/>
                <a:cs typeface="Tahoma" pitchFamily="34" charset="0"/>
              </a:rPr>
              <a:t>Dresser et al. Int J Impot Res 2006;18(1):104-110.</a:t>
            </a:r>
          </a:p>
        </p:txBody>
      </p:sp>
      <p:sp>
        <p:nvSpPr>
          <p:cNvPr id="75798" name="Line 20"/>
          <p:cNvSpPr>
            <a:spLocks noChangeAspect="1" noChangeShapeType="1"/>
          </p:cNvSpPr>
          <p:nvPr/>
        </p:nvSpPr>
        <p:spPr bwMode="auto">
          <a:xfrm>
            <a:off x="1570038" y="3089275"/>
            <a:ext cx="3175" cy="2619375"/>
          </a:xfrm>
          <a:prstGeom prst="line">
            <a:avLst/>
          </a:prstGeom>
          <a:noFill/>
          <a:ln w="9525">
            <a:solidFill>
              <a:schemeClr val="tx1"/>
            </a:solidFill>
            <a:round/>
            <a:headEnd/>
            <a:tailEnd/>
          </a:ln>
        </p:spPr>
        <p:txBody>
          <a:bodyPr/>
          <a:lstStyle/>
          <a:p>
            <a:endParaRPr lang="en-US"/>
          </a:p>
        </p:txBody>
      </p:sp>
      <p:sp>
        <p:nvSpPr>
          <p:cNvPr id="75799" name="Line 22"/>
          <p:cNvSpPr>
            <a:spLocks noChangeAspect="1" noChangeShapeType="1"/>
          </p:cNvSpPr>
          <p:nvPr/>
        </p:nvSpPr>
        <p:spPr bwMode="auto">
          <a:xfrm>
            <a:off x="1498600" y="5189538"/>
            <a:ext cx="74613" cy="1587"/>
          </a:xfrm>
          <a:prstGeom prst="line">
            <a:avLst/>
          </a:prstGeom>
          <a:noFill/>
          <a:ln w="9525">
            <a:solidFill>
              <a:schemeClr val="tx1"/>
            </a:solidFill>
            <a:round/>
            <a:headEnd/>
            <a:tailEnd/>
          </a:ln>
        </p:spPr>
        <p:txBody>
          <a:bodyPr/>
          <a:lstStyle/>
          <a:p>
            <a:endParaRPr lang="en-US"/>
          </a:p>
        </p:txBody>
      </p:sp>
      <p:sp>
        <p:nvSpPr>
          <p:cNvPr id="75800" name="Line 23"/>
          <p:cNvSpPr>
            <a:spLocks noChangeAspect="1" noChangeShapeType="1"/>
          </p:cNvSpPr>
          <p:nvPr/>
        </p:nvSpPr>
        <p:spPr bwMode="auto">
          <a:xfrm>
            <a:off x="1498600" y="4670425"/>
            <a:ext cx="74613" cy="1588"/>
          </a:xfrm>
          <a:prstGeom prst="line">
            <a:avLst/>
          </a:prstGeom>
          <a:noFill/>
          <a:ln w="9525">
            <a:solidFill>
              <a:schemeClr val="tx1"/>
            </a:solidFill>
            <a:round/>
            <a:headEnd/>
            <a:tailEnd/>
          </a:ln>
        </p:spPr>
        <p:txBody>
          <a:bodyPr/>
          <a:lstStyle/>
          <a:p>
            <a:endParaRPr lang="en-US"/>
          </a:p>
        </p:txBody>
      </p:sp>
      <p:sp>
        <p:nvSpPr>
          <p:cNvPr id="75801" name="Line 24"/>
          <p:cNvSpPr>
            <a:spLocks noChangeAspect="1" noChangeShapeType="1"/>
          </p:cNvSpPr>
          <p:nvPr/>
        </p:nvSpPr>
        <p:spPr bwMode="auto">
          <a:xfrm>
            <a:off x="1498600" y="4151313"/>
            <a:ext cx="74613" cy="1587"/>
          </a:xfrm>
          <a:prstGeom prst="line">
            <a:avLst/>
          </a:prstGeom>
          <a:noFill/>
          <a:ln w="9525">
            <a:solidFill>
              <a:schemeClr val="tx1"/>
            </a:solidFill>
            <a:round/>
            <a:headEnd/>
            <a:tailEnd/>
          </a:ln>
        </p:spPr>
        <p:txBody>
          <a:bodyPr/>
          <a:lstStyle/>
          <a:p>
            <a:endParaRPr lang="en-US"/>
          </a:p>
        </p:txBody>
      </p:sp>
      <p:sp>
        <p:nvSpPr>
          <p:cNvPr id="75802" name="Line 25"/>
          <p:cNvSpPr>
            <a:spLocks noChangeAspect="1" noChangeShapeType="1"/>
          </p:cNvSpPr>
          <p:nvPr/>
        </p:nvSpPr>
        <p:spPr bwMode="auto">
          <a:xfrm>
            <a:off x="1498600" y="3630613"/>
            <a:ext cx="74613" cy="3175"/>
          </a:xfrm>
          <a:prstGeom prst="line">
            <a:avLst/>
          </a:prstGeom>
          <a:noFill/>
          <a:ln w="9525">
            <a:solidFill>
              <a:schemeClr val="tx1"/>
            </a:solidFill>
            <a:round/>
            <a:headEnd/>
            <a:tailEnd/>
          </a:ln>
        </p:spPr>
        <p:txBody>
          <a:bodyPr/>
          <a:lstStyle/>
          <a:p>
            <a:endParaRPr lang="en-US"/>
          </a:p>
        </p:txBody>
      </p:sp>
      <p:sp>
        <p:nvSpPr>
          <p:cNvPr id="75803" name="Line 26"/>
          <p:cNvSpPr>
            <a:spLocks noChangeAspect="1" noChangeShapeType="1"/>
          </p:cNvSpPr>
          <p:nvPr/>
        </p:nvSpPr>
        <p:spPr bwMode="auto">
          <a:xfrm>
            <a:off x="1498600" y="3089275"/>
            <a:ext cx="74613" cy="3175"/>
          </a:xfrm>
          <a:prstGeom prst="line">
            <a:avLst/>
          </a:prstGeom>
          <a:noFill/>
          <a:ln w="9525">
            <a:solidFill>
              <a:schemeClr val="tx1"/>
            </a:solidFill>
            <a:round/>
            <a:headEnd/>
            <a:tailEnd/>
          </a:ln>
        </p:spPr>
        <p:txBody>
          <a:bodyPr/>
          <a:lstStyle/>
          <a:p>
            <a:endParaRPr lang="en-US"/>
          </a:p>
        </p:txBody>
      </p:sp>
      <p:sp>
        <p:nvSpPr>
          <p:cNvPr id="75804" name="Rectangle 37"/>
          <p:cNvSpPr>
            <a:spLocks noChangeAspect="1" noChangeArrowheads="1"/>
          </p:cNvSpPr>
          <p:nvPr/>
        </p:nvSpPr>
        <p:spPr bwMode="auto">
          <a:xfrm>
            <a:off x="1190625" y="5140325"/>
            <a:ext cx="209550" cy="152400"/>
          </a:xfrm>
          <a:prstGeom prst="rect">
            <a:avLst/>
          </a:prstGeom>
          <a:noFill/>
          <a:ln w="9525">
            <a:noFill/>
            <a:miter lim="800000"/>
            <a:headEnd/>
            <a:tailEnd/>
          </a:ln>
        </p:spPr>
        <p:txBody>
          <a:bodyPr wrap="none" lIns="0" tIns="0" rIns="0" bIns="0">
            <a:spAutoFit/>
          </a:bodyPr>
          <a:lstStyle/>
          <a:p>
            <a:pPr algn="r"/>
            <a:r>
              <a:rPr lang="en-US" altLang="zh-CN" sz="1000">
                <a:ea typeface="ＭＳ Ｐゴシック" pitchFamily="-65" charset="-128"/>
              </a:rPr>
              <a:t>100</a:t>
            </a:r>
          </a:p>
        </p:txBody>
      </p:sp>
      <p:sp>
        <p:nvSpPr>
          <p:cNvPr id="75805" name="Rectangle 38"/>
          <p:cNvSpPr>
            <a:spLocks noChangeAspect="1" noChangeArrowheads="1"/>
          </p:cNvSpPr>
          <p:nvPr/>
        </p:nvSpPr>
        <p:spPr bwMode="auto">
          <a:xfrm>
            <a:off x="1190625" y="4613275"/>
            <a:ext cx="209550" cy="152400"/>
          </a:xfrm>
          <a:prstGeom prst="rect">
            <a:avLst/>
          </a:prstGeom>
          <a:noFill/>
          <a:ln w="9525">
            <a:noFill/>
            <a:miter lim="800000"/>
            <a:headEnd/>
            <a:tailEnd/>
          </a:ln>
        </p:spPr>
        <p:txBody>
          <a:bodyPr wrap="none" lIns="0" tIns="0" rIns="0" bIns="0">
            <a:spAutoFit/>
          </a:bodyPr>
          <a:lstStyle/>
          <a:p>
            <a:pPr algn="r"/>
            <a:r>
              <a:rPr lang="en-US" altLang="zh-CN" sz="1000">
                <a:ea typeface="ＭＳ Ｐゴシック" pitchFamily="-65" charset="-128"/>
              </a:rPr>
              <a:t>200</a:t>
            </a:r>
          </a:p>
        </p:txBody>
      </p:sp>
      <p:sp>
        <p:nvSpPr>
          <p:cNvPr id="75806" name="Rectangle 39"/>
          <p:cNvSpPr>
            <a:spLocks noChangeAspect="1" noChangeArrowheads="1"/>
          </p:cNvSpPr>
          <p:nvPr/>
        </p:nvSpPr>
        <p:spPr bwMode="auto">
          <a:xfrm>
            <a:off x="1190625" y="4087813"/>
            <a:ext cx="209550" cy="152400"/>
          </a:xfrm>
          <a:prstGeom prst="rect">
            <a:avLst/>
          </a:prstGeom>
          <a:noFill/>
          <a:ln w="9525">
            <a:noFill/>
            <a:miter lim="800000"/>
            <a:headEnd/>
            <a:tailEnd/>
          </a:ln>
        </p:spPr>
        <p:txBody>
          <a:bodyPr wrap="none" lIns="0" tIns="0" rIns="0" bIns="0">
            <a:spAutoFit/>
          </a:bodyPr>
          <a:lstStyle/>
          <a:p>
            <a:pPr algn="r"/>
            <a:r>
              <a:rPr lang="en-US" altLang="zh-CN" sz="1000">
                <a:ea typeface="ＭＳ Ｐゴシック" pitchFamily="-65" charset="-128"/>
              </a:rPr>
              <a:t>300</a:t>
            </a:r>
          </a:p>
        </p:txBody>
      </p:sp>
      <p:sp>
        <p:nvSpPr>
          <p:cNvPr id="75807" name="Rectangle 40"/>
          <p:cNvSpPr>
            <a:spLocks noChangeAspect="1" noChangeArrowheads="1"/>
          </p:cNvSpPr>
          <p:nvPr/>
        </p:nvSpPr>
        <p:spPr bwMode="auto">
          <a:xfrm>
            <a:off x="1190625" y="3560763"/>
            <a:ext cx="209550" cy="152400"/>
          </a:xfrm>
          <a:prstGeom prst="rect">
            <a:avLst/>
          </a:prstGeom>
          <a:noFill/>
          <a:ln w="9525">
            <a:noFill/>
            <a:miter lim="800000"/>
            <a:headEnd/>
            <a:tailEnd/>
          </a:ln>
        </p:spPr>
        <p:txBody>
          <a:bodyPr wrap="none" lIns="0" tIns="0" rIns="0" bIns="0">
            <a:spAutoFit/>
          </a:bodyPr>
          <a:lstStyle/>
          <a:p>
            <a:pPr algn="r"/>
            <a:r>
              <a:rPr lang="en-US" altLang="zh-CN" sz="1000">
                <a:ea typeface="ＭＳ Ｐゴシック" pitchFamily="-65" charset="-128"/>
              </a:rPr>
              <a:t>400</a:t>
            </a:r>
          </a:p>
        </p:txBody>
      </p:sp>
      <p:sp>
        <p:nvSpPr>
          <p:cNvPr id="75808" name="Rectangle 41"/>
          <p:cNvSpPr>
            <a:spLocks noChangeAspect="1" noChangeArrowheads="1"/>
          </p:cNvSpPr>
          <p:nvPr/>
        </p:nvSpPr>
        <p:spPr bwMode="auto">
          <a:xfrm>
            <a:off x="1190625" y="3036888"/>
            <a:ext cx="209550" cy="152400"/>
          </a:xfrm>
          <a:prstGeom prst="rect">
            <a:avLst/>
          </a:prstGeom>
          <a:noFill/>
          <a:ln w="9525">
            <a:noFill/>
            <a:miter lim="800000"/>
            <a:headEnd/>
            <a:tailEnd/>
          </a:ln>
        </p:spPr>
        <p:txBody>
          <a:bodyPr wrap="none" lIns="0" tIns="0" rIns="0" bIns="0">
            <a:spAutoFit/>
          </a:bodyPr>
          <a:lstStyle/>
          <a:p>
            <a:pPr algn="r"/>
            <a:r>
              <a:rPr lang="en-US" altLang="zh-CN" sz="1000">
                <a:ea typeface="ＭＳ Ｐゴシック" pitchFamily="-65" charset="-128"/>
              </a:rPr>
              <a:t>500</a:t>
            </a:r>
          </a:p>
        </p:txBody>
      </p:sp>
      <p:sp>
        <p:nvSpPr>
          <p:cNvPr id="75809" name="Text Box 53"/>
          <p:cNvSpPr txBox="1">
            <a:spLocks noChangeAspect="1" noChangeArrowheads="1"/>
          </p:cNvSpPr>
          <p:nvPr/>
        </p:nvSpPr>
        <p:spPr bwMode="auto">
          <a:xfrm rot="-5400000">
            <a:off x="-219868" y="4263231"/>
            <a:ext cx="2163762" cy="244475"/>
          </a:xfrm>
          <a:prstGeom prst="rect">
            <a:avLst/>
          </a:prstGeom>
          <a:noFill/>
          <a:ln w="9525">
            <a:noFill/>
            <a:miter lim="800000"/>
            <a:headEnd/>
            <a:tailEnd/>
          </a:ln>
        </p:spPr>
        <p:txBody>
          <a:bodyPr>
            <a:spAutoFit/>
          </a:bodyPr>
          <a:lstStyle/>
          <a:p>
            <a:r>
              <a:rPr lang="en-US" altLang="zh-CN" sz="1000" b="1">
                <a:ea typeface="ＭＳ Ｐゴシック" pitchFamily="-65" charset="-128"/>
              </a:rPr>
              <a:t>Plasma Dapoxetine (ng/mL)</a:t>
            </a:r>
          </a:p>
        </p:txBody>
      </p:sp>
      <p:sp>
        <p:nvSpPr>
          <p:cNvPr id="75810" name="Text Box 54"/>
          <p:cNvSpPr txBox="1">
            <a:spLocks noChangeAspect="1" noChangeArrowheads="1"/>
          </p:cNvSpPr>
          <p:nvPr/>
        </p:nvSpPr>
        <p:spPr bwMode="auto">
          <a:xfrm>
            <a:off x="4176713" y="5981700"/>
            <a:ext cx="952500" cy="244475"/>
          </a:xfrm>
          <a:prstGeom prst="rect">
            <a:avLst/>
          </a:prstGeom>
          <a:noFill/>
          <a:ln w="9525">
            <a:noFill/>
            <a:miter lim="800000"/>
            <a:headEnd/>
            <a:tailEnd/>
          </a:ln>
        </p:spPr>
        <p:txBody>
          <a:bodyPr wrap="none">
            <a:spAutoFit/>
          </a:bodyPr>
          <a:lstStyle/>
          <a:p>
            <a:r>
              <a:rPr lang="en-US" altLang="zh-CN" sz="1000" b="1">
                <a:ea typeface="ＭＳ Ｐゴシック" pitchFamily="-65" charset="-128"/>
              </a:rPr>
              <a:t>Time (hours)</a:t>
            </a:r>
          </a:p>
        </p:txBody>
      </p:sp>
      <p:grpSp>
        <p:nvGrpSpPr>
          <p:cNvPr id="75820" name="Group 234"/>
          <p:cNvGrpSpPr>
            <a:grpSpLocks/>
          </p:cNvGrpSpPr>
          <p:nvPr/>
        </p:nvGrpSpPr>
        <p:grpSpPr bwMode="auto">
          <a:xfrm>
            <a:off x="5707063" y="3511550"/>
            <a:ext cx="327025" cy="80963"/>
            <a:chOff x="3090" y="1880"/>
            <a:chExt cx="206" cy="51"/>
          </a:xfrm>
        </p:grpSpPr>
        <p:sp>
          <p:nvSpPr>
            <p:cNvPr id="75883" name="Line 48"/>
            <p:cNvSpPr>
              <a:spLocks noChangeAspect="1" noChangeShapeType="1"/>
            </p:cNvSpPr>
            <p:nvPr/>
          </p:nvSpPr>
          <p:spPr bwMode="auto">
            <a:xfrm>
              <a:off x="3090" y="1905"/>
              <a:ext cx="206" cy="1"/>
            </a:xfrm>
            <a:prstGeom prst="line">
              <a:avLst/>
            </a:prstGeom>
            <a:noFill/>
            <a:ln w="31750">
              <a:solidFill>
                <a:srgbClr val="E42313"/>
              </a:solidFill>
              <a:round/>
              <a:headEnd/>
              <a:tailEnd/>
            </a:ln>
          </p:spPr>
          <p:txBody>
            <a:bodyPr/>
            <a:lstStyle/>
            <a:p>
              <a:endParaRPr lang="en-US"/>
            </a:p>
          </p:txBody>
        </p:sp>
        <p:sp>
          <p:nvSpPr>
            <p:cNvPr id="75884" name="Freeform 49"/>
            <p:cNvSpPr>
              <a:spLocks noChangeAspect="1"/>
            </p:cNvSpPr>
            <p:nvPr/>
          </p:nvSpPr>
          <p:spPr bwMode="auto">
            <a:xfrm>
              <a:off x="3157" y="1880"/>
              <a:ext cx="71" cy="51"/>
            </a:xfrm>
            <a:custGeom>
              <a:avLst/>
              <a:gdLst>
                <a:gd name="T0" fmla="*/ 2706041 w 36"/>
                <a:gd name="T1" fmla="*/ 0 h 36"/>
                <a:gd name="T2" fmla="*/ 5327901 w 36"/>
                <a:gd name="T3" fmla="*/ 290856 h 36"/>
                <a:gd name="T4" fmla="*/ 2706041 w 36"/>
                <a:gd name="T5" fmla="*/ 588139 h 36"/>
                <a:gd name="T6" fmla="*/ 0 w 36"/>
                <a:gd name="T7" fmla="*/ 290856 h 36"/>
                <a:gd name="T8" fmla="*/ 2706041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EF3125"/>
            </a:solidFill>
            <a:ln w="9525">
              <a:solidFill>
                <a:srgbClr val="E42313"/>
              </a:solidFill>
              <a:round/>
              <a:headEnd/>
              <a:tailEnd/>
            </a:ln>
          </p:spPr>
          <p:txBody>
            <a:bodyPr/>
            <a:lstStyle/>
            <a:p>
              <a:endParaRPr lang="en-US"/>
            </a:p>
          </p:txBody>
        </p:sp>
      </p:grpSp>
      <p:sp>
        <p:nvSpPr>
          <p:cNvPr id="75812" name="Rectangle 50"/>
          <p:cNvSpPr>
            <a:spLocks noChangeAspect="1" noChangeArrowheads="1"/>
          </p:cNvSpPr>
          <p:nvPr/>
        </p:nvSpPr>
        <p:spPr bwMode="auto">
          <a:xfrm>
            <a:off x="6135688" y="3478213"/>
            <a:ext cx="638175" cy="152400"/>
          </a:xfrm>
          <a:prstGeom prst="rect">
            <a:avLst/>
          </a:prstGeom>
          <a:noFill/>
          <a:ln w="9525">
            <a:noFill/>
            <a:miter lim="800000"/>
            <a:headEnd/>
            <a:tailEnd/>
          </a:ln>
        </p:spPr>
        <p:txBody>
          <a:bodyPr wrap="none" lIns="0" tIns="0" rIns="0" bIns="0">
            <a:spAutoFit/>
          </a:bodyPr>
          <a:lstStyle/>
          <a:p>
            <a:r>
              <a:rPr lang="en-US" altLang="zh-CN" sz="1000">
                <a:ea typeface="ＭＳ Ｐゴシック" pitchFamily="-65" charset="-128"/>
              </a:rPr>
              <a:t>Dapoxetine</a:t>
            </a:r>
          </a:p>
        </p:txBody>
      </p:sp>
      <p:sp>
        <p:nvSpPr>
          <p:cNvPr id="75813" name="Rectangle 51"/>
          <p:cNvSpPr>
            <a:spLocks noChangeAspect="1" noChangeArrowheads="1"/>
          </p:cNvSpPr>
          <p:nvPr/>
        </p:nvSpPr>
        <p:spPr bwMode="auto">
          <a:xfrm>
            <a:off x="6135688" y="3724275"/>
            <a:ext cx="1217612" cy="152400"/>
          </a:xfrm>
          <a:prstGeom prst="rect">
            <a:avLst/>
          </a:prstGeom>
          <a:noFill/>
          <a:ln w="9525">
            <a:noFill/>
            <a:miter lim="800000"/>
            <a:headEnd/>
            <a:tailEnd/>
          </a:ln>
        </p:spPr>
        <p:txBody>
          <a:bodyPr wrap="none" lIns="0" tIns="0" rIns="0" bIns="0">
            <a:spAutoFit/>
          </a:bodyPr>
          <a:lstStyle/>
          <a:p>
            <a:r>
              <a:rPr lang="en-US" altLang="zh-CN" sz="1000">
                <a:ea typeface="ＭＳ Ｐゴシック" pitchFamily="-65" charset="-128"/>
              </a:rPr>
              <a:t>Dapoxetine + tadalafil</a:t>
            </a:r>
          </a:p>
        </p:txBody>
      </p:sp>
      <p:sp>
        <p:nvSpPr>
          <p:cNvPr id="75814" name="Rectangle 52"/>
          <p:cNvSpPr>
            <a:spLocks noChangeAspect="1" noChangeArrowheads="1"/>
          </p:cNvSpPr>
          <p:nvPr/>
        </p:nvSpPr>
        <p:spPr bwMode="auto">
          <a:xfrm>
            <a:off x="6135688" y="3971925"/>
            <a:ext cx="1274762" cy="152400"/>
          </a:xfrm>
          <a:prstGeom prst="rect">
            <a:avLst/>
          </a:prstGeom>
          <a:noFill/>
          <a:ln w="9525">
            <a:noFill/>
            <a:miter lim="800000"/>
            <a:headEnd/>
            <a:tailEnd/>
          </a:ln>
        </p:spPr>
        <p:txBody>
          <a:bodyPr wrap="none" lIns="0" tIns="0" rIns="0" bIns="0">
            <a:spAutoFit/>
          </a:bodyPr>
          <a:lstStyle/>
          <a:p>
            <a:r>
              <a:rPr lang="en-US" altLang="zh-CN" sz="1000">
                <a:ea typeface="ＭＳ Ｐゴシック" pitchFamily="-65" charset="-128"/>
              </a:rPr>
              <a:t>Dapoxetine + sildenafil</a:t>
            </a:r>
          </a:p>
        </p:txBody>
      </p:sp>
      <p:sp>
        <p:nvSpPr>
          <p:cNvPr id="75815" name="Line 11"/>
          <p:cNvSpPr>
            <a:spLocks noChangeAspect="1" noChangeShapeType="1"/>
          </p:cNvSpPr>
          <p:nvPr/>
        </p:nvSpPr>
        <p:spPr bwMode="auto">
          <a:xfrm>
            <a:off x="1716088" y="3125788"/>
            <a:ext cx="133350" cy="3175"/>
          </a:xfrm>
          <a:prstGeom prst="line">
            <a:avLst/>
          </a:prstGeom>
          <a:noFill/>
          <a:ln w="9525">
            <a:solidFill>
              <a:srgbClr val="A3E1A3"/>
            </a:solidFill>
            <a:round/>
            <a:headEnd/>
            <a:tailEnd/>
          </a:ln>
        </p:spPr>
        <p:txBody>
          <a:bodyPr/>
          <a:lstStyle/>
          <a:p>
            <a:endParaRPr lang="en-US"/>
          </a:p>
        </p:txBody>
      </p:sp>
      <p:grpSp>
        <p:nvGrpSpPr>
          <p:cNvPr id="75821" name="Group 244"/>
          <p:cNvGrpSpPr>
            <a:grpSpLocks/>
          </p:cNvGrpSpPr>
          <p:nvPr/>
        </p:nvGrpSpPr>
        <p:grpSpPr bwMode="auto">
          <a:xfrm>
            <a:off x="1695450" y="3929063"/>
            <a:ext cx="130175" cy="1533525"/>
            <a:chOff x="1068" y="2143"/>
            <a:chExt cx="82" cy="966"/>
          </a:xfrm>
        </p:grpSpPr>
        <p:sp>
          <p:nvSpPr>
            <p:cNvPr id="75879" name="Line 227"/>
            <p:cNvSpPr>
              <a:spLocks noChangeAspect="1" noChangeShapeType="1"/>
            </p:cNvSpPr>
            <p:nvPr/>
          </p:nvSpPr>
          <p:spPr bwMode="auto">
            <a:xfrm flipV="1">
              <a:off x="1103" y="2143"/>
              <a:ext cx="2" cy="486"/>
            </a:xfrm>
            <a:prstGeom prst="line">
              <a:avLst/>
            </a:prstGeom>
            <a:noFill/>
            <a:ln w="9525">
              <a:solidFill>
                <a:srgbClr val="A3E1A3"/>
              </a:solidFill>
              <a:round/>
              <a:headEnd/>
              <a:tailEnd/>
            </a:ln>
          </p:spPr>
          <p:txBody>
            <a:bodyPr/>
            <a:lstStyle/>
            <a:p>
              <a:endParaRPr lang="en-US"/>
            </a:p>
          </p:txBody>
        </p:sp>
        <p:sp>
          <p:nvSpPr>
            <p:cNvPr id="75880" name="Line 228"/>
            <p:cNvSpPr>
              <a:spLocks noChangeAspect="1" noChangeShapeType="1"/>
            </p:cNvSpPr>
            <p:nvPr/>
          </p:nvSpPr>
          <p:spPr bwMode="auto">
            <a:xfrm>
              <a:off x="1068" y="2143"/>
              <a:ext cx="82" cy="1"/>
            </a:xfrm>
            <a:prstGeom prst="line">
              <a:avLst/>
            </a:prstGeom>
            <a:noFill/>
            <a:ln w="9525">
              <a:solidFill>
                <a:srgbClr val="A3E1A3"/>
              </a:solidFill>
              <a:round/>
              <a:headEnd/>
              <a:tailEnd/>
            </a:ln>
          </p:spPr>
          <p:txBody>
            <a:bodyPr/>
            <a:lstStyle/>
            <a:p>
              <a:endParaRPr lang="en-US"/>
            </a:p>
          </p:txBody>
        </p:sp>
        <p:sp>
          <p:nvSpPr>
            <p:cNvPr id="75881" name="Line 229"/>
            <p:cNvSpPr>
              <a:spLocks noChangeAspect="1" noChangeShapeType="1"/>
            </p:cNvSpPr>
            <p:nvPr/>
          </p:nvSpPr>
          <p:spPr bwMode="auto">
            <a:xfrm>
              <a:off x="1103" y="2629"/>
              <a:ext cx="2" cy="479"/>
            </a:xfrm>
            <a:prstGeom prst="line">
              <a:avLst/>
            </a:prstGeom>
            <a:noFill/>
            <a:ln w="9525">
              <a:solidFill>
                <a:srgbClr val="A3E1A3"/>
              </a:solidFill>
              <a:round/>
              <a:headEnd/>
              <a:tailEnd/>
            </a:ln>
          </p:spPr>
          <p:txBody>
            <a:bodyPr/>
            <a:lstStyle/>
            <a:p>
              <a:endParaRPr lang="en-US"/>
            </a:p>
          </p:txBody>
        </p:sp>
        <p:sp>
          <p:nvSpPr>
            <p:cNvPr id="75882" name="Line 230"/>
            <p:cNvSpPr>
              <a:spLocks noChangeAspect="1" noChangeShapeType="1"/>
            </p:cNvSpPr>
            <p:nvPr/>
          </p:nvSpPr>
          <p:spPr bwMode="auto">
            <a:xfrm>
              <a:off x="1068" y="3108"/>
              <a:ext cx="82" cy="1"/>
            </a:xfrm>
            <a:prstGeom prst="line">
              <a:avLst/>
            </a:prstGeom>
            <a:noFill/>
            <a:ln w="9525">
              <a:solidFill>
                <a:srgbClr val="A3E1A3"/>
              </a:solidFill>
              <a:round/>
              <a:headEnd/>
              <a:tailEnd/>
            </a:ln>
          </p:spPr>
          <p:txBody>
            <a:bodyPr/>
            <a:lstStyle/>
            <a:p>
              <a:endParaRPr lang="en-US"/>
            </a:p>
          </p:txBody>
        </p:sp>
      </p:grpSp>
      <p:grpSp>
        <p:nvGrpSpPr>
          <p:cNvPr id="75822" name="Group 249"/>
          <p:cNvGrpSpPr>
            <a:grpSpLocks/>
          </p:cNvGrpSpPr>
          <p:nvPr/>
        </p:nvGrpSpPr>
        <p:grpSpPr bwMode="auto">
          <a:xfrm>
            <a:off x="1731963" y="3435350"/>
            <a:ext cx="131762" cy="1401763"/>
            <a:chOff x="1091" y="1832"/>
            <a:chExt cx="83" cy="883"/>
          </a:xfrm>
        </p:grpSpPr>
        <p:sp>
          <p:nvSpPr>
            <p:cNvPr id="75875" name="Line 232"/>
            <p:cNvSpPr>
              <a:spLocks noChangeAspect="1" noChangeShapeType="1"/>
            </p:cNvSpPr>
            <p:nvPr/>
          </p:nvSpPr>
          <p:spPr bwMode="auto">
            <a:xfrm flipV="1">
              <a:off x="1127" y="1832"/>
              <a:ext cx="2" cy="445"/>
            </a:xfrm>
            <a:prstGeom prst="line">
              <a:avLst/>
            </a:prstGeom>
            <a:noFill/>
            <a:ln w="9525">
              <a:solidFill>
                <a:srgbClr val="A3E1A3"/>
              </a:solidFill>
              <a:round/>
              <a:headEnd/>
              <a:tailEnd/>
            </a:ln>
          </p:spPr>
          <p:txBody>
            <a:bodyPr/>
            <a:lstStyle/>
            <a:p>
              <a:endParaRPr lang="en-US"/>
            </a:p>
          </p:txBody>
        </p:sp>
        <p:sp>
          <p:nvSpPr>
            <p:cNvPr id="75876" name="Line 233"/>
            <p:cNvSpPr>
              <a:spLocks noChangeAspect="1" noChangeShapeType="1"/>
            </p:cNvSpPr>
            <p:nvPr/>
          </p:nvSpPr>
          <p:spPr bwMode="auto">
            <a:xfrm>
              <a:off x="1091" y="1832"/>
              <a:ext cx="83" cy="1"/>
            </a:xfrm>
            <a:prstGeom prst="line">
              <a:avLst/>
            </a:prstGeom>
            <a:noFill/>
            <a:ln w="9525">
              <a:solidFill>
                <a:srgbClr val="A3E1A3"/>
              </a:solidFill>
              <a:round/>
              <a:headEnd/>
              <a:tailEnd/>
            </a:ln>
          </p:spPr>
          <p:txBody>
            <a:bodyPr/>
            <a:lstStyle/>
            <a:p>
              <a:endParaRPr lang="en-US"/>
            </a:p>
          </p:txBody>
        </p:sp>
        <p:sp>
          <p:nvSpPr>
            <p:cNvPr id="75877" name="Line 234"/>
            <p:cNvSpPr>
              <a:spLocks noChangeAspect="1" noChangeShapeType="1"/>
            </p:cNvSpPr>
            <p:nvPr/>
          </p:nvSpPr>
          <p:spPr bwMode="auto">
            <a:xfrm>
              <a:off x="1127" y="2277"/>
              <a:ext cx="2" cy="437"/>
            </a:xfrm>
            <a:prstGeom prst="line">
              <a:avLst/>
            </a:prstGeom>
            <a:noFill/>
            <a:ln w="9525">
              <a:solidFill>
                <a:srgbClr val="A3E1A3"/>
              </a:solidFill>
              <a:round/>
              <a:headEnd/>
              <a:tailEnd/>
            </a:ln>
          </p:spPr>
          <p:txBody>
            <a:bodyPr/>
            <a:lstStyle/>
            <a:p>
              <a:endParaRPr lang="en-US"/>
            </a:p>
          </p:txBody>
        </p:sp>
        <p:sp>
          <p:nvSpPr>
            <p:cNvPr id="75878" name="Line 235"/>
            <p:cNvSpPr>
              <a:spLocks noChangeAspect="1" noChangeShapeType="1"/>
            </p:cNvSpPr>
            <p:nvPr/>
          </p:nvSpPr>
          <p:spPr bwMode="auto">
            <a:xfrm>
              <a:off x="1091" y="2714"/>
              <a:ext cx="83" cy="1"/>
            </a:xfrm>
            <a:prstGeom prst="line">
              <a:avLst/>
            </a:prstGeom>
            <a:noFill/>
            <a:ln w="9525">
              <a:solidFill>
                <a:srgbClr val="A3E1A3"/>
              </a:solidFill>
              <a:round/>
              <a:headEnd/>
              <a:tailEnd/>
            </a:ln>
          </p:spPr>
          <p:txBody>
            <a:bodyPr/>
            <a:lstStyle/>
            <a:p>
              <a:endParaRPr lang="en-US"/>
            </a:p>
          </p:txBody>
        </p:sp>
      </p:grpSp>
      <p:grpSp>
        <p:nvGrpSpPr>
          <p:cNvPr id="75823" name="Group 254"/>
          <p:cNvGrpSpPr>
            <a:grpSpLocks/>
          </p:cNvGrpSpPr>
          <p:nvPr/>
        </p:nvGrpSpPr>
        <p:grpSpPr bwMode="auto">
          <a:xfrm>
            <a:off x="1770063" y="3395663"/>
            <a:ext cx="130175" cy="1600200"/>
            <a:chOff x="1115" y="1807"/>
            <a:chExt cx="82" cy="1008"/>
          </a:xfrm>
        </p:grpSpPr>
        <p:sp>
          <p:nvSpPr>
            <p:cNvPr id="75871" name="Line 237"/>
            <p:cNvSpPr>
              <a:spLocks noChangeAspect="1" noChangeShapeType="1"/>
            </p:cNvSpPr>
            <p:nvPr/>
          </p:nvSpPr>
          <p:spPr bwMode="auto">
            <a:xfrm flipV="1">
              <a:off x="1150" y="1807"/>
              <a:ext cx="2" cy="503"/>
            </a:xfrm>
            <a:prstGeom prst="line">
              <a:avLst/>
            </a:prstGeom>
            <a:noFill/>
            <a:ln w="9525">
              <a:solidFill>
                <a:srgbClr val="A3E1A3"/>
              </a:solidFill>
              <a:round/>
              <a:headEnd/>
              <a:tailEnd/>
            </a:ln>
          </p:spPr>
          <p:txBody>
            <a:bodyPr/>
            <a:lstStyle/>
            <a:p>
              <a:endParaRPr lang="en-US"/>
            </a:p>
          </p:txBody>
        </p:sp>
        <p:sp>
          <p:nvSpPr>
            <p:cNvPr id="75872" name="Line 238"/>
            <p:cNvSpPr>
              <a:spLocks noChangeAspect="1" noChangeShapeType="1"/>
            </p:cNvSpPr>
            <p:nvPr/>
          </p:nvSpPr>
          <p:spPr bwMode="auto">
            <a:xfrm>
              <a:off x="1115" y="1807"/>
              <a:ext cx="82" cy="1"/>
            </a:xfrm>
            <a:prstGeom prst="line">
              <a:avLst/>
            </a:prstGeom>
            <a:noFill/>
            <a:ln w="9525">
              <a:solidFill>
                <a:srgbClr val="A3E1A3"/>
              </a:solidFill>
              <a:round/>
              <a:headEnd/>
              <a:tailEnd/>
            </a:ln>
          </p:spPr>
          <p:txBody>
            <a:bodyPr/>
            <a:lstStyle/>
            <a:p>
              <a:endParaRPr lang="en-US"/>
            </a:p>
          </p:txBody>
        </p:sp>
        <p:sp>
          <p:nvSpPr>
            <p:cNvPr id="75873" name="Line 239"/>
            <p:cNvSpPr>
              <a:spLocks noChangeAspect="1" noChangeShapeType="1"/>
            </p:cNvSpPr>
            <p:nvPr/>
          </p:nvSpPr>
          <p:spPr bwMode="auto">
            <a:xfrm>
              <a:off x="1150" y="2310"/>
              <a:ext cx="2" cy="504"/>
            </a:xfrm>
            <a:prstGeom prst="line">
              <a:avLst/>
            </a:prstGeom>
            <a:noFill/>
            <a:ln w="9525">
              <a:solidFill>
                <a:srgbClr val="A3E1A3"/>
              </a:solidFill>
              <a:round/>
              <a:headEnd/>
              <a:tailEnd/>
            </a:ln>
          </p:spPr>
          <p:txBody>
            <a:bodyPr/>
            <a:lstStyle/>
            <a:p>
              <a:endParaRPr lang="en-US"/>
            </a:p>
          </p:txBody>
        </p:sp>
        <p:sp>
          <p:nvSpPr>
            <p:cNvPr id="75874" name="Line 240"/>
            <p:cNvSpPr>
              <a:spLocks noChangeAspect="1" noChangeShapeType="1"/>
            </p:cNvSpPr>
            <p:nvPr/>
          </p:nvSpPr>
          <p:spPr bwMode="auto">
            <a:xfrm>
              <a:off x="1115" y="2814"/>
              <a:ext cx="82" cy="1"/>
            </a:xfrm>
            <a:prstGeom prst="line">
              <a:avLst/>
            </a:prstGeom>
            <a:noFill/>
            <a:ln w="9525">
              <a:solidFill>
                <a:srgbClr val="A3E1A3"/>
              </a:solidFill>
              <a:round/>
              <a:headEnd/>
              <a:tailEnd/>
            </a:ln>
          </p:spPr>
          <p:txBody>
            <a:bodyPr/>
            <a:lstStyle/>
            <a:p>
              <a:endParaRPr lang="en-US"/>
            </a:p>
          </p:txBody>
        </p:sp>
      </p:grpSp>
      <p:grpSp>
        <p:nvGrpSpPr>
          <p:cNvPr id="75824" name="Group 259"/>
          <p:cNvGrpSpPr>
            <a:grpSpLocks/>
          </p:cNvGrpSpPr>
          <p:nvPr/>
        </p:nvGrpSpPr>
        <p:grpSpPr bwMode="auto">
          <a:xfrm>
            <a:off x="1806575" y="3249613"/>
            <a:ext cx="131763" cy="1654175"/>
            <a:chOff x="1138" y="1715"/>
            <a:chExt cx="83" cy="1042"/>
          </a:xfrm>
        </p:grpSpPr>
        <p:sp>
          <p:nvSpPr>
            <p:cNvPr id="75867" name="Line 242"/>
            <p:cNvSpPr>
              <a:spLocks noChangeAspect="1" noChangeShapeType="1"/>
            </p:cNvSpPr>
            <p:nvPr/>
          </p:nvSpPr>
          <p:spPr bwMode="auto">
            <a:xfrm flipV="1">
              <a:off x="1174" y="1715"/>
              <a:ext cx="2" cy="520"/>
            </a:xfrm>
            <a:prstGeom prst="line">
              <a:avLst/>
            </a:prstGeom>
            <a:noFill/>
            <a:ln w="9525">
              <a:solidFill>
                <a:srgbClr val="A3E1A3"/>
              </a:solidFill>
              <a:round/>
              <a:headEnd/>
              <a:tailEnd/>
            </a:ln>
          </p:spPr>
          <p:txBody>
            <a:bodyPr/>
            <a:lstStyle/>
            <a:p>
              <a:endParaRPr lang="en-US"/>
            </a:p>
          </p:txBody>
        </p:sp>
        <p:sp>
          <p:nvSpPr>
            <p:cNvPr id="75868" name="Line 243"/>
            <p:cNvSpPr>
              <a:spLocks noChangeAspect="1" noChangeShapeType="1"/>
            </p:cNvSpPr>
            <p:nvPr/>
          </p:nvSpPr>
          <p:spPr bwMode="auto">
            <a:xfrm>
              <a:off x="1138" y="1715"/>
              <a:ext cx="83" cy="1"/>
            </a:xfrm>
            <a:prstGeom prst="line">
              <a:avLst/>
            </a:prstGeom>
            <a:noFill/>
            <a:ln w="9525">
              <a:solidFill>
                <a:srgbClr val="A3E1A3"/>
              </a:solidFill>
              <a:round/>
              <a:headEnd/>
              <a:tailEnd/>
            </a:ln>
          </p:spPr>
          <p:txBody>
            <a:bodyPr/>
            <a:lstStyle/>
            <a:p>
              <a:endParaRPr lang="en-US"/>
            </a:p>
          </p:txBody>
        </p:sp>
        <p:sp>
          <p:nvSpPr>
            <p:cNvPr id="75869" name="Line 244"/>
            <p:cNvSpPr>
              <a:spLocks noChangeAspect="1" noChangeShapeType="1"/>
            </p:cNvSpPr>
            <p:nvPr/>
          </p:nvSpPr>
          <p:spPr bwMode="auto">
            <a:xfrm>
              <a:off x="1174" y="2235"/>
              <a:ext cx="2" cy="521"/>
            </a:xfrm>
            <a:prstGeom prst="line">
              <a:avLst/>
            </a:prstGeom>
            <a:noFill/>
            <a:ln w="9525">
              <a:solidFill>
                <a:srgbClr val="A3E1A3"/>
              </a:solidFill>
              <a:round/>
              <a:headEnd/>
              <a:tailEnd/>
            </a:ln>
          </p:spPr>
          <p:txBody>
            <a:bodyPr/>
            <a:lstStyle/>
            <a:p>
              <a:endParaRPr lang="en-US"/>
            </a:p>
          </p:txBody>
        </p:sp>
        <p:sp>
          <p:nvSpPr>
            <p:cNvPr id="75870" name="Line 245"/>
            <p:cNvSpPr>
              <a:spLocks noChangeAspect="1" noChangeShapeType="1"/>
            </p:cNvSpPr>
            <p:nvPr/>
          </p:nvSpPr>
          <p:spPr bwMode="auto">
            <a:xfrm>
              <a:off x="1138" y="2756"/>
              <a:ext cx="83" cy="1"/>
            </a:xfrm>
            <a:prstGeom prst="line">
              <a:avLst/>
            </a:prstGeom>
            <a:noFill/>
            <a:ln w="9525">
              <a:solidFill>
                <a:srgbClr val="A3E1A3"/>
              </a:solidFill>
              <a:round/>
              <a:headEnd/>
              <a:tailEnd/>
            </a:ln>
          </p:spPr>
          <p:txBody>
            <a:bodyPr/>
            <a:lstStyle/>
            <a:p>
              <a:endParaRPr lang="en-US"/>
            </a:p>
          </p:txBody>
        </p:sp>
      </p:grpSp>
      <p:grpSp>
        <p:nvGrpSpPr>
          <p:cNvPr id="75825" name="Group 264"/>
          <p:cNvGrpSpPr>
            <a:grpSpLocks/>
          </p:cNvGrpSpPr>
          <p:nvPr/>
        </p:nvGrpSpPr>
        <p:grpSpPr bwMode="auto">
          <a:xfrm>
            <a:off x="1881188" y="3862388"/>
            <a:ext cx="131762" cy="1293812"/>
            <a:chOff x="1185" y="2101"/>
            <a:chExt cx="83" cy="815"/>
          </a:xfrm>
        </p:grpSpPr>
        <p:sp>
          <p:nvSpPr>
            <p:cNvPr id="75863" name="Line 247"/>
            <p:cNvSpPr>
              <a:spLocks noChangeAspect="1" noChangeShapeType="1"/>
            </p:cNvSpPr>
            <p:nvPr/>
          </p:nvSpPr>
          <p:spPr bwMode="auto">
            <a:xfrm flipV="1">
              <a:off x="1221" y="2101"/>
              <a:ext cx="2" cy="403"/>
            </a:xfrm>
            <a:prstGeom prst="line">
              <a:avLst/>
            </a:prstGeom>
            <a:noFill/>
            <a:ln w="9525">
              <a:solidFill>
                <a:srgbClr val="A3E1A3"/>
              </a:solidFill>
              <a:round/>
              <a:headEnd/>
              <a:tailEnd/>
            </a:ln>
          </p:spPr>
          <p:txBody>
            <a:bodyPr/>
            <a:lstStyle/>
            <a:p>
              <a:endParaRPr lang="en-US"/>
            </a:p>
          </p:txBody>
        </p:sp>
        <p:sp>
          <p:nvSpPr>
            <p:cNvPr id="75864" name="Line 248"/>
            <p:cNvSpPr>
              <a:spLocks noChangeAspect="1" noChangeShapeType="1"/>
            </p:cNvSpPr>
            <p:nvPr/>
          </p:nvSpPr>
          <p:spPr bwMode="auto">
            <a:xfrm>
              <a:off x="1185" y="2101"/>
              <a:ext cx="83" cy="1"/>
            </a:xfrm>
            <a:prstGeom prst="line">
              <a:avLst/>
            </a:prstGeom>
            <a:noFill/>
            <a:ln w="9525">
              <a:solidFill>
                <a:srgbClr val="A3E1A3"/>
              </a:solidFill>
              <a:round/>
              <a:headEnd/>
              <a:tailEnd/>
            </a:ln>
          </p:spPr>
          <p:txBody>
            <a:bodyPr/>
            <a:lstStyle/>
            <a:p>
              <a:endParaRPr lang="en-US"/>
            </a:p>
          </p:txBody>
        </p:sp>
        <p:sp>
          <p:nvSpPr>
            <p:cNvPr id="75865" name="Line 249"/>
            <p:cNvSpPr>
              <a:spLocks noChangeAspect="1" noChangeShapeType="1"/>
            </p:cNvSpPr>
            <p:nvPr/>
          </p:nvSpPr>
          <p:spPr bwMode="auto">
            <a:xfrm>
              <a:off x="1221" y="2504"/>
              <a:ext cx="2" cy="411"/>
            </a:xfrm>
            <a:prstGeom prst="line">
              <a:avLst/>
            </a:prstGeom>
            <a:noFill/>
            <a:ln w="9525">
              <a:solidFill>
                <a:srgbClr val="A3E1A3"/>
              </a:solidFill>
              <a:round/>
              <a:headEnd/>
              <a:tailEnd/>
            </a:ln>
          </p:spPr>
          <p:txBody>
            <a:bodyPr/>
            <a:lstStyle/>
            <a:p>
              <a:endParaRPr lang="en-US"/>
            </a:p>
          </p:txBody>
        </p:sp>
        <p:sp>
          <p:nvSpPr>
            <p:cNvPr id="75866" name="Line 250"/>
            <p:cNvSpPr>
              <a:spLocks noChangeAspect="1" noChangeShapeType="1"/>
            </p:cNvSpPr>
            <p:nvPr/>
          </p:nvSpPr>
          <p:spPr bwMode="auto">
            <a:xfrm>
              <a:off x="1185" y="2915"/>
              <a:ext cx="83" cy="1"/>
            </a:xfrm>
            <a:prstGeom prst="line">
              <a:avLst/>
            </a:prstGeom>
            <a:noFill/>
            <a:ln w="9525">
              <a:solidFill>
                <a:srgbClr val="A3E1A3"/>
              </a:solidFill>
              <a:round/>
              <a:headEnd/>
              <a:tailEnd/>
            </a:ln>
          </p:spPr>
          <p:txBody>
            <a:bodyPr/>
            <a:lstStyle/>
            <a:p>
              <a:endParaRPr lang="en-US"/>
            </a:p>
          </p:txBody>
        </p:sp>
      </p:grpSp>
      <p:grpSp>
        <p:nvGrpSpPr>
          <p:cNvPr id="75826" name="Group 269"/>
          <p:cNvGrpSpPr>
            <a:grpSpLocks/>
          </p:cNvGrpSpPr>
          <p:nvPr/>
        </p:nvGrpSpPr>
        <p:grpSpPr bwMode="auto">
          <a:xfrm>
            <a:off x="1957388" y="4275138"/>
            <a:ext cx="130175" cy="1093787"/>
            <a:chOff x="1233" y="2361"/>
            <a:chExt cx="82" cy="689"/>
          </a:xfrm>
        </p:grpSpPr>
        <p:sp>
          <p:nvSpPr>
            <p:cNvPr id="75859" name="Line 252"/>
            <p:cNvSpPr>
              <a:spLocks noChangeAspect="1" noChangeShapeType="1"/>
            </p:cNvSpPr>
            <p:nvPr/>
          </p:nvSpPr>
          <p:spPr bwMode="auto">
            <a:xfrm flipV="1">
              <a:off x="1268" y="2361"/>
              <a:ext cx="2" cy="344"/>
            </a:xfrm>
            <a:prstGeom prst="line">
              <a:avLst/>
            </a:prstGeom>
            <a:noFill/>
            <a:ln w="9525">
              <a:solidFill>
                <a:srgbClr val="A3E1A3"/>
              </a:solidFill>
              <a:round/>
              <a:headEnd/>
              <a:tailEnd/>
            </a:ln>
          </p:spPr>
          <p:txBody>
            <a:bodyPr/>
            <a:lstStyle/>
            <a:p>
              <a:endParaRPr lang="en-US"/>
            </a:p>
          </p:txBody>
        </p:sp>
        <p:sp>
          <p:nvSpPr>
            <p:cNvPr id="75860" name="Line 253"/>
            <p:cNvSpPr>
              <a:spLocks noChangeAspect="1" noChangeShapeType="1"/>
            </p:cNvSpPr>
            <p:nvPr/>
          </p:nvSpPr>
          <p:spPr bwMode="auto">
            <a:xfrm>
              <a:off x="1233" y="2361"/>
              <a:ext cx="82" cy="1"/>
            </a:xfrm>
            <a:prstGeom prst="line">
              <a:avLst/>
            </a:prstGeom>
            <a:noFill/>
            <a:ln w="9525">
              <a:solidFill>
                <a:srgbClr val="A3E1A3"/>
              </a:solidFill>
              <a:round/>
              <a:headEnd/>
              <a:tailEnd/>
            </a:ln>
          </p:spPr>
          <p:txBody>
            <a:bodyPr/>
            <a:lstStyle/>
            <a:p>
              <a:endParaRPr lang="en-US"/>
            </a:p>
          </p:txBody>
        </p:sp>
        <p:sp>
          <p:nvSpPr>
            <p:cNvPr id="75861" name="Line 254"/>
            <p:cNvSpPr>
              <a:spLocks noChangeAspect="1" noChangeShapeType="1"/>
            </p:cNvSpPr>
            <p:nvPr/>
          </p:nvSpPr>
          <p:spPr bwMode="auto">
            <a:xfrm>
              <a:off x="1268" y="2705"/>
              <a:ext cx="2" cy="344"/>
            </a:xfrm>
            <a:prstGeom prst="line">
              <a:avLst/>
            </a:prstGeom>
            <a:noFill/>
            <a:ln w="9525">
              <a:solidFill>
                <a:srgbClr val="A3E1A3"/>
              </a:solidFill>
              <a:round/>
              <a:headEnd/>
              <a:tailEnd/>
            </a:ln>
          </p:spPr>
          <p:txBody>
            <a:bodyPr/>
            <a:lstStyle/>
            <a:p>
              <a:endParaRPr lang="en-US"/>
            </a:p>
          </p:txBody>
        </p:sp>
        <p:sp>
          <p:nvSpPr>
            <p:cNvPr id="75862" name="Line 255"/>
            <p:cNvSpPr>
              <a:spLocks noChangeAspect="1" noChangeShapeType="1"/>
            </p:cNvSpPr>
            <p:nvPr/>
          </p:nvSpPr>
          <p:spPr bwMode="auto">
            <a:xfrm>
              <a:off x="1233" y="3049"/>
              <a:ext cx="82" cy="1"/>
            </a:xfrm>
            <a:prstGeom prst="line">
              <a:avLst/>
            </a:prstGeom>
            <a:noFill/>
            <a:ln w="9525">
              <a:solidFill>
                <a:srgbClr val="A3E1A3"/>
              </a:solidFill>
              <a:round/>
              <a:headEnd/>
              <a:tailEnd/>
            </a:ln>
          </p:spPr>
          <p:txBody>
            <a:bodyPr/>
            <a:lstStyle/>
            <a:p>
              <a:endParaRPr lang="en-US"/>
            </a:p>
          </p:txBody>
        </p:sp>
      </p:grpSp>
      <p:grpSp>
        <p:nvGrpSpPr>
          <p:cNvPr id="75827" name="Group 274"/>
          <p:cNvGrpSpPr>
            <a:grpSpLocks/>
          </p:cNvGrpSpPr>
          <p:nvPr/>
        </p:nvGrpSpPr>
        <p:grpSpPr bwMode="auto">
          <a:xfrm>
            <a:off x="2106613" y="4994275"/>
            <a:ext cx="131762" cy="481013"/>
            <a:chOff x="1327" y="2814"/>
            <a:chExt cx="83" cy="303"/>
          </a:xfrm>
        </p:grpSpPr>
        <p:sp>
          <p:nvSpPr>
            <p:cNvPr id="75855" name="Line 257"/>
            <p:cNvSpPr>
              <a:spLocks noChangeAspect="1" noChangeShapeType="1"/>
            </p:cNvSpPr>
            <p:nvPr/>
          </p:nvSpPr>
          <p:spPr bwMode="auto">
            <a:xfrm flipV="1">
              <a:off x="1363" y="2814"/>
              <a:ext cx="2" cy="151"/>
            </a:xfrm>
            <a:prstGeom prst="line">
              <a:avLst/>
            </a:prstGeom>
            <a:noFill/>
            <a:ln w="9525">
              <a:solidFill>
                <a:srgbClr val="A3E1A3"/>
              </a:solidFill>
              <a:round/>
              <a:headEnd/>
              <a:tailEnd/>
            </a:ln>
          </p:spPr>
          <p:txBody>
            <a:bodyPr/>
            <a:lstStyle/>
            <a:p>
              <a:endParaRPr lang="en-US"/>
            </a:p>
          </p:txBody>
        </p:sp>
        <p:sp>
          <p:nvSpPr>
            <p:cNvPr id="75856" name="Line 258"/>
            <p:cNvSpPr>
              <a:spLocks noChangeAspect="1" noChangeShapeType="1"/>
            </p:cNvSpPr>
            <p:nvPr/>
          </p:nvSpPr>
          <p:spPr bwMode="auto">
            <a:xfrm>
              <a:off x="1327" y="2814"/>
              <a:ext cx="83" cy="1"/>
            </a:xfrm>
            <a:prstGeom prst="line">
              <a:avLst/>
            </a:prstGeom>
            <a:noFill/>
            <a:ln w="9525">
              <a:solidFill>
                <a:srgbClr val="A3E1A3"/>
              </a:solidFill>
              <a:round/>
              <a:headEnd/>
              <a:tailEnd/>
            </a:ln>
          </p:spPr>
          <p:txBody>
            <a:bodyPr/>
            <a:lstStyle/>
            <a:p>
              <a:endParaRPr lang="en-US"/>
            </a:p>
          </p:txBody>
        </p:sp>
        <p:sp>
          <p:nvSpPr>
            <p:cNvPr id="75857" name="Line 259"/>
            <p:cNvSpPr>
              <a:spLocks noChangeAspect="1" noChangeShapeType="1"/>
            </p:cNvSpPr>
            <p:nvPr/>
          </p:nvSpPr>
          <p:spPr bwMode="auto">
            <a:xfrm>
              <a:off x="1363" y="2965"/>
              <a:ext cx="2" cy="151"/>
            </a:xfrm>
            <a:prstGeom prst="line">
              <a:avLst/>
            </a:prstGeom>
            <a:noFill/>
            <a:ln w="9525">
              <a:solidFill>
                <a:srgbClr val="A3E1A3"/>
              </a:solidFill>
              <a:round/>
              <a:headEnd/>
              <a:tailEnd/>
            </a:ln>
          </p:spPr>
          <p:txBody>
            <a:bodyPr/>
            <a:lstStyle/>
            <a:p>
              <a:endParaRPr lang="en-US"/>
            </a:p>
          </p:txBody>
        </p:sp>
        <p:sp>
          <p:nvSpPr>
            <p:cNvPr id="75858" name="Line 260"/>
            <p:cNvSpPr>
              <a:spLocks noChangeAspect="1" noChangeShapeType="1"/>
            </p:cNvSpPr>
            <p:nvPr/>
          </p:nvSpPr>
          <p:spPr bwMode="auto">
            <a:xfrm>
              <a:off x="1327" y="3116"/>
              <a:ext cx="83" cy="1"/>
            </a:xfrm>
            <a:prstGeom prst="line">
              <a:avLst/>
            </a:prstGeom>
            <a:noFill/>
            <a:ln w="9525">
              <a:solidFill>
                <a:srgbClr val="A3E1A3"/>
              </a:solidFill>
              <a:round/>
              <a:headEnd/>
              <a:tailEnd/>
            </a:ln>
          </p:spPr>
          <p:txBody>
            <a:bodyPr/>
            <a:lstStyle/>
            <a:p>
              <a:endParaRPr lang="en-US"/>
            </a:p>
          </p:txBody>
        </p:sp>
      </p:grpSp>
      <p:grpSp>
        <p:nvGrpSpPr>
          <p:cNvPr id="75828" name="Group 279"/>
          <p:cNvGrpSpPr>
            <a:grpSpLocks/>
          </p:cNvGrpSpPr>
          <p:nvPr/>
        </p:nvGrpSpPr>
        <p:grpSpPr bwMode="auto">
          <a:xfrm>
            <a:off x="2255838" y="5207000"/>
            <a:ext cx="131762" cy="361950"/>
            <a:chOff x="1421" y="2948"/>
            <a:chExt cx="83" cy="228"/>
          </a:xfrm>
        </p:grpSpPr>
        <p:sp>
          <p:nvSpPr>
            <p:cNvPr id="75851" name="Line 262"/>
            <p:cNvSpPr>
              <a:spLocks noChangeAspect="1" noChangeShapeType="1"/>
            </p:cNvSpPr>
            <p:nvPr/>
          </p:nvSpPr>
          <p:spPr bwMode="auto">
            <a:xfrm flipV="1">
              <a:off x="1457" y="2948"/>
              <a:ext cx="2" cy="109"/>
            </a:xfrm>
            <a:prstGeom prst="line">
              <a:avLst/>
            </a:prstGeom>
            <a:noFill/>
            <a:ln w="9525">
              <a:solidFill>
                <a:srgbClr val="A3E1A3"/>
              </a:solidFill>
              <a:round/>
              <a:headEnd/>
              <a:tailEnd/>
            </a:ln>
          </p:spPr>
          <p:txBody>
            <a:bodyPr/>
            <a:lstStyle/>
            <a:p>
              <a:endParaRPr lang="en-US"/>
            </a:p>
          </p:txBody>
        </p:sp>
        <p:sp>
          <p:nvSpPr>
            <p:cNvPr id="75852" name="Line 263"/>
            <p:cNvSpPr>
              <a:spLocks noChangeAspect="1" noChangeShapeType="1"/>
            </p:cNvSpPr>
            <p:nvPr/>
          </p:nvSpPr>
          <p:spPr bwMode="auto">
            <a:xfrm>
              <a:off x="1421" y="2948"/>
              <a:ext cx="83" cy="1"/>
            </a:xfrm>
            <a:prstGeom prst="line">
              <a:avLst/>
            </a:prstGeom>
            <a:noFill/>
            <a:ln w="9525">
              <a:solidFill>
                <a:srgbClr val="A3E1A3"/>
              </a:solidFill>
              <a:round/>
              <a:headEnd/>
              <a:tailEnd/>
            </a:ln>
          </p:spPr>
          <p:txBody>
            <a:bodyPr/>
            <a:lstStyle/>
            <a:p>
              <a:endParaRPr lang="en-US"/>
            </a:p>
          </p:txBody>
        </p:sp>
        <p:sp>
          <p:nvSpPr>
            <p:cNvPr id="75853" name="Line 264"/>
            <p:cNvSpPr>
              <a:spLocks noChangeAspect="1" noChangeShapeType="1"/>
            </p:cNvSpPr>
            <p:nvPr/>
          </p:nvSpPr>
          <p:spPr bwMode="auto">
            <a:xfrm>
              <a:off x="1457" y="3057"/>
              <a:ext cx="2" cy="118"/>
            </a:xfrm>
            <a:prstGeom prst="line">
              <a:avLst/>
            </a:prstGeom>
            <a:noFill/>
            <a:ln w="9525">
              <a:solidFill>
                <a:srgbClr val="A3E1A3"/>
              </a:solidFill>
              <a:round/>
              <a:headEnd/>
              <a:tailEnd/>
            </a:ln>
          </p:spPr>
          <p:txBody>
            <a:bodyPr/>
            <a:lstStyle/>
            <a:p>
              <a:endParaRPr lang="en-US"/>
            </a:p>
          </p:txBody>
        </p:sp>
        <p:sp>
          <p:nvSpPr>
            <p:cNvPr id="75854" name="Line 265"/>
            <p:cNvSpPr>
              <a:spLocks noChangeAspect="1" noChangeShapeType="1"/>
            </p:cNvSpPr>
            <p:nvPr/>
          </p:nvSpPr>
          <p:spPr bwMode="auto">
            <a:xfrm>
              <a:off x="1421" y="3175"/>
              <a:ext cx="83" cy="1"/>
            </a:xfrm>
            <a:prstGeom prst="line">
              <a:avLst/>
            </a:prstGeom>
            <a:noFill/>
            <a:ln w="9525">
              <a:solidFill>
                <a:srgbClr val="A3E1A3"/>
              </a:solidFill>
              <a:round/>
              <a:headEnd/>
              <a:tailEnd/>
            </a:ln>
          </p:spPr>
          <p:txBody>
            <a:bodyPr/>
            <a:lstStyle/>
            <a:p>
              <a:endParaRPr lang="en-US"/>
            </a:p>
          </p:txBody>
        </p:sp>
      </p:grpSp>
      <p:grpSp>
        <p:nvGrpSpPr>
          <p:cNvPr id="75830" name="Group 284"/>
          <p:cNvGrpSpPr>
            <a:grpSpLocks/>
          </p:cNvGrpSpPr>
          <p:nvPr/>
        </p:nvGrpSpPr>
        <p:grpSpPr bwMode="auto">
          <a:xfrm>
            <a:off x="2406650" y="5327650"/>
            <a:ext cx="130175" cy="280988"/>
            <a:chOff x="1516" y="3024"/>
            <a:chExt cx="82" cy="177"/>
          </a:xfrm>
        </p:grpSpPr>
        <p:sp>
          <p:nvSpPr>
            <p:cNvPr id="75847" name="Line 267"/>
            <p:cNvSpPr>
              <a:spLocks noChangeAspect="1" noChangeShapeType="1"/>
            </p:cNvSpPr>
            <p:nvPr/>
          </p:nvSpPr>
          <p:spPr bwMode="auto">
            <a:xfrm flipV="1">
              <a:off x="1551" y="3024"/>
              <a:ext cx="2" cy="84"/>
            </a:xfrm>
            <a:prstGeom prst="line">
              <a:avLst/>
            </a:prstGeom>
            <a:noFill/>
            <a:ln w="9525">
              <a:solidFill>
                <a:srgbClr val="A3E1A3"/>
              </a:solidFill>
              <a:round/>
              <a:headEnd/>
              <a:tailEnd/>
            </a:ln>
          </p:spPr>
          <p:txBody>
            <a:bodyPr/>
            <a:lstStyle/>
            <a:p>
              <a:endParaRPr lang="en-US"/>
            </a:p>
          </p:txBody>
        </p:sp>
        <p:sp>
          <p:nvSpPr>
            <p:cNvPr id="75848" name="Line 268"/>
            <p:cNvSpPr>
              <a:spLocks noChangeAspect="1" noChangeShapeType="1"/>
            </p:cNvSpPr>
            <p:nvPr/>
          </p:nvSpPr>
          <p:spPr bwMode="auto">
            <a:xfrm>
              <a:off x="1516" y="3024"/>
              <a:ext cx="82" cy="1"/>
            </a:xfrm>
            <a:prstGeom prst="line">
              <a:avLst/>
            </a:prstGeom>
            <a:noFill/>
            <a:ln w="9525">
              <a:solidFill>
                <a:srgbClr val="A3E1A3"/>
              </a:solidFill>
              <a:round/>
              <a:headEnd/>
              <a:tailEnd/>
            </a:ln>
          </p:spPr>
          <p:txBody>
            <a:bodyPr/>
            <a:lstStyle/>
            <a:p>
              <a:endParaRPr lang="en-US"/>
            </a:p>
          </p:txBody>
        </p:sp>
        <p:sp>
          <p:nvSpPr>
            <p:cNvPr id="75849" name="Line 269"/>
            <p:cNvSpPr>
              <a:spLocks noChangeAspect="1" noChangeShapeType="1"/>
            </p:cNvSpPr>
            <p:nvPr/>
          </p:nvSpPr>
          <p:spPr bwMode="auto">
            <a:xfrm>
              <a:off x="1551" y="3108"/>
              <a:ext cx="2" cy="92"/>
            </a:xfrm>
            <a:prstGeom prst="line">
              <a:avLst/>
            </a:prstGeom>
            <a:noFill/>
            <a:ln w="9525">
              <a:solidFill>
                <a:srgbClr val="A3E1A3"/>
              </a:solidFill>
              <a:round/>
              <a:headEnd/>
              <a:tailEnd/>
            </a:ln>
          </p:spPr>
          <p:txBody>
            <a:bodyPr/>
            <a:lstStyle/>
            <a:p>
              <a:endParaRPr lang="en-US"/>
            </a:p>
          </p:txBody>
        </p:sp>
        <p:sp>
          <p:nvSpPr>
            <p:cNvPr id="75850" name="Line 270"/>
            <p:cNvSpPr>
              <a:spLocks noChangeAspect="1" noChangeShapeType="1"/>
            </p:cNvSpPr>
            <p:nvPr/>
          </p:nvSpPr>
          <p:spPr bwMode="auto">
            <a:xfrm>
              <a:off x="1516" y="3200"/>
              <a:ext cx="82" cy="1"/>
            </a:xfrm>
            <a:prstGeom prst="line">
              <a:avLst/>
            </a:prstGeom>
            <a:noFill/>
            <a:ln w="9525">
              <a:solidFill>
                <a:srgbClr val="A3E1A3"/>
              </a:solidFill>
              <a:round/>
              <a:headEnd/>
              <a:tailEnd/>
            </a:ln>
          </p:spPr>
          <p:txBody>
            <a:bodyPr/>
            <a:lstStyle/>
            <a:p>
              <a:endParaRPr lang="en-US"/>
            </a:p>
          </p:txBody>
        </p:sp>
      </p:grpSp>
      <p:grpSp>
        <p:nvGrpSpPr>
          <p:cNvPr id="83968" name="Group 289"/>
          <p:cNvGrpSpPr>
            <a:grpSpLocks/>
          </p:cNvGrpSpPr>
          <p:nvPr/>
        </p:nvGrpSpPr>
        <p:grpSpPr bwMode="auto">
          <a:xfrm>
            <a:off x="3435350" y="5527675"/>
            <a:ext cx="131763" cy="174625"/>
            <a:chOff x="2164" y="3150"/>
            <a:chExt cx="83" cy="110"/>
          </a:xfrm>
        </p:grpSpPr>
        <p:sp>
          <p:nvSpPr>
            <p:cNvPr id="75843" name="Line 282"/>
            <p:cNvSpPr>
              <a:spLocks noChangeAspect="1" noChangeShapeType="1"/>
            </p:cNvSpPr>
            <p:nvPr/>
          </p:nvSpPr>
          <p:spPr bwMode="auto">
            <a:xfrm flipV="1">
              <a:off x="2200" y="3150"/>
              <a:ext cx="2" cy="50"/>
            </a:xfrm>
            <a:prstGeom prst="line">
              <a:avLst/>
            </a:prstGeom>
            <a:noFill/>
            <a:ln w="9525">
              <a:solidFill>
                <a:srgbClr val="A3E1A3"/>
              </a:solidFill>
              <a:round/>
              <a:headEnd/>
              <a:tailEnd/>
            </a:ln>
          </p:spPr>
          <p:txBody>
            <a:bodyPr/>
            <a:lstStyle/>
            <a:p>
              <a:endParaRPr lang="en-US"/>
            </a:p>
          </p:txBody>
        </p:sp>
        <p:sp>
          <p:nvSpPr>
            <p:cNvPr id="75844" name="Line 283"/>
            <p:cNvSpPr>
              <a:spLocks noChangeAspect="1" noChangeShapeType="1"/>
            </p:cNvSpPr>
            <p:nvPr/>
          </p:nvSpPr>
          <p:spPr bwMode="auto">
            <a:xfrm>
              <a:off x="2164" y="3150"/>
              <a:ext cx="83" cy="1"/>
            </a:xfrm>
            <a:prstGeom prst="line">
              <a:avLst/>
            </a:prstGeom>
            <a:noFill/>
            <a:ln w="9525">
              <a:solidFill>
                <a:srgbClr val="A3E1A3"/>
              </a:solidFill>
              <a:round/>
              <a:headEnd/>
              <a:tailEnd/>
            </a:ln>
          </p:spPr>
          <p:txBody>
            <a:bodyPr/>
            <a:lstStyle/>
            <a:p>
              <a:endParaRPr lang="en-US"/>
            </a:p>
          </p:txBody>
        </p:sp>
        <p:sp>
          <p:nvSpPr>
            <p:cNvPr id="75845" name="Line 284"/>
            <p:cNvSpPr>
              <a:spLocks noChangeAspect="1" noChangeShapeType="1"/>
            </p:cNvSpPr>
            <p:nvPr/>
          </p:nvSpPr>
          <p:spPr bwMode="auto">
            <a:xfrm>
              <a:off x="2200" y="3200"/>
              <a:ext cx="2" cy="59"/>
            </a:xfrm>
            <a:prstGeom prst="line">
              <a:avLst/>
            </a:prstGeom>
            <a:noFill/>
            <a:ln w="9525">
              <a:solidFill>
                <a:srgbClr val="A3E1A3"/>
              </a:solidFill>
              <a:round/>
              <a:headEnd/>
              <a:tailEnd/>
            </a:ln>
          </p:spPr>
          <p:txBody>
            <a:bodyPr/>
            <a:lstStyle/>
            <a:p>
              <a:endParaRPr lang="en-US"/>
            </a:p>
          </p:txBody>
        </p:sp>
        <p:sp>
          <p:nvSpPr>
            <p:cNvPr id="75846" name="Line 285"/>
            <p:cNvSpPr>
              <a:spLocks noChangeAspect="1" noChangeShapeType="1"/>
            </p:cNvSpPr>
            <p:nvPr/>
          </p:nvSpPr>
          <p:spPr bwMode="auto">
            <a:xfrm>
              <a:off x="2164" y="3259"/>
              <a:ext cx="83" cy="1"/>
            </a:xfrm>
            <a:prstGeom prst="line">
              <a:avLst/>
            </a:prstGeom>
            <a:noFill/>
            <a:ln w="9525">
              <a:solidFill>
                <a:srgbClr val="A3E1A3"/>
              </a:solidFill>
              <a:round/>
              <a:headEnd/>
              <a:tailEnd/>
            </a:ln>
          </p:spPr>
          <p:txBody>
            <a:bodyPr/>
            <a:lstStyle/>
            <a:p>
              <a:endParaRPr lang="en-US"/>
            </a:p>
          </p:txBody>
        </p:sp>
      </p:grpSp>
      <p:grpSp>
        <p:nvGrpSpPr>
          <p:cNvPr id="83969" name="Group 294"/>
          <p:cNvGrpSpPr>
            <a:grpSpLocks/>
          </p:cNvGrpSpPr>
          <p:nvPr/>
        </p:nvGrpSpPr>
        <p:grpSpPr bwMode="auto">
          <a:xfrm>
            <a:off x="2836863" y="5513388"/>
            <a:ext cx="130175" cy="149225"/>
            <a:chOff x="1787" y="3141"/>
            <a:chExt cx="82" cy="94"/>
          </a:xfrm>
        </p:grpSpPr>
        <p:sp>
          <p:nvSpPr>
            <p:cNvPr id="75840" name="Line 287"/>
            <p:cNvSpPr>
              <a:spLocks noChangeAspect="1" noChangeShapeType="1"/>
            </p:cNvSpPr>
            <p:nvPr/>
          </p:nvSpPr>
          <p:spPr bwMode="auto">
            <a:xfrm flipV="1">
              <a:off x="1822" y="3141"/>
              <a:ext cx="2" cy="42"/>
            </a:xfrm>
            <a:prstGeom prst="line">
              <a:avLst/>
            </a:prstGeom>
            <a:noFill/>
            <a:ln w="9525">
              <a:solidFill>
                <a:srgbClr val="A3E1A3"/>
              </a:solidFill>
              <a:round/>
              <a:headEnd/>
              <a:tailEnd/>
            </a:ln>
          </p:spPr>
          <p:txBody>
            <a:bodyPr/>
            <a:lstStyle/>
            <a:p>
              <a:endParaRPr lang="en-US"/>
            </a:p>
          </p:txBody>
        </p:sp>
        <p:sp>
          <p:nvSpPr>
            <p:cNvPr id="75841" name="Line 288"/>
            <p:cNvSpPr>
              <a:spLocks noChangeAspect="1" noChangeShapeType="1"/>
            </p:cNvSpPr>
            <p:nvPr/>
          </p:nvSpPr>
          <p:spPr bwMode="auto">
            <a:xfrm>
              <a:off x="1787" y="3141"/>
              <a:ext cx="82" cy="1"/>
            </a:xfrm>
            <a:prstGeom prst="line">
              <a:avLst/>
            </a:prstGeom>
            <a:noFill/>
            <a:ln w="9525">
              <a:solidFill>
                <a:srgbClr val="A3E1A3"/>
              </a:solidFill>
              <a:round/>
              <a:headEnd/>
              <a:tailEnd/>
            </a:ln>
          </p:spPr>
          <p:txBody>
            <a:bodyPr/>
            <a:lstStyle/>
            <a:p>
              <a:endParaRPr lang="en-US"/>
            </a:p>
          </p:txBody>
        </p:sp>
        <p:sp>
          <p:nvSpPr>
            <p:cNvPr id="75842" name="Line 290"/>
            <p:cNvSpPr>
              <a:spLocks noChangeAspect="1" noChangeShapeType="1"/>
            </p:cNvSpPr>
            <p:nvPr/>
          </p:nvSpPr>
          <p:spPr bwMode="auto">
            <a:xfrm>
              <a:off x="1787" y="3234"/>
              <a:ext cx="82" cy="1"/>
            </a:xfrm>
            <a:prstGeom prst="line">
              <a:avLst/>
            </a:prstGeom>
            <a:noFill/>
            <a:ln w="9525">
              <a:solidFill>
                <a:srgbClr val="A3E1A3"/>
              </a:solidFill>
              <a:round/>
              <a:headEnd/>
              <a:tailEnd/>
            </a:ln>
          </p:spPr>
          <p:txBody>
            <a:bodyPr/>
            <a:lstStyle/>
            <a:p>
              <a:endParaRPr lang="en-US"/>
            </a:p>
          </p:txBody>
        </p:sp>
      </p:grpSp>
      <p:grpSp>
        <p:nvGrpSpPr>
          <p:cNvPr id="83970" name="Group 298"/>
          <p:cNvGrpSpPr>
            <a:grpSpLocks/>
          </p:cNvGrpSpPr>
          <p:nvPr/>
        </p:nvGrpSpPr>
        <p:grpSpPr bwMode="auto">
          <a:xfrm>
            <a:off x="5707063" y="4005263"/>
            <a:ext cx="327025" cy="79375"/>
            <a:chOff x="3090" y="2231"/>
            <a:chExt cx="206" cy="50"/>
          </a:xfrm>
        </p:grpSpPr>
        <p:sp>
          <p:nvSpPr>
            <p:cNvPr id="75838" name="Line 314"/>
            <p:cNvSpPr>
              <a:spLocks noChangeAspect="1" noChangeShapeType="1"/>
            </p:cNvSpPr>
            <p:nvPr/>
          </p:nvSpPr>
          <p:spPr bwMode="auto">
            <a:xfrm>
              <a:off x="3090" y="2256"/>
              <a:ext cx="206" cy="1"/>
            </a:xfrm>
            <a:prstGeom prst="line">
              <a:avLst/>
            </a:prstGeom>
            <a:noFill/>
            <a:ln w="31750">
              <a:solidFill>
                <a:srgbClr val="A3E1A3"/>
              </a:solidFill>
              <a:round/>
              <a:headEnd/>
              <a:tailEnd/>
            </a:ln>
          </p:spPr>
          <p:txBody>
            <a:bodyPr/>
            <a:lstStyle/>
            <a:p>
              <a:endParaRPr lang="en-US"/>
            </a:p>
          </p:txBody>
        </p:sp>
        <p:sp>
          <p:nvSpPr>
            <p:cNvPr id="75839" name="Freeform 313"/>
            <p:cNvSpPr>
              <a:spLocks noChangeAspect="1"/>
            </p:cNvSpPr>
            <p:nvPr/>
          </p:nvSpPr>
          <p:spPr bwMode="auto">
            <a:xfrm>
              <a:off x="3155" y="2231"/>
              <a:ext cx="71" cy="50"/>
            </a:xfrm>
            <a:custGeom>
              <a:avLst/>
              <a:gdLst>
                <a:gd name="T0" fmla="*/ 2706041 w 36"/>
                <a:gd name="T1" fmla="*/ 0 h 36"/>
                <a:gd name="T2" fmla="*/ 5327901 w 36"/>
                <a:gd name="T3" fmla="*/ 415668 h 36"/>
                <a:gd name="T4" fmla="*/ 0 w 36"/>
                <a:gd name="T5" fmla="*/ 415668 h 36"/>
                <a:gd name="T6" fmla="*/ 2706041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A3E1A3"/>
            </a:solidFill>
            <a:ln w="9525">
              <a:solidFill>
                <a:srgbClr val="A3E1A3"/>
              </a:solidFill>
              <a:round/>
              <a:headEnd/>
              <a:tailEnd/>
            </a:ln>
          </p:spPr>
          <p:txBody>
            <a:bodyPr/>
            <a:lstStyle/>
            <a:p>
              <a:endParaRPr lang="en-US"/>
            </a:p>
          </p:txBody>
        </p:sp>
      </p:grpSp>
      <p:grpSp>
        <p:nvGrpSpPr>
          <p:cNvPr id="83971" name="Group 19"/>
          <p:cNvGrpSpPr>
            <a:grpSpLocks/>
          </p:cNvGrpSpPr>
          <p:nvPr/>
        </p:nvGrpSpPr>
        <p:grpSpPr bwMode="auto">
          <a:xfrm>
            <a:off x="5213350" y="5594350"/>
            <a:ext cx="131763" cy="147638"/>
            <a:chOff x="3284" y="3192"/>
            <a:chExt cx="83" cy="93"/>
          </a:xfrm>
        </p:grpSpPr>
        <p:sp>
          <p:nvSpPr>
            <p:cNvPr id="75834" name="Line 277"/>
            <p:cNvSpPr>
              <a:spLocks noChangeAspect="1" noChangeShapeType="1"/>
            </p:cNvSpPr>
            <p:nvPr/>
          </p:nvSpPr>
          <p:spPr bwMode="auto">
            <a:xfrm flipV="1">
              <a:off x="3320" y="3192"/>
              <a:ext cx="2" cy="50"/>
            </a:xfrm>
            <a:prstGeom prst="line">
              <a:avLst/>
            </a:prstGeom>
            <a:noFill/>
            <a:ln w="9525">
              <a:solidFill>
                <a:srgbClr val="A3E1A3"/>
              </a:solidFill>
              <a:round/>
              <a:headEnd/>
              <a:tailEnd/>
            </a:ln>
          </p:spPr>
          <p:txBody>
            <a:bodyPr/>
            <a:lstStyle/>
            <a:p>
              <a:endParaRPr lang="en-US"/>
            </a:p>
          </p:txBody>
        </p:sp>
        <p:sp>
          <p:nvSpPr>
            <p:cNvPr id="75835" name="Line 278"/>
            <p:cNvSpPr>
              <a:spLocks noChangeAspect="1" noChangeShapeType="1"/>
            </p:cNvSpPr>
            <p:nvPr/>
          </p:nvSpPr>
          <p:spPr bwMode="auto">
            <a:xfrm>
              <a:off x="3284" y="3192"/>
              <a:ext cx="83" cy="1"/>
            </a:xfrm>
            <a:prstGeom prst="line">
              <a:avLst/>
            </a:prstGeom>
            <a:noFill/>
            <a:ln w="9525">
              <a:solidFill>
                <a:srgbClr val="A3E1A3"/>
              </a:solidFill>
              <a:round/>
              <a:headEnd/>
              <a:tailEnd/>
            </a:ln>
          </p:spPr>
          <p:txBody>
            <a:bodyPr/>
            <a:lstStyle/>
            <a:p>
              <a:endParaRPr lang="en-US"/>
            </a:p>
          </p:txBody>
        </p:sp>
        <p:sp>
          <p:nvSpPr>
            <p:cNvPr id="75836" name="Line 279"/>
            <p:cNvSpPr>
              <a:spLocks noChangeAspect="1" noChangeShapeType="1"/>
            </p:cNvSpPr>
            <p:nvPr/>
          </p:nvSpPr>
          <p:spPr bwMode="auto">
            <a:xfrm>
              <a:off x="3320" y="3242"/>
              <a:ext cx="2" cy="42"/>
            </a:xfrm>
            <a:prstGeom prst="line">
              <a:avLst/>
            </a:prstGeom>
            <a:noFill/>
            <a:ln w="9525">
              <a:solidFill>
                <a:srgbClr val="A3E1A3"/>
              </a:solidFill>
              <a:round/>
              <a:headEnd/>
              <a:tailEnd/>
            </a:ln>
          </p:spPr>
          <p:txBody>
            <a:bodyPr/>
            <a:lstStyle/>
            <a:p>
              <a:endParaRPr lang="en-US"/>
            </a:p>
          </p:txBody>
        </p:sp>
        <p:sp>
          <p:nvSpPr>
            <p:cNvPr id="75837" name="Line 280"/>
            <p:cNvSpPr>
              <a:spLocks noChangeAspect="1" noChangeShapeType="1"/>
            </p:cNvSpPr>
            <p:nvPr/>
          </p:nvSpPr>
          <p:spPr bwMode="auto">
            <a:xfrm>
              <a:off x="3284" y="3284"/>
              <a:ext cx="83" cy="1"/>
            </a:xfrm>
            <a:prstGeom prst="line">
              <a:avLst/>
            </a:prstGeom>
            <a:noFill/>
            <a:ln w="9525">
              <a:solidFill>
                <a:srgbClr val="A3E1A3"/>
              </a:solidFill>
              <a:round/>
              <a:headEnd/>
              <a:tailEnd/>
            </a:ln>
          </p:spPr>
          <p:txBody>
            <a:bodyPr/>
            <a:lstStyle/>
            <a:p>
              <a:endParaRPr lang="en-US"/>
            </a:p>
          </p:txBody>
        </p:sp>
      </p:grpSp>
      <p:sp>
        <p:nvSpPr>
          <p:cNvPr id="75829" name="Rectangle 329"/>
          <p:cNvSpPr>
            <a:spLocks noChangeArrowheads="1"/>
          </p:cNvSpPr>
          <p:nvPr/>
        </p:nvSpPr>
        <p:spPr bwMode="auto">
          <a:xfrm>
            <a:off x="6105525" y="5397500"/>
            <a:ext cx="914400" cy="914400"/>
          </a:xfrm>
          <a:prstGeom prst="rect">
            <a:avLst/>
          </a:prstGeom>
          <a:noFill/>
          <a:ln w="9525">
            <a:noFill/>
            <a:miter lim="800000"/>
            <a:headEnd/>
            <a:tailEnd/>
          </a:ln>
        </p:spPr>
        <p:txBody>
          <a:bodyPr wrap="none" anchor="ctr">
            <a:spAutoFit/>
          </a:bodyPr>
          <a:lstStyle/>
          <a:p>
            <a:endParaRPr lang="en-US" altLang="zh-CN" sz="2000">
              <a:ea typeface="宋体" pitchFamily="-65" charset="-122"/>
            </a:endParaRPr>
          </a:p>
        </p:txBody>
      </p:sp>
      <p:grpSp>
        <p:nvGrpSpPr>
          <p:cNvPr id="83972" name="Group 240"/>
          <p:cNvGrpSpPr>
            <a:grpSpLocks/>
          </p:cNvGrpSpPr>
          <p:nvPr/>
        </p:nvGrpSpPr>
        <p:grpSpPr bwMode="auto">
          <a:xfrm>
            <a:off x="5707063" y="3751263"/>
            <a:ext cx="327025" cy="66675"/>
            <a:chOff x="3090" y="2055"/>
            <a:chExt cx="206" cy="42"/>
          </a:xfrm>
        </p:grpSpPr>
        <p:sp>
          <p:nvSpPr>
            <p:cNvPr id="75832" name="Rectangle 310"/>
            <p:cNvSpPr>
              <a:spLocks noChangeAspect="1" noChangeArrowheads="1"/>
            </p:cNvSpPr>
            <p:nvPr/>
          </p:nvSpPr>
          <p:spPr bwMode="auto">
            <a:xfrm>
              <a:off x="3166" y="2055"/>
              <a:ext cx="52" cy="42"/>
            </a:xfrm>
            <a:prstGeom prst="rect">
              <a:avLst/>
            </a:prstGeom>
            <a:solidFill>
              <a:schemeClr val="tx1"/>
            </a:solidFill>
            <a:ln w="9525">
              <a:solidFill>
                <a:srgbClr val="000000"/>
              </a:solidFill>
              <a:miter lim="800000"/>
              <a:headEnd/>
              <a:tailEnd/>
            </a:ln>
          </p:spPr>
          <p:txBody>
            <a:bodyPr/>
            <a:lstStyle/>
            <a:p>
              <a:pPr eaLnBrk="0" hangingPunct="0"/>
              <a:endParaRPr lang="en-GB" altLang="zh-CN" sz="1400">
                <a:ea typeface="ＭＳ Ｐゴシック" pitchFamily="-65" charset="-128"/>
              </a:endParaRPr>
            </a:p>
          </p:txBody>
        </p:sp>
        <p:sp>
          <p:nvSpPr>
            <p:cNvPr id="75833" name="Line 311"/>
            <p:cNvSpPr>
              <a:spLocks noChangeAspect="1" noChangeShapeType="1"/>
            </p:cNvSpPr>
            <p:nvPr/>
          </p:nvSpPr>
          <p:spPr bwMode="auto">
            <a:xfrm>
              <a:off x="3090" y="2076"/>
              <a:ext cx="206" cy="0"/>
            </a:xfrm>
            <a:prstGeom prst="line">
              <a:avLst/>
            </a:prstGeom>
            <a:noFill/>
            <a:ln w="31750">
              <a:solidFill>
                <a:srgbClr val="000000"/>
              </a:solidFill>
              <a:round/>
              <a:headEnd/>
              <a:tailEnd/>
            </a:ln>
          </p:spPr>
          <p:txBody>
            <a:bodyPr/>
            <a:lstStyle/>
            <a:p>
              <a:endParaRPr lang="en-US"/>
            </a:p>
          </p:txBody>
        </p:sp>
      </p:grpSp>
      <p:sp>
        <p:nvSpPr>
          <p:cNvPr id="75831" name="Rectangle 34"/>
          <p:cNvSpPr>
            <a:spLocks noChangeArrowheads="1"/>
          </p:cNvSpPr>
          <p:nvPr/>
        </p:nvSpPr>
        <p:spPr bwMode="auto">
          <a:xfrm>
            <a:off x="1362075" y="2338388"/>
            <a:ext cx="6413500" cy="488950"/>
          </a:xfrm>
          <a:prstGeom prst="rect">
            <a:avLst/>
          </a:prstGeom>
          <a:noFill/>
          <a:ln w="9525">
            <a:noFill/>
            <a:miter lim="800000"/>
            <a:headEnd/>
            <a:tailEnd/>
          </a:ln>
        </p:spPr>
        <p:txBody>
          <a:bodyPr lIns="0" tIns="0" rIns="0" bIns="0" anchor="b">
            <a:spAutoFit/>
          </a:bodyPr>
          <a:lstStyle/>
          <a:p>
            <a:pPr eaLnBrk="0" hangingPunct="0">
              <a:spcBef>
                <a:spcPct val="100000"/>
              </a:spcBef>
            </a:pPr>
            <a:r>
              <a:rPr lang="en-US" altLang="zh-CN" sz="1600" b="1">
                <a:solidFill>
                  <a:srgbClr val="1C3F93"/>
                </a:solidFill>
                <a:ea typeface="宋体" pitchFamily="-65" charset="-122"/>
              </a:rPr>
              <a:t>Plasma Dapoxetine concentrations decreased to 5%</a:t>
            </a:r>
            <a:br>
              <a:rPr lang="en-US" altLang="zh-CN" sz="1600" b="1">
                <a:solidFill>
                  <a:srgbClr val="1C3F93"/>
                </a:solidFill>
                <a:ea typeface="宋体" pitchFamily="-65" charset="-122"/>
              </a:rPr>
            </a:br>
            <a:r>
              <a:rPr lang="en-US" altLang="zh-CN" sz="1600" b="1">
                <a:solidFill>
                  <a:srgbClr val="1C3F93"/>
                </a:solidFill>
                <a:ea typeface="宋体" pitchFamily="-65" charset="-122"/>
              </a:rPr>
              <a:t>of C</a:t>
            </a:r>
            <a:r>
              <a:rPr lang="en-US" altLang="zh-CN" sz="1600" b="1" baseline="-25000">
                <a:solidFill>
                  <a:srgbClr val="1C3F93"/>
                </a:solidFill>
                <a:ea typeface="宋体" pitchFamily="-65" charset="-122"/>
              </a:rPr>
              <a:t>max</a:t>
            </a:r>
            <a:r>
              <a:rPr lang="en-US" altLang="zh-CN" sz="1600" b="1">
                <a:solidFill>
                  <a:srgbClr val="1C3F93"/>
                </a:solidFill>
                <a:ea typeface="宋体" pitchFamily="-65" charset="-122"/>
              </a:rPr>
              <a:t> by 24 hours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4584700" y="6096000"/>
            <a:ext cx="4248150" cy="443198"/>
          </a:xfrm>
          <a:prstGeom prst="rect">
            <a:avLst/>
          </a:prstGeom>
          <a:noFill/>
          <a:ln w="9525">
            <a:noFill/>
            <a:miter lim="800000"/>
            <a:headEnd/>
            <a:tailEnd/>
          </a:ln>
        </p:spPr>
        <p:txBody>
          <a:bodyPr lIns="0" tIns="0" rIns="0" bIns="0" anchor="b">
            <a:spAutoFit/>
          </a:bodyPr>
          <a:lstStyle/>
          <a:p>
            <a:pPr algn="r">
              <a:lnSpc>
                <a:spcPct val="95000"/>
              </a:lnSpc>
            </a:pPr>
            <a:r>
              <a:rPr lang="it-IT" altLang="zh-CN" sz="1200" dirty="0">
                <a:solidFill>
                  <a:srgbClr val="000000"/>
                </a:solidFill>
                <a:latin typeface="Tahoma" pitchFamily="34" charset="0"/>
                <a:ea typeface="ＭＳ Ｐゴシック" pitchFamily="-65" charset="-128"/>
                <a:cs typeface="Tahoma" pitchFamily="34" charset="0"/>
              </a:rPr>
              <a:t>Giuliano &amp; Clement. Eur Urol 2006;50(3):454-66. </a:t>
            </a:r>
          </a:p>
          <a:p>
            <a:pPr algn="l">
              <a:lnSpc>
                <a:spcPct val="95000"/>
              </a:lnSpc>
            </a:pPr>
            <a:r>
              <a:rPr lang="it-IT" altLang="zh-CN" sz="1200" dirty="0" smtClean="0">
                <a:solidFill>
                  <a:srgbClr val="000000"/>
                </a:solidFill>
                <a:latin typeface="Tahoma" pitchFamily="34" charset="0"/>
                <a:ea typeface="ＭＳ Ｐゴシック" pitchFamily="-65" charset="-128"/>
                <a:cs typeface="Tahoma" pitchFamily="34" charset="0"/>
              </a:rPr>
              <a:t>                    Giuliano</a:t>
            </a:r>
            <a:r>
              <a:rPr lang="it-IT" altLang="zh-CN" sz="1200" dirty="0">
                <a:solidFill>
                  <a:srgbClr val="000000"/>
                </a:solidFill>
                <a:latin typeface="Tahoma" pitchFamily="34" charset="0"/>
                <a:ea typeface="ＭＳ Ｐゴシック" pitchFamily="-65" charset="-128"/>
                <a:cs typeface="Tahoma" pitchFamily="34" charset="0"/>
              </a:rPr>
              <a:t>. Trends Neurosci 2007;30(2):79-84.</a:t>
            </a:r>
          </a:p>
        </p:txBody>
      </p:sp>
      <p:sp>
        <p:nvSpPr>
          <p:cNvPr id="79875" name="Rectangle 3"/>
          <p:cNvSpPr>
            <a:spLocks noGrp="1" noChangeArrowheads="1"/>
          </p:cNvSpPr>
          <p:nvPr>
            <p:ph type="title" idx="4294967295"/>
          </p:nvPr>
        </p:nvSpPr>
        <p:spPr>
          <a:xfrm>
            <a:off x="314325" y="485775"/>
            <a:ext cx="8829675" cy="881780"/>
          </a:xfrm>
        </p:spPr>
        <p:txBody>
          <a:bodyPr/>
          <a:lstStyle/>
          <a:p>
            <a:r>
              <a:rPr lang="en-US" altLang="zh-CN" sz="2700" dirty="0" smtClean="0">
                <a:ea typeface="宋体" pitchFamily="-65" charset="-122"/>
              </a:rPr>
              <a:t>Rapid absorption of </a:t>
            </a:r>
            <a:r>
              <a:rPr lang="en-US" altLang="zh-CN" sz="2700" dirty="0" err="1" smtClean="0">
                <a:ea typeface="宋体" pitchFamily="-65" charset="-122"/>
              </a:rPr>
              <a:t>Dapoxetine</a:t>
            </a:r>
            <a:r>
              <a:rPr lang="en-US" altLang="zh-CN" sz="2700" dirty="0" smtClean="0">
                <a:ea typeface="宋体" pitchFamily="-65" charset="-122"/>
              </a:rPr>
              <a:t> may</a:t>
            </a:r>
            <a:br>
              <a:rPr lang="en-US" altLang="zh-CN" sz="2700" dirty="0" smtClean="0">
                <a:ea typeface="宋体" pitchFamily="-65" charset="-122"/>
              </a:rPr>
            </a:br>
            <a:r>
              <a:rPr lang="en-US" altLang="zh-CN" sz="2700" dirty="0" smtClean="0">
                <a:ea typeface="宋体" pitchFamily="-65" charset="-122"/>
              </a:rPr>
              <a:t>enhance clinical utility</a:t>
            </a:r>
            <a:endParaRPr lang="it-IT" altLang="zh-CN" sz="2700" dirty="0" smtClean="0">
              <a:ea typeface="宋体" pitchFamily="-65" charset="-122"/>
            </a:endParaRPr>
          </a:p>
        </p:txBody>
      </p:sp>
      <p:sp>
        <p:nvSpPr>
          <p:cNvPr id="79876" name="Rectangle 4"/>
          <p:cNvSpPr>
            <a:spLocks noGrp="1" noChangeArrowheads="1"/>
          </p:cNvSpPr>
          <p:nvPr>
            <p:ph type="body" idx="4294967295"/>
          </p:nvPr>
        </p:nvSpPr>
        <p:spPr>
          <a:xfrm>
            <a:off x="301625" y="1777999"/>
            <a:ext cx="7355521" cy="4181658"/>
          </a:xfrm>
        </p:spPr>
        <p:txBody>
          <a:bodyPr/>
          <a:lstStyle/>
          <a:p>
            <a:pPr lvl="1">
              <a:lnSpc>
                <a:spcPct val="80000"/>
              </a:lnSpc>
            </a:pPr>
            <a:r>
              <a:rPr lang="en-US" altLang="zh-CN" sz="2800" dirty="0" smtClean="0">
                <a:solidFill>
                  <a:srgbClr val="000099"/>
                </a:solidFill>
                <a:ea typeface="宋体" pitchFamily="-65" charset="-122"/>
              </a:rPr>
              <a:t>Antidepressant SSRIs generally take 1-2 weeks of daily dosing before they are effective against the symptoms of PE</a:t>
            </a:r>
          </a:p>
          <a:p>
            <a:pPr lvl="2">
              <a:lnSpc>
                <a:spcPct val="80000"/>
              </a:lnSpc>
              <a:buNone/>
            </a:pPr>
            <a:endParaRPr lang="en-US" altLang="zh-CN" sz="1200" dirty="0" smtClean="0">
              <a:solidFill>
                <a:srgbClr val="000099"/>
              </a:solidFill>
              <a:ea typeface="宋体" pitchFamily="-65" charset="-122"/>
            </a:endParaRPr>
          </a:p>
          <a:p>
            <a:pPr lvl="1">
              <a:lnSpc>
                <a:spcPct val="80000"/>
              </a:lnSpc>
            </a:pPr>
            <a:r>
              <a:rPr lang="en-US" altLang="zh-CN" sz="2800" dirty="0" smtClean="0">
                <a:solidFill>
                  <a:srgbClr val="000099"/>
                </a:solidFill>
                <a:ea typeface="宋体" pitchFamily="-65" charset="-122"/>
              </a:rPr>
              <a:t>The rapid absorption of </a:t>
            </a:r>
            <a:r>
              <a:rPr lang="en-US" altLang="zh-CN" sz="2800" dirty="0" err="1" smtClean="0">
                <a:solidFill>
                  <a:srgbClr val="000099"/>
                </a:solidFill>
                <a:ea typeface="宋体" pitchFamily="-65" charset="-122"/>
              </a:rPr>
              <a:t>Dapoxetine</a:t>
            </a:r>
            <a:r>
              <a:rPr lang="en-US" altLang="zh-CN" sz="2800" dirty="0" smtClean="0">
                <a:solidFill>
                  <a:srgbClr val="000099"/>
                </a:solidFill>
                <a:ea typeface="宋体" pitchFamily="-65" charset="-122"/>
              </a:rPr>
              <a:t> might lead to an abrupt increase in serotonin levels that overwhelms the compensatory capacity of the 5-HT</a:t>
            </a:r>
            <a:r>
              <a:rPr lang="en-US" altLang="zh-CN" sz="2800" baseline="-25000" dirty="0" smtClean="0">
                <a:solidFill>
                  <a:srgbClr val="000099"/>
                </a:solidFill>
                <a:ea typeface="宋体" pitchFamily="-65" charset="-122"/>
              </a:rPr>
              <a:t>1A</a:t>
            </a:r>
            <a:r>
              <a:rPr lang="en-US" altLang="zh-CN" sz="2800" dirty="0" smtClean="0">
                <a:solidFill>
                  <a:srgbClr val="000099"/>
                </a:solidFill>
                <a:ea typeface="宋体" pitchFamily="-65" charset="-122"/>
              </a:rPr>
              <a:t> </a:t>
            </a:r>
            <a:r>
              <a:rPr lang="en-US" altLang="zh-CN" sz="2800" dirty="0" err="1" smtClean="0">
                <a:solidFill>
                  <a:srgbClr val="000099"/>
                </a:solidFill>
                <a:ea typeface="宋体" pitchFamily="-65" charset="-122"/>
              </a:rPr>
              <a:t>autoreceptors</a:t>
            </a:r>
            <a:endParaRPr lang="en-US" altLang="zh-CN" sz="2800" dirty="0" smtClean="0">
              <a:solidFill>
                <a:srgbClr val="000099"/>
              </a:solidFill>
              <a:ea typeface="宋体" pitchFamily="-65" charset="-122"/>
            </a:endParaRPr>
          </a:p>
          <a:p>
            <a:pPr lvl="1">
              <a:lnSpc>
                <a:spcPct val="80000"/>
              </a:lnSpc>
            </a:pPr>
            <a:r>
              <a:rPr lang="en-US" altLang="zh-CN" sz="2800" dirty="0" smtClean="0">
                <a:solidFill>
                  <a:srgbClr val="000099"/>
                </a:solidFill>
                <a:ea typeface="宋体" pitchFamily="-65" charset="-122"/>
              </a:rPr>
              <a:t>This may explain the ability of </a:t>
            </a:r>
            <a:r>
              <a:rPr lang="en-US" altLang="zh-CN" sz="2800" dirty="0" err="1" smtClean="0">
                <a:solidFill>
                  <a:srgbClr val="000099"/>
                </a:solidFill>
                <a:ea typeface="宋体" pitchFamily="-65" charset="-122"/>
              </a:rPr>
              <a:t>Dapoxetine</a:t>
            </a:r>
            <a:r>
              <a:rPr lang="en-US" altLang="zh-CN" sz="2800" dirty="0" smtClean="0">
                <a:solidFill>
                  <a:srgbClr val="000099"/>
                </a:solidFill>
                <a:ea typeface="宋体" pitchFamily="-65" charset="-122"/>
              </a:rPr>
              <a:t> to improve PE symptoms with on-demand dosing.</a:t>
            </a:r>
            <a:endParaRPr lang="it-IT" altLang="zh-CN" sz="2800" dirty="0" smtClean="0">
              <a:solidFill>
                <a:srgbClr val="000099"/>
              </a:solidFill>
              <a:ea typeface="宋体" pitchFamily="-65"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9876">
                                            <p:txEl>
                                              <p:pRg st="3" end="3"/>
                                            </p:txEl>
                                          </p:spTgt>
                                        </p:tgtEl>
                                        <p:attrNameLst>
                                          <p:attrName>style.visibility</p:attrName>
                                        </p:attrNameLst>
                                      </p:cBhvr>
                                      <p:to>
                                        <p:strVal val="visible"/>
                                      </p:to>
                                    </p:set>
                                    <p:animEffect transition="in" filter="checkerboard(across)">
                                      <p:cBhvr>
                                        <p:cTn id="15" dur="500"/>
                                        <p:tgtEl>
                                          <p:spTgt spid="798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Content Placeholder 6" descr="pe.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00" y="1434741"/>
            <a:ext cx="6248400" cy="4446946"/>
          </a:xfrm>
        </p:spPr>
      </p:pic>
      <p:sp>
        <p:nvSpPr>
          <p:cNvPr id="2" name="Rectangle 1"/>
          <p:cNvSpPr/>
          <p:nvPr/>
        </p:nvSpPr>
        <p:spPr>
          <a:xfrm>
            <a:off x="869704" y="692889"/>
            <a:ext cx="7404591" cy="584776"/>
          </a:xfrm>
          <a:prstGeom prst="rect">
            <a:avLst/>
          </a:prstGeom>
        </p:spPr>
        <p:txBody>
          <a:bodyPr wrap="none">
            <a:spAutoFit/>
          </a:bodyPr>
          <a:lstStyle/>
          <a:p>
            <a:r>
              <a:rPr lang="en-US" sz="3200" dirty="0" err="1">
                <a:effectLst>
                  <a:outerShdw blurRad="38100" dist="38100" dir="2700000" algn="tl">
                    <a:srgbClr val="FFFFFF"/>
                  </a:outerShdw>
                </a:effectLst>
                <a:latin typeface="Tahoma" charset="0"/>
              </a:rPr>
              <a:t>Dapoxetine</a:t>
            </a:r>
            <a:r>
              <a:rPr lang="en-US" sz="3200" dirty="0">
                <a:effectLst>
                  <a:outerShdw blurRad="38100" dist="38100" dir="2700000" algn="tl">
                    <a:srgbClr val="FFFFFF"/>
                  </a:outerShdw>
                </a:effectLst>
                <a:latin typeface="Tahoma" charset="0"/>
              </a:rPr>
              <a:t>  - Integrated Phase III Data</a:t>
            </a:r>
            <a:endParaRPr lang="en-US" sz="3200" dirty="0"/>
          </a:p>
        </p:txBody>
      </p:sp>
    </p:spTree>
    <p:extLst>
      <p:ext uri="{BB962C8B-B14F-4D97-AF65-F5344CB8AC3E}">
        <p14:creationId xmlns:p14="http://schemas.microsoft.com/office/powerpoint/2010/main" val="1823301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6" name="Rectangle 2"/>
          <p:cNvSpPr>
            <a:spLocks noGrp="1" noChangeArrowheads="1"/>
          </p:cNvSpPr>
          <p:nvPr>
            <p:ph type="title"/>
          </p:nvPr>
        </p:nvSpPr>
        <p:spPr>
          <a:xfrm>
            <a:off x="565856" y="566738"/>
            <a:ext cx="8578144" cy="446276"/>
          </a:xfrm>
        </p:spPr>
        <p:txBody>
          <a:bodyPr/>
          <a:lstStyle/>
          <a:p>
            <a:r>
              <a:rPr lang="en-US" dirty="0" err="1">
                <a:effectLst>
                  <a:outerShdw blurRad="38100" dist="38100" dir="2700000" algn="tl">
                    <a:srgbClr val="FFFFFF"/>
                  </a:outerShdw>
                </a:effectLst>
                <a:latin typeface="Tahoma" charset="0"/>
              </a:rPr>
              <a:t>Dapoxetine</a:t>
            </a:r>
            <a:r>
              <a:rPr lang="en-US" dirty="0">
                <a:effectLst>
                  <a:outerShdw blurRad="38100" dist="38100" dir="2700000" algn="tl">
                    <a:srgbClr val="FFFFFF"/>
                  </a:outerShdw>
                </a:effectLst>
                <a:latin typeface="Tahoma" charset="0"/>
              </a:rPr>
              <a:t>  - Integrated Phase III Data</a:t>
            </a:r>
            <a:endParaRPr lang="en-AU" dirty="0">
              <a:effectLst>
                <a:outerShdw blurRad="38100" dist="38100" dir="2700000" algn="tl">
                  <a:srgbClr val="FFFFFF"/>
                </a:outerShdw>
              </a:effectLst>
              <a:latin typeface="Tahoma" charset="0"/>
            </a:endParaRPr>
          </a:p>
        </p:txBody>
      </p:sp>
      <p:sp>
        <p:nvSpPr>
          <p:cNvPr id="2008067" name="Rectangle 3"/>
          <p:cNvSpPr>
            <a:spLocks noGrp="1" noChangeArrowheads="1"/>
          </p:cNvSpPr>
          <p:nvPr>
            <p:ph type="body" idx="1"/>
          </p:nvPr>
        </p:nvSpPr>
        <p:spPr>
          <a:xfrm>
            <a:off x="577145" y="1713997"/>
            <a:ext cx="8195733" cy="1231106"/>
          </a:xfrm>
        </p:spPr>
        <p:txBody>
          <a:bodyPr/>
          <a:lstStyle/>
          <a:p>
            <a:r>
              <a:rPr lang="en-US" sz="2000" dirty="0">
                <a:latin typeface="Tahoma" charset="0"/>
              </a:rPr>
              <a:t>Pooled data from 5 randomized, double blind placebo controlled, </a:t>
            </a:r>
            <a:r>
              <a:rPr lang="en-US" sz="2000" dirty="0" err="1">
                <a:latin typeface="Tahoma" charset="0"/>
              </a:rPr>
              <a:t>multicentre</a:t>
            </a:r>
            <a:r>
              <a:rPr lang="en-US" sz="2000" dirty="0">
                <a:latin typeface="Tahoma" charset="0"/>
              </a:rPr>
              <a:t> 12-24 week phase III studies</a:t>
            </a:r>
          </a:p>
          <a:p>
            <a:r>
              <a:rPr lang="en-US" sz="2000" dirty="0">
                <a:latin typeface="Tahoma" charset="0"/>
              </a:rPr>
              <a:t>n= 6,081, DSM-IV-TR diagnosis &amp; IELT &lt;2 </a:t>
            </a:r>
            <a:r>
              <a:rPr lang="en-US" sz="2000" dirty="0" smtClean="0">
                <a:latin typeface="Tahoma" charset="0"/>
              </a:rPr>
              <a:t>min</a:t>
            </a:r>
            <a:endParaRPr lang="en-US" sz="2000" dirty="0">
              <a:latin typeface="Tahoma" charset="0"/>
            </a:endParaRPr>
          </a:p>
        </p:txBody>
      </p:sp>
      <p:grpSp>
        <p:nvGrpSpPr>
          <p:cNvPr id="96260" name="Group 60"/>
          <p:cNvGrpSpPr>
            <a:grpSpLocks/>
          </p:cNvGrpSpPr>
          <p:nvPr/>
        </p:nvGrpSpPr>
        <p:grpSpPr bwMode="auto">
          <a:xfrm>
            <a:off x="822678" y="3632201"/>
            <a:ext cx="7737122" cy="2890838"/>
            <a:chOff x="583" y="2288"/>
            <a:chExt cx="5483" cy="1821"/>
          </a:xfrm>
        </p:grpSpPr>
        <p:sp>
          <p:nvSpPr>
            <p:cNvPr id="96261" name="Freeform 5"/>
            <p:cNvSpPr>
              <a:spLocks noEditPoints="1"/>
            </p:cNvSpPr>
            <p:nvPr/>
          </p:nvSpPr>
          <p:spPr bwMode="auto">
            <a:xfrm>
              <a:off x="4830" y="2596"/>
              <a:ext cx="25" cy="1165"/>
            </a:xfrm>
            <a:custGeom>
              <a:avLst/>
              <a:gdLst>
                <a:gd name="T0" fmla="*/ 0 w 25"/>
                <a:gd name="T1" fmla="*/ 24 h 1488"/>
                <a:gd name="T2" fmla="*/ 25 w 25"/>
                <a:gd name="T3" fmla="*/ 48 h 1488"/>
                <a:gd name="T4" fmla="*/ 0 w 25"/>
                <a:gd name="T5" fmla="*/ 48 h 1488"/>
                <a:gd name="T6" fmla="*/ 25 w 25"/>
                <a:gd name="T7" fmla="*/ 120 h 1488"/>
                <a:gd name="T8" fmla="*/ 25 w 25"/>
                <a:gd name="T9" fmla="*/ 96 h 1488"/>
                <a:gd name="T10" fmla="*/ 0 w 25"/>
                <a:gd name="T11" fmla="*/ 168 h 1488"/>
                <a:gd name="T12" fmla="*/ 25 w 25"/>
                <a:gd name="T13" fmla="*/ 192 h 1488"/>
                <a:gd name="T14" fmla="*/ 0 w 25"/>
                <a:gd name="T15" fmla="*/ 192 h 1488"/>
                <a:gd name="T16" fmla="*/ 25 w 25"/>
                <a:gd name="T17" fmla="*/ 264 h 1488"/>
                <a:gd name="T18" fmla="*/ 25 w 25"/>
                <a:gd name="T19" fmla="*/ 240 h 1488"/>
                <a:gd name="T20" fmla="*/ 0 w 25"/>
                <a:gd name="T21" fmla="*/ 312 h 1488"/>
                <a:gd name="T22" fmla="*/ 25 w 25"/>
                <a:gd name="T23" fmla="*/ 336 h 1488"/>
                <a:gd name="T24" fmla="*/ 0 w 25"/>
                <a:gd name="T25" fmla="*/ 336 h 1488"/>
                <a:gd name="T26" fmla="*/ 25 w 25"/>
                <a:gd name="T27" fmla="*/ 408 h 1488"/>
                <a:gd name="T28" fmla="*/ 25 w 25"/>
                <a:gd name="T29" fmla="*/ 384 h 1488"/>
                <a:gd name="T30" fmla="*/ 0 w 25"/>
                <a:gd name="T31" fmla="*/ 456 h 1488"/>
                <a:gd name="T32" fmla="*/ 25 w 25"/>
                <a:gd name="T33" fmla="*/ 480 h 1488"/>
                <a:gd name="T34" fmla="*/ 0 w 25"/>
                <a:gd name="T35" fmla="*/ 480 h 1488"/>
                <a:gd name="T36" fmla="*/ 25 w 25"/>
                <a:gd name="T37" fmla="*/ 552 h 1488"/>
                <a:gd name="T38" fmla="*/ 25 w 25"/>
                <a:gd name="T39" fmla="*/ 528 h 1488"/>
                <a:gd name="T40" fmla="*/ 0 w 25"/>
                <a:gd name="T41" fmla="*/ 600 h 1488"/>
                <a:gd name="T42" fmla="*/ 25 w 25"/>
                <a:gd name="T43" fmla="*/ 624 h 1488"/>
                <a:gd name="T44" fmla="*/ 0 w 25"/>
                <a:gd name="T45" fmla="*/ 624 h 1488"/>
                <a:gd name="T46" fmla="*/ 25 w 25"/>
                <a:gd name="T47" fmla="*/ 696 h 1488"/>
                <a:gd name="T48" fmla="*/ 25 w 25"/>
                <a:gd name="T49" fmla="*/ 672 h 1488"/>
                <a:gd name="T50" fmla="*/ 0 w 25"/>
                <a:gd name="T51" fmla="*/ 744 h 1488"/>
                <a:gd name="T52" fmla="*/ 25 w 25"/>
                <a:gd name="T53" fmla="*/ 768 h 1488"/>
                <a:gd name="T54" fmla="*/ 0 w 25"/>
                <a:gd name="T55" fmla="*/ 768 h 1488"/>
                <a:gd name="T56" fmla="*/ 25 w 25"/>
                <a:gd name="T57" fmla="*/ 840 h 1488"/>
                <a:gd name="T58" fmla="*/ 25 w 25"/>
                <a:gd name="T59" fmla="*/ 816 h 1488"/>
                <a:gd name="T60" fmla="*/ 0 w 25"/>
                <a:gd name="T61" fmla="*/ 888 h 1488"/>
                <a:gd name="T62" fmla="*/ 25 w 25"/>
                <a:gd name="T63" fmla="*/ 912 h 1488"/>
                <a:gd name="T64" fmla="*/ 0 w 25"/>
                <a:gd name="T65" fmla="*/ 912 h 1488"/>
                <a:gd name="T66" fmla="*/ 25 w 25"/>
                <a:gd name="T67" fmla="*/ 984 h 1488"/>
                <a:gd name="T68" fmla="*/ 25 w 25"/>
                <a:gd name="T69" fmla="*/ 960 h 1488"/>
                <a:gd name="T70" fmla="*/ 0 w 25"/>
                <a:gd name="T71" fmla="*/ 1032 h 1488"/>
                <a:gd name="T72" fmla="*/ 25 w 25"/>
                <a:gd name="T73" fmla="*/ 1056 h 1488"/>
                <a:gd name="T74" fmla="*/ 0 w 25"/>
                <a:gd name="T75" fmla="*/ 1056 h 1488"/>
                <a:gd name="T76" fmla="*/ 25 w 25"/>
                <a:gd name="T77" fmla="*/ 1128 h 1488"/>
                <a:gd name="T78" fmla="*/ 25 w 25"/>
                <a:gd name="T79" fmla="*/ 1104 h 1488"/>
                <a:gd name="T80" fmla="*/ 0 w 25"/>
                <a:gd name="T81" fmla="*/ 1176 h 1488"/>
                <a:gd name="T82" fmla="*/ 25 w 25"/>
                <a:gd name="T83" fmla="*/ 1200 h 1488"/>
                <a:gd name="T84" fmla="*/ 0 w 25"/>
                <a:gd name="T85" fmla="*/ 1200 h 1488"/>
                <a:gd name="T86" fmla="*/ 25 w 25"/>
                <a:gd name="T87" fmla="*/ 1272 h 1488"/>
                <a:gd name="T88" fmla="*/ 25 w 25"/>
                <a:gd name="T89" fmla="*/ 1248 h 1488"/>
                <a:gd name="T90" fmla="*/ 0 w 25"/>
                <a:gd name="T91" fmla="*/ 1320 h 1488"/>
                <a:gd name="T92" fmla="*/ 25 w 25"/>
                <a:gd name="T93" fmla="*/ 1344 h 1488"/>
                <a:gd name="T94" fmla="*/ 0 w 25"/>
                <a:gd name="T95" fmla="*/ 1344 h 1488"/>
                <a:gd name="T96" fmla="*/ 25 w 25"/>
                <a:gd name="T97" fmla="*/ 1416 h 1488"/>
                <a:gd name="T98" fmla="*/ 25 w 25"/>
                <a:gd name="T99" fmla="*/ 1392 h 1488"/>
                <a:gd name="T100" fmla="*/ 0 w 25"/>
                <a:gd name="T101" fmla="*/ 1464 h 1488"/>
                <a:gd name="T102" fmla="*/ 25 w 25"/>
                <a:gd name="T103" fmla="*/ 1488 h 1488"/>
                <a:gd name="T104" fmla="*/ 0 w 25"/>
                <a:gd name="T105" fmla="*/ 1488 h 14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
                <a:gd name="T160" fmla="*/ 0 h 1488"/>
                <a:gd name="T161" fmla="*/ 25 w 25"/>
                <a:gd name="T162" fmla="*/ 1488 h 14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 h="1488">
                  <a:moveTo>
                    <a:pt x="25" y="0"/>
                  </a:moveTo>
                  <a:lnTo>
                    <a:pt x="25" y="24"/>
                  </a:lnTo>
                  <a:lnTo>
                    <a:pt x="0" y="24"/>
                  </a:lnTo>
                  <a:lnTo>
                    <a:pt x="0" y="0"/>
                  </a:lnTo>
                  <a:lnTo>
                    <a:pt x="25" y="0"/>
                  </a:lnTo>
                  <a:close/>
                  <a:moveTo>
                    <a:pt x="25" y="48"/>
                  </a:moveTo>
                  <a:lnTo>
                    <a:pt x="25" y="72"/>
                  </a:lnTo>
                  <a:lnTo>
                    <a:pt x="0" y="72"/>
                  </a:lnTo>
                  <a:lnTo>
                    <a:pt x="0" y="48"/>
                  </a:lnTo>
                  <a:lnTo>
                    <a:pt x="25" y="48"/>
                  </a:lnTo>
                  <a:close/>
                  <a:moveTo>
                    <a:pt x="25" y="96"/>
                  </a:moveTo>
                  <a:lnTo>
                    <a:pt x="25" y="120"/>
                  </a:lnTo>
                  <a:lnTo>
                    <a:pt x="0" y="120"/>
                  </a:lnTo>
                  <a:lnTo>
                    <a:pt x="0" y="96"/>
                  </a:lnTo>
                  <a:lnTo>
                    <a:pt x="25" y="96"/>
                  </a:lnTo>
                  <a:close/>
                  <a:moveTo>
                    <a:pt x="25" y="144"/>
                  </a:moveTo>
                  <a:lnTo>
                    <a:pt x="25" y="168"/>
                  </a:lnTo>
                  <a:lnTo>
                    <a:pt x="0" y="168"/>
                  </a:lnTo>
                  <a:lnTo>
                    <a:pt x="0" y="144"/>
                  </a:lnTo>
                  <a:lnTo>
                    <a:pt x="25" y="144"/>
                  </a:lnTo>
                  <a:close/>
                  <a:moveTo>
                    <a:pt x="25" y="192"/>
                  </a:moveTo>
                  <a:lnTo>
                    <a:pt x="25" y="216"/>
                  </a:lnTo>
                  <a:lnTo>
                    <a:pt x="0" y="216"/>
                  </a:lnTo>
                  <a:lnTo>
                    <a:pt x="0" y="192"/>
                  </a:lnTo>
                  <a:lnTo>
                    <a:pt x="25" y="192"/>
                  </a:lnTo>
                  <a:close/>
                  <a:moveTo>
                    <a:pt x="25" y="240"/>
                  </a:moveTo>
                  <a:lnTo>
                    <a:pt x="25" y="264"/>
                  </a:lnTo>
                  <a:lnTo>
                    <a:pt x="0" y="264"/>
                  </a:lnTo>
                  <a:lnTo>
                    <a:pt x="0" y="240"/>
                  </a:lnTo>
                  <a:lnTo>
                    <a:pt x="25" y="240"/>
                  </a:lnTo>
                  <a:close/>
                  <a:moveTo>
                    <a:pt x="25" y="288"/>
                  </a:moveTo>
                  <a:lnTo>
                    <a:pt x="25" y="312"/>
                  </a:lnTo>
                  <a:lnTo>
                    <a:pt x="0" y="312"/>
                  </a:lnTo>
                  <a:lnTo>
                    <a:pt x="0" y="288"/>
                  </a:lnTo>
                  <a:lnTo>
                    <a:pt x="25" y="288"/>
                  </a:lnTo>
                  <a:close/>
                  <a:moveTo>
                    <a:pt x="25" y="336"/>
                  </a:moveTo>
                  <a:lnTo>
                    <a:pt x="25" y="360"/>
                  </a:lnTo>
                  <a:lnTo>
                    <a:pt x="0" y="360"/>
                  </a:lnTo>
                  <a:lnTo>
                    <a:pt x="0" y="336"/>
                  </a:lnTo>
                  <a:lnTo>
                    <a:pt x="25" y="336"/>
                  </a:lnTo>
                  <a:close/>
                  <a:moveTo>
                    <a:pt x="25" y="384"/>
                  </a:moveTo>
                  <a:lnTo>
                    <a:pt x="25" y="408"/>
                  </a:lnTo>
                  <a:lnTo>
                    <a:pt x="0" y="408"/>
                  </a:lnTo>
                  <a:lnTo>
                    <a:pt x="0" y="384"/>
                  </a:lnTo>
                  <a:lnTo>
                    <a:pt x="25" y="384"/>
                  </a:lnTo>
                  <a:close/>
                  <a:moveTo>
                    <a:pt x="25" y="432"/>
                  </a:moveTo>
                  <a:lnTo>
                    <a:pt x="25" y="456"/>
                  </a:lnTo>
                  <a:lnTo>
                    <a:pt x="0" y="456"/>
                  </a:lnTo>
                  <a:lnTo>
                    <a:pt x="0" y="432"/>
                  </a:lnTo>
                  <a:lnTo>
                    <a:pt x="25" y="432"/>
                  </a:lnTo>
                  <a:close/>
                  <a:moveTo>
                    <a:pt x="25" y="480"/>
                  </a:moveTo>
                  <a:lnTo>
                    <a:pt x="25" y="504"/>
                  </a:lnTo>
                  <a:lnTo>
                    <a:pt x="0" y="504"/>
                  </a:lnTo>
                  <a:lnTo>
                    <a:pt x="0" y="480"/>
                  </a:lnTo>
                  <a:lnTo>
                    <a:pt x="25" y="480"/>
                  </a:lnTo>
                  <a:close/>
                  <a:moveTo>
                    <a:pt x="25" y="528"/>
                  </a:moveTo>
                  <a:lnTo>
                    <a:pt x="25" y="552"/>
                  </a:lnTo>
                  <a:lnTo>
                    <a:pt x="0" y="552"/>
                  </a:lnTo>
                  <a:lnTo>
                    <a:pt x="0" y="528"/>
                  </a:lnTo>
                  <a:lnTo>
                    <a:pt x="25" y="528"/>
                  </a:lnTo>
                  <a:close/>
                  <a:moveTo>
                    <a:pt x="25" y="576"/>
                  </a:moveTo>
                  <a:lnTo>
                    <a:pt x="25" y="600"/>
                  </a:lnTo>
                  <a:lnTo>
                    <a:pt x="0" y="600"/>
                  </a:lnTo>
                  <a:lnTo>
                    <a:pt x="0" y="576"/>
                  </a:lnTo>
                  <a:lnTo>
                    <a:pt x="25" y="576"/>
                  </a:lnTo>
                  <a:close/>
                  <a:moveTo>
                    <a:pt x="25" y="624"/>
                  </a:moveTo>
                  <a:lnTo>
                    <a:pt x="25" y="648"/>
                  </a:lnTo>
                  <a:lnTo>
                    <a:pt x="0" y="648"/>
                  </a:lnTo>
                  <a:lnTo>
                    <a:pt x="0" y="624"/>
                  </a:lnTo>
                  <a:lnTo>
                    <a:pt x="25" y="624"/>
                  </a:lnTo>
                  <a:close/>
                  <a:moveTo>
                    <a:pt x="25" y="672"/>
                  </a:moveTo>
                  <a:lnTo>
                    <a:pt x="25" y="696"/>
                  </a:lnTo>
                  <a:lnTo>
                    <a:pt x="0" y="696"/>
                  </a:lnTo>
                  <a:lnTo>
                    <a:pt x="0" y="672"/>
                  </a:lnTo>
                  <a:lnTo>
                    <a:pt x="25" y="672"/>
                  </a:lnTo>
                  <a:close/>
                  <a:moveTo>
                    <a:pt x="25" y="720"/>
                  </a:moveTo>
                  <a:lnTo>
                    <a:pt x="25" y="744"/>
                  </a:lnTo>
                  <a:lnTo>
                    <a:pt x="0" y="744"/>
                  </a:lnTo>
                  <a:lnTo>
                    <a:pt x="0" y="720"/>
                  </a:lnTo>
                  <a:lnTo>
                    <a:pt x="25" y="720"/>
                  </a:lnTo>
                  <a:close/>
                  <a:moveTo>
                    <a:pt x="25" y="768"/>
                  </a:moveTo>
                  <a:lnTo>
                    <a:pt x="25" y="792"/>
                  </a:lnTo>
                  <a:lnTo>
                    <a:pt x="0" y="792"/>
                  </a:lnTo>
                  <a:lnTo>
                    <a:pt x="0" y="768"/>
                  </a:lnTo>
                  <a:lnTo>
                    <a:pt x="25" y="768"/>
                  </a:lnTo>
                  <a:close/>
                  <a:moveTo>
                    <a:pt x="25" y="816"/>
                  </a:moveTo>
                  <a:lnTo>
                    <a:pt x="25" y="840"/>
                  </a:lnTo>
                  <a:lnTo>
                    <a:pt x="0" y="840"/>
                  </a:lnTo>
                  <a:lnTo>
                    <a:pt x="0" y="816"/>
                  </a:lnTo>
                  <a:lnTo>
                    <a:pt x="25" y="816"/>
                  </a:lnTo>
                  <a:close/>
                  <a:moveTo>
                    <a:pt x="25" y="864"/>
                  </a:moveTo>
                  <a:lnTo>
                    <a:pt x="25" y="888"/>
                  </a:lnTo>
                  <a:lnTo>
                    <a:pt x="0" y="888"/>
                  </a:lnTo>
                  <a:lnTo>
                    <a:pt x="0" y="864"/>
                  </a:lnTo>
                  <a:lnTo>
                    <a:pt x="25" y="864"/>
                  </a:lnTo>
                  <a:close/>
                  <a:moveTo>
                    <a:pt x="25" y="912"/>
                  </a:moveTo>
                  <a:lnTo>
                    <a:pt x="25" y="936"/>
                  </a:lnTo>
                  <a:lnTo>
                    <a:pt x="0" y="936"/>
                  </a:lnTo>
                  <a:lnTo>
                    <a:pt x="0" y="912"/>
                  </a:lnTo>
                  <a:lnTo>
                    <a:pt x="25" y="912"/>
                  </a:lnTo>
                  <a:close/>
                  <a:moveTo>
                    <a:pt x="25" y="960"/>
                  </a:moveTo>
                  <a:lnTo>
                    <a:pt x="25" y="984"/>
                  </a:lnTo>
                  <a:lnTo>
                    <a:pt x="0" y="984"/>
                  </a:lnTo>
                  <a:lnTo>
                    <a:pt x="0" y="960"/>
                  </a:lnTo>
                  <a:lnTo>
                    <a:pt x="25" y="960"/>
                  </a:lnTo>
                  <a:close/>
                  <a:moveTo>
                    <a:pt x="25" y="1008"/>
                  </a:moveTo>
                  <a:lnTo>
                    <a:pt x="25" y="1032"/>
                  </a:lnTo>
                  <a:lnTo>
                    <a:pt x="0" y="1032"/>
                  </a:lnTo>
                  <a:lnTo>
                    <a:pt x="0" y="1008"/>
                  </a:lnTo>
                  <a:lnTo>
                    <a:pt x="25" y="1008"/>
                  </a:lnTo>
                  <a:close/>
                  <a:moveTo>
                    <a:pt x="25" y="1056"/>
                  </a:moveTo>
                  <a:lnTo>
                    <a:pt x="25" y="1080"/>
                  </a:lnTo>
                  <a:lnTo>
                    <a:pt x="0" y="1080"/>
                  </a:lnTo>
                  <a:lnTo>
                    <a:pt x="0" y="1056"/>
                  </a:lnTo>
                  <a:lnTo>
                    <a:pt x="25" y="1056"/>
                  </a:lnTo>
                  <a:close/>
                  <a:moveTo>
                    <a:pt x="25" y="1104"/>
                  </a:moveTo>
                  <a:lnTo>
                    <a:pt x="25" y="1128"/>
                  </a:lnTo>
                  <a:lnTo>
                    <a:pt x="0" y="1128"/>
                  </a:lnTo>
                  <a:lnTo>
                    <a:pt x="0" y="1104"/>
                  </a:lnTo>
                  <a:lnTo>
                    <a:pt x="25" y="1104"/>
                  </a:lnTo>
                  <a:close/>
                  <a:moveTo>
                    <a:pt x="25" y="1152"/>
                  </a:moveTo>
                  <a:lnTo>
                    <a:pt x="25" y="1176"/>
                  </a:lnTo>
                  <a:lnTo>
                    <a:pt x="0" y="1176"/>
                  </a:lnTo>
                  <a:lnTo>
                    <a:pt x="0" y="1152"/>
                  </a:lnTo>
                  <a:lnTo>
                    <a:pt x="25" y="1152"/>
                  </a:lnTo>
                  <a:close/>
                  <a:moveTo>
                    <a:pt x="25" y="1200"/>
                  </a:moveTo>
                  <a:lnTo>
                    <a:pt x="25" y="1224"/>
                  </a:lnTo>
                  <a:lnTo>
                    <a:pt x="0" y="1224"/>
                  </a:lnTo>
                  <a:lnTo>
                    <a:pt x="0" y="1200"/>
                  </a:lnTo>
                  <a:lnTo>
                    <a:pt x="25" y="1200"/>
                  </a:lnTo>
                  <a:close/>
                  <a:moveTo>
                    <a:pt x="25" y="1248"/>
                  </a:moveTo>
                  <a:lnTo>
                    <a:pt x="25" y="1272"/>
                  </a:lnTo>
                  <a:lnTo>
                    <a:pt x="0" y="1272"/>
                  </a:lnTo>
                  <a:lnTo>
                    <a:pt x="0" y="1248"/>
                  </a:lnTo>
                  <a:lnTo>
                    <a:pt x="25" y="1248"/>
                  </a:lnTo>
                  <a:close/>
                  <a:moveTo>
                    <a:pt x="25" y="1296"/>
                  </a:moveTo>
                  <a:lnTo>
                    <a:pt x="25" y="1320"/>
                  </a:lnTo>
                  <a:lnTo>
                    <a:pt x="0" y="1320"/>
                  </a:lnTo>
                  <a:lnTo>
                    <a:pt x="0" y="1296"/>
                  </a:lnTo>
                  <a:lnTo>
                    <a:pt x="25" y="1296"/>
                  </a:lnTo>
                  <a:close/>
                  <a:moveTo>
                    <a:pt x="25" y="1344"/>
                  </a:moveTo>
                  <a:lnTo>
                    <a:pt x="25" y="1368"/>
                  </a:lnTo>
                  <a:lnTo>
                    <a:pt x="0" y="1368"/>
                  </a:lnTo>
                  <a:lnTo>
                    <a:pt x="0" y="1344"/>
                  </a:lnTo>
                  <a:lnTo>
                    <a:pt x="25" y="1344"/>
                  </a:lnTo>
                  <a:close/>
                  <a:moveTo>
                    <a:pt x="25" y="1392"/>
                  </a:moveTo>
                  <a:lnTo>
                    <a:pt x="25" y="1416"/>
                  </a:lnTo>
                  <a:lnTo>
                    <a:pt x="0" y="1416"/>
                  </a:lnTo>
                  <a:lnTo>
                    <a:pt x="0" y="1392"/>
                  </a:lnTo>
                  <a:lnTo>
                    <a:pt x="25" y="1392"/>
                  </a:lnTo>
                  <a:close/>
                  <a:moveTo>
                    <a:pt x="25" y="1440"/>
                  </a:moveTo>
                  <a:lnTo>
                    <a:pt x="25" y="1464"/>
                  </a:lnTo>
                  <a:lnTo>
                    <a:pt x="0" y="1464"/>
                  </a:lnTo>
                  <a:lnTo>
                    <a:pt x="0" y="1440"/>
                  </a:lnTo>
                  <a:lnTo>
                    <a:pt x="25" y="1440"/>
                  </a:lnTo>
                  <a:close/>
                  <a:moveTo>
                    <a:pt x="25" y="1488"/>
                  </a:moveTo>
                  <a:lnTo>
                    <a:pt x="25" y="1488"/>
                  </a:lnTo>
                  <a:lnTo>
                    <a:pt x="0" y="1488"/>
                  </a:lnTo>
                  <a:lnTo>
                    <a:pt x="25" y="1488"/>
                  </a:lnTo>
                  <a:close/>
                </a:path>
              </a:pathLst>
            </a:custGeom>
            <a:solidFill>
              <a:schemeClr val="tx2"/>
            </a:solidFill>
            <a:ln w="6350">
              <a:solidFill>
                <a:schemeClr val="tx2"/>
              </a:solidFill>
              <a:bevel/>
              <a:headEnd/>
              <a:tailEnd/>
            </a:ln>
          </p:spPr>
          <p:txBody>
            <a:bodyPr/>
            <a:lstStyle/>
            <a:p>
              <a:endParaRPr lang="en-US"/>
            </a:p>
          </p:txBody>
        </p:sp>
        <p:sp>
          <p:nvSpPr>
            <p:cNvPr id="96262" name="Freeform 6"/>
            <p:cNvSpPr>
              <a:spLocks noEditPoints="1"/>
            </p:cNvSpPr>
            <p:nvPr/>
          </p:nvSpPr>
          <p:spPr bwMode="auto">
            <a:xfrm>
              <a:off x="4327" y="2596"/>
              <a:ext cx="25" cy="1165"/>
            </a:xfrm>
            <a:custGeom>
              <a:avLst/>
              <a:gdLst>
                <a:gd name="T0" fmla="*/ 0 w 25"/>
                <a:gd name="T1" fmla="*/ 24 h 1488"/>
                <a:gd name="T2" fmla="*/ 25 w 25"/>
                <a:gd name="T3" fmla="*/ 48 h 1488"/>
                <a:gd name="T4" fmla="*/ 0 w 25"/>
                <a:gd name="T5" fmla="*/ 48 h 1488"/>
                <a:gd name="T6" fmla="*/ 25 w 25"/>
                <a:gd name="T7" fmla="*/ 120 h 1488"/>
                <a:gd name="T8" fmla="*/ 25 w 25"/>
                <a:gd name="T9" fmla="*/ 96 h 1488"/>
                <a:gd name="T10" fmla="*/ 0 w 25"/>
                <a:gd name="T11" fmla="*/ 168 h 1488"/>
                <a:gd name="T12" fmla="*/ 25 w 25"/>
                <a:gd name="T13" fmla="*/ 192 h 1488"/>
                <a:gd name="T14" fmla="*/ 0 w 25"/>
                <a:gd name="T15" fmla="*/ 192 h 1488"/>
                <a:gd name="T16" fmla="*/ 25 w 25"/>
                <a:gd name="T17" fmla="*/ 264 h 1488"/>
                <a:gd name="T18" fmla="*/ 25 w 25"/>
                <a:gd name="T19" fmla="*/ 240 h 1488"/>
                <a:gd name="T20" fmla="*/ 0 w 25"/>
                <a:gd name="T21" fmla="*/ 312 h 1488"/>
                <a:gd name="T22" fmla="*/ 25 w 25"/>
                <a:gd name="T23" fmla="*/ 336 h 1488"/>
                <a:gd name="T24" fmla="*/ 0 w 25"/>
                <a:gd name="T25" fmla="*/ 336 h 1488"/>
                <a:gd name="T26" fmla="*/ 25 w 25"/>
                <a:gd name="T27" fmla="*/ 408 h 1488"/>
                <a:gd name="T28" fmla="*/ 25 w 25"/>
                <a:gd name="T29" fmla="*/ 384 h 1488"/>
                <a:gd name="T30" fmla="*/ 0 w 25"/>
                <a:gd name="T31" fmla="*/ 456 h 1488"/>
                <a:gd name="T32" fmla="*/ 25 w 25"/>
                <a:gd name="T33" fmla="*/ 480 h 1488"/>
                <a:gd name="T34" fmla="*/ 0 w 25"/>
                <a:gd name="T35" fmla="*/ 480 h 1488"/>
                <a:gd name="T36" fmla="*/ 25 w 25"/>
                <a:gd name="T37" fmla="*/ 552 h 1488"/>
                <a:gd name="T38" fmla="*/ 25 w 25"/>
                <a:gd name="T39" fmla="*/ 528 h 1488"/>
                <a:gd name="T40" fmla="*/ 0 w 25"/>
                <a:gd name="T41" fmla="*/ 600 h 1488"/>
                <a:gd name="T42" fmla="*/ 25 w 25"/>
                <a:gd name="T43" fmla="*/ 624 h 1488"/>
                <a:gd name="T44" fmla="*/ 0 w 25"/>
                <a:gd name="T45" fmla="*/ 624 h 1488"/>
                <a:gd name="T46" fmla="*/ 25 w 25"/>
                <a:gd name="T47" fmla="*/ 696 h 1488"/>
                <a:gd name="T48" fmla="*/ 25 w 25"/>
                <a:gd name="T49" fmla="*/ 672 h 1488"/>
                <a:gd name="T50" fmla="*/ 0 w 25"/>
                <a:gd name="T51" fmla="*/ 744 h 1488"/>
                <a:gd name="T52" fmla="*/ 25 w 25"/>
                <a:gd name="T53" fmla="*/ 768 h 1488"/>
                <a:gd name="T54" fmla="*/ 0 w 25"/>
                <a:gd name="T55" fmla="*/ 768 h 1488"/>
                <a:gd name="T56" fmla="*/ 25 w 25"/>
                <a:gd name="T57" fmla="*/ 840 h 1488"/>
                <a:gd name="T58" fmla="*/ 25 w 25"/>
                <a:gd name="T59" fmla="*/ 816 h 1488"/>
                <a:gd name="T60" fmla="*/ 0 w 25"/>
                <a:gd name="T61" fmla="*/ 888 h 1488"/>
                <a:gd name="T62" fmla="*/ 25 w 25"/>
                <a:gd name="T63" fmla="*/ 912 h 1488"/>
                <a:gd name="T64" fmla="*/ 0 w 25"/>
                <a:gd name="T65" fmla="*/ 912 h 1488"/>
                <a:gd name="T66" fmla="*/ 25 w 25"/>
                <a:gd name="T67" fmla="*/ 984 h 1488"/>
                <a:gd name="T68" fmla="*/ 25 w 25"/>
                <a:gd name="T69" fmla="*/ 960 h 1488"/>
                <a:gd name="T70" fmla="*/ 0 w 25"/>
                <a:gd name="T71" fmla="*/ 1032 h 1488"/>
                <a:gd name="T72" fmla="*/ 25 w 25"/>
                <a:gd name="T73" fmla="*/ 1056 h 1488"/>
                <a:gd name="T74" fmla="*/ 0 w 25"/>
                <a:gd name="T75" fmla="*/ 1056 h 1488"/>
                <a:gd name="T76" fmla="*/ 25 w 25"/>
                <a:gd name="T77" fmla="*/ 1128 h 1488"/>
                <a:gd name="T78" fmla="*/ 25 w 25"/>
                <a:gd name="T79" fmla="*/ 1104 h 1488"/>
                <a:gd name="T80" fmla="*/ 0 w 25"/>
                <a:gd name="T81" fmla="*/ 1176 h 1488"/>
                <a:gd name="T82" fmla="*/ 25 w 25"/>
                <a:gd name="T83" fmla="*/ 1200 h 1488"/>
                <a:gd name="T84" fmla="*/ 0 w 25"/>
                <a:gd name="T85" fmla="*/ 1200 h 1488"/>
                <a:gd name="T86" fmla="*/ 25 w 25"/>
                <a:gd name="T87" fmla="*/ 1272 h 1488"/>
                <a:gd name="T88" fmla="*/ 25 w 25"/>
                <a:gd name="T89" fmla="*/ 1248 h 1488"/>
                <a:gd name="T90" fmla="*/ 0 w 25"/>
                <a:gd name="T91" fmla="*/ 1320 h 1488"/>
                <a:gd name="T92" fmla="*/ 25 w 25"/>
                <a:gd name="T93" fmla="*/ 1344 h 1488"/>
                <a:gd name="T94" fmla="*/ 0 w 25"/>
                <a:gd name="T95" fmla="*/ 1344 h 1488"/>
                <a:gd name="T96" fmla="*/ 25 w 25"/>
                <a:gd name="T97" fmla="*/ 1416 h 1488"/>
                <a:gd name="T98" fmla="*/ 25 w 25"/>
                <a:gd name="T99" fmla="*/ 1392 h 1488"/>
                <a:gd name="T100" fmla="*/ 0 w 25"/>
                <a:gd name="T101" fmla="*/ 1464 h 1488"/>
                <a:gd name="T102" fmla="*/ 25 w 25"/>
                <a:gd name="T103" fmla="*/ 1488 h 1488"/>
                <a:gd name="T104" fmla="*/ 0 w 25"/>
                <a:gd name="T105" fmla="*/ 1488 h 14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
                <a:gd name="T160" fmla="*/ 0 h 1488"/>
                <a:gd name="T161" fmla="*/ 25 w 25"/>
                <a:gd name="T162" fmla="*/ 1488 h 14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 h="1488">
                  <a:moveTo>
                    <a:pt x="25" y="0"/>
                  </a:moveTo>
                  <a:lnTo>
                    <a:pt x="25" y="24"/>
                  </a:lnTo>
                  <a:lnTo>
                    <a:pt x="0" y="24"/>
                  </a:lnTo>
                  <a:lnTo>
                    <a:pt x="0" y="0"/>
                  </a:lnTo>
                  <a:lnTo>
                    <a:pt x="25" y="0"/>
                  </a:lnTo>
                  <a:close/>
                  <a:moveTo>
                    <a:pt x="25" y="48"/>
                  </a:moveTo>
                  <a:lnTo>
                    <a:pt x="25" y="72"/>
                  </a:lnTo>
                  <a:lnTo>
                    <a:pt x="0" y="72"/>
                  </a:lnTo>
                  <a:lnTo>
                    <a:pt x="0" y="48"/>
                  </a:lnTo>
                  <a:lnTo>
                    <a:pt x="25" y="48"/>
                  </a:lnTo>
                  <a:close/>
                  <a:moveTo>
                    <a:pt x="25" y="96"/>
                  </a:moveTo>
                  <a:lnTo>
                    <a:pt x="25" y="120"/>
                  </a:lnTo>
                  <a:lnTo>
                    <a:pt x="0" y="120"/>
                  </a:lnTo>
                  <a:lnTo>
                    <a:pt x="0" y="96"/>
                  </a:lnTo>
                  <a:lnTo>
                    <a:pt x="25" y="96"/>
                  </a:lnTo>
                  <a:close/>
                  <a:moveTo>
                    <a:pt x="25" y="144"/>
                  </a:moveTo>
                  <a:lnTo>
                    <a:pt x="25" y="168"/>
                  </a:lnTo>
                  <a:lnTo>
                    <a:pt x="0" y="168"/>
                  </a:lnTo>
                  <a:lnTo>
                    <a:pt x="0" y="144"/>
                  </a:lnTo>
                  <a:lnTo>
                    <a:pt x="25" y="144"/>
                  </a:lnTo>
                  <a:close/>
                  <a:moveTo>
                    <a:pt x="25" y="192"/>
                  </a:moveTo>
                  <a:lnTo>
                    <a:pt x="25" y="216"/>
                  </a:lnTo>
                  <a:lnTo>
                    <a:pt x="0" y="216"/>
                  </a:lnTo>
                  <a:lnTo>
                    <a:pt x="0" y="192"/>
                  </a:lnTo>
                  <a:lnTo>
                    <a:pt x="25" y="192"/>
                  </a:lnTo>
                  <a:close/>
                  <a:moveTo>
                    <a:pt x="25" y="240"/>
                  </a:moveTo>
                  <a:lnTo>
                    <a:pt x="25" y="264"/>
                  </a:lnTo>
                  <a:lnTo>
                    <a:pt x="0" y="264"/>
                  </a:lnTo>
                  <a:lnTo>
                    <a:pt x="0" y="240"/>
                  </a:lnTo>
                  <a:lnTo>
                    <a:pt x="25" y="240"/>
                  </a:lnTo>
                  <a:close/>
                  <a:moveTo>
                    <a:pt x="25" y="288"/>
                  </a:moveTo>
                  <a:lnTo>
                    <a:pt x="25" y="312"/>
                  </a:lnTo>
                  <a:lnTo>
                    <a:pt x="0" y="312"/>
                  </a:lnTo>
                  <a:lnTo>
                    <a:pt x="0" y="288"/>
                  </a:lnTo>
                  <a:lnTo>
                    <a:pt x="25" y="288"/>
                  </a:lnTo>
                  <a:close/>
                  <a:moveTo>
                    <a:pt x="25" y="336"/>
                  </a:moveTo>
                  <a:lnTo>
                    <a:pt x="25" y="360"/>
                  </a:lnTo>
                  <a:lnTo>
                    <a:pt x="0" y="360"/>
                  </a:lnTo>
                  <a:lnTo>
                    <a:pt x="0" y="336"/>
                  </a:lnTo>
                  <a:lnTo>
                    <a:pt x="25" y="336"/>
                  </a:lnTo>
                  <a:close/>
                  <a:moveTo>
                    <a:pt x="25" y="384"/>
                  </a:moveTo>
                  <a:lnTo>
                    <a:pt x="25" y="408"/>
                  </a:lnTo>
                  <a:lnTo>
                    <a:pt x="0" y="408"/>
                  </a:lnTo>
                  <a:lnTo>
                    <a:pt x="0" y="384"/>
                  </a:lnTo>
                  <a:lnTo>
                    <a:pt x="25" y="384"/>
                  </a:lnTo>
                  <a:close/>
                  <a:moveTo>
                    <a:pt x="25" y="432"/>
                  </a:moveTo>
                  <a:lnTo>
                    <a:pt x="25" y="456"/>
                  </a:lnTo>
                  <a:lnTo>
                    <a:pt x="0" y="456"/>
                  </a:lnTo>
                  <a:lnTo>
                    <a:pt x="0" y="432"/>
                  </a:lnTo>
                  <a:lnTo>
                    <a:pt x="25" y="432"/>
                  </a:lnTo>
                  <a:close/>
                  <a:moveTo>
                    <a:pt x="25" y="480"/>
                  </a:moveTo>
                  <a:lnTo>
                    <a:pt x="25" y="504"/>
                  </a:lnTo>
                  <a:lnTo>
                    <a:pt x="0" y="504"/>
                  </a:lnTo>
                  <a:lnTo>
                    <a:pt x="0" y="480"/>
                  </a:lnTo>
                  <a:lnTo>
                    <a:pt x="25" y="480"/>
                  </a:lnTo>
                  <a:close/>
                  <a:moveTo>
                    <a:pt x="25" y="528"/>
                  </a:moveTo>
                  <a:lnTo>
                    <a:pt x="25" y="552"/>
                  </a:lnTo>
                  <a:lnTo>
                    <a:pt x="0" y="552"/>
                  </a:lnTo>
                  <a:lnTo>
                    <a:pt x="0" y="528"/>
                  </a:lnTo>
                  <a:lnTo>
                    <a:pt x="25" y="528"/>
                  </a:lnTo>
                  <a:close/>
                  <a:moveTo>
                    <a:pt x="25" y="576"/>
                  </a:moveTo>
                  <a:lnTo>
                    <a:pt x="25" y="600"/>
                  </a:lnTo>
                  <a:lnTo>
                    <a:pt x="0" y="600"/>
                  </a:lnTo>
                  <a:lnTo>
                    <a:pt x="0" y="576"/>
                  </a:lnTo>
                  <a:lnTo>
                    <a:pt x="25" y="576"/>
                  </a:lnTo>
                  <a:close/>
                  <a:moveTo>
                    <a:pt x="25" y="624"/>
                  </a:moveTo>
                  <a:lnTo>
                    <a:pt x="25" y="648"/>
                  </a:lnTo>
                  <a:lnTo>
                    <a:pt x="0" y="648"/>
                  </a:lnTo>
                  <a:lnTo>
                    <a:pt x="0" y="624"/>
                  </a:lnTo>
                  <a:lnTo>
                    <a:pt x="25" y="624"/>
                  </a:lnTo>
                  <a:close/>
                  <a:moveTo>
                    <a:pt x="25" y="672"/>
                  </a:moveTo>
                  <a:lnTo>
                    <a:pt x="25" y="696"/>
                  </a:lnTo>
                  <a:lnTo>
                    <a:pt x="0" y="696"/>
                  </a:lnTo>
                  <a:lnTo>
                    <a:pt x="0" y="672"/>
                  </a:lnTo>
                  <a:lnTo>
                    <a:pt x="25" y="672"/>
                  </a:lnTo>
                  <a:close/>
                  <a:moveTo>
                    <a:pt x="25" y="720"/>
                  </a:moveTo>
                  <a:lnTo>
                    <a:pt x="25" y="744"/>
                  </a:lnTo>
                  <a:lnTo>
                    <a:pt x="0" y="744"/>
                  </a:lnTo>
                  <a:lnTo>
                    <a:pt x="0" y="720"/>
                  </a:lnTo>
                  <a:lnTo>
                    <a:pt x="25" y="720"/>
                  </a:lnTo>
                  <a:close/>
                  <a:moveTo>
                    <a:pt x="25" y="768"/>
                  </a:moveTo>
                  <a:lnTo>
                    <a:pt x="25" y="792"/>
                  </a:lnTo>
                  <a:lnTo>
                    <a:pt x="0" y="792"/>
                  </a:lnTo>
                  <a:lnTo>
                    <a:pt x="0" y="768"/>
                  </a:lnTo>
                  <a:lnTo>
                    <a:pt x="25" y="768"/>
                  </a:lnTo>
                  <a:close/>
                  <a:moveTo>
                    <a:pt x="25" y="816"/>
                  </a:moveTo>
                  <a:lnTo>
                    <a:pt x="25" y="840"/>
                  </a:lnTo>
                  <a:lnTo>
                    <a:pt x="0" y="840"/>
                  </a:lnTo>
                  <a:lnTo>
                    <a:pt x="0" y="816"/>
                  </a:lnTo>
                  <a:lnTo>
                    <a:pt x="25" y="816"/>
                  </a:lnTo>
                  <a:close/>
                  <a:moveTo>
                    <a:pt x="25" y="864"/>
                  </a:moveTo>
                  <a:lnTo>
                    <a:pt x="25" y="888"/>
                  </a:lnTo>
                  <a:lnTo>
                    <a:pt x="0" y="888"/>
                  </a:lnTo>
                  <a:lnTo>
                    <a:pt x="0" y="864"/>
                  </a:lnTo>
                  <a:lnTo>
                    <a:pt x="25" y="864"/>
                  </a:lnTo>
                  <a:close/>
                  <a:moveTo>
                    <a:pt x="25" y="912"/>
                  </a:moveTo>
                  <a:lnTo>
                    <a:pt x="25" y="936"/>
                  </a:lnTo>
                  <a:lnTo>
                    <a:pt x="0" y="936"/>
                  </a:lnTo>
                  <a:lnTo>
                    <a:pt x="0" y="912"/>
                  </a:lnTo>
                  <a:lnTo>
                    <a:pt x="25" y="912"/>
                  </a:lnTo>
                  <a:close/>
                  <a:moveTo>
                    <a:pt x="25" y="960"/>
                  </a:moveTo>
                  <a:lnTo>
                    <a:pt x="25" y="984"/>
                  </a:lnTo>
                  <a:lnTo>
                    <a:pt x="0" y="984"/>
                  </a:lnTo>
                  <a:lnTo>
                    <a:pt x="0" y="960"/>
                  </a:lnTo>
                  <a:lnTo>
                    <a:pt x="25" y="960"/>
                  </a:lnTo>
                  <a:close/>
                  <a:moveTo>
                    <a:pt x="25" y="1008"/>
                  </a:moveTo>
                  <a:lnTo>
                    <a:pt x="25" y="1032"/>
                  </a:lnTo>
                  <a:lnTo>
                    <a:pt x="0" y="1032"/>
                  </a:lnTo>
                  <a:lnTo>
                    <a:pt x="0" y="1008"/>
                  </a:lnTo>
                  <a:lnTo>
                    <a:pt x="25" y="1008"/>
                  </a:lnTo>
                  <a:close/>
                  <a:moveTo>
                    <a:pt x="25" y="1056"/>
                  </a:moveTo>
                  <a:lnTo>
                    <a:pt x="25" y="1080"/>
                  </a:lnTo>
                  <a:lnTo>
                    <a:pt x="0" y="1080"/>
                  </a:lnTo>
                  <a:lnTo>
                    <a:pt x="0" y="1056"/>
                  </a:lnTo>
                  <a:lnTo>
                    <a:pt x="25" y="1056"/>
                  </a:lnTo>
                  <a:close/>
                  <a:moveTo>
                    <a:pt x="25" y="1104"/>
                  </a:moveTo>
                  <a:lnTo>
                    <a:pt x="25" y="1128"/>
                  </a:lnTo>
                  <a:lnTo>
                    <a:pt x="0" y="1128"/>
                  </a:lnTo>
                  <a:lnTo>
                    <a:pt x="0" y="1104"/>
                  </a:lnTo>
                  <a:lnTo>
                    <a:pt x="25" y="1104"/>
                  </a:lnTo>
                  <a:close/>
                  <a:moveTo>
                    <a:pt x="25" y="1152"/>
                  </a:moveTo>
                  <a:lnTo>
                    <a:pt x="25" y="1176"/>
                  </a:lnTo>
                  <a:lnTo>
                    <a:pt x="0" y="1176"/>
                  </a:lnTo>
                  <a:lnTo>
                    <a:pt x="0" y="1152"/>
                  </a:lnTo>
                  <a:lnTo>
                    <a:pt x="25" y="1152"/>
                  </a:lnTo>
                  <a:close/>
                  <a:moveTo>
                    <a:pt x="25" y="1200"/>
                  </a:moveTo>
                  <a:lnTo>
                    <a:pt x="25" y="1224"/>
                  </a:lnTo>
                  <a:lnTo>
                    <a:pt x="0" y="1224"/>
                  </a:lnTo>
                  <a:lnTo>
                    <a:pt x="0" y="1200"/>
                  </a:lnTo>
                  <a:lnTo>
                    <a:pt x="25" y="1200"/>
                  </a:lnTo>
                  <a:close/>
                  <a:moveTo>
                    <a:pt x="25" y="1248"/>
                  </a:moveTo>
                  <a:lnTo>
                    <a:pt x="25" y="1272"/>
                  </a:lnTo>
                  <a:lnTo>
                    <a:pt x="0" y="1272"/>
                  </a:lnTo>
                  <a:lnTo>
                    <a:pt x="0" y="1248"/>
                  </a:lnTo>
                  <a:lnTo>
                    <a:pt x="25" y="1248"/>
                  </a:lnTo>
                  <a:close/>
                  <a:moveTo>
                    <a:pt x="25" y="1296"/>
                  </a:moveTo>
                  <a:lnTo>
                    <a:pt x="25" y="1320"/>
                  </a:lnTo>
                  <a:lnTo>
                    <a:pt x="0" y="1320"/>
                  </a:lnTo>
                  <a:lnTo>
                    <a:pt x="0" y="1296"/>
                  </a:lnTo>
                  <a:lnTo>
                    <a:pt x="25" y="1296"/>
                  </a:lnTo>
                  <a:close/>
                  <a:moveTo>
                    <a:pt x="25" y="1344"/>
                  </a:moveTo>
                  <a:lnTo>
                    <a:pt x="25" y="1368"/>
                  </a:lnTo>
                  <a:lnTo>
                    <a:pt x="0" y="1368"/>
                  </a:lnTo>
                  <a:lnTo>
                    <a:pt x="0" y="1344"/>
                  </a:lnTo>
                  <a:lnTo>
                    <a:pt x="25" y="1344"/>
                  </a:lnTo>
                  <a:close/>
                  <a:moveTo>
                    <a:pt x="25" y="1392"/>
                  </a:moveTo>
                  <a:lnTo>
                    <a:pt x="25" y="1416"/>
                  </a:lnTo>
                  <a:lnTo>
                    <a:pt x="0" y="1416"/>
                  </a:lnTo>
                  <a:lnTo>
                    <a:pt x="0" y="1392"/>
                  </a:lnTo>
                  <a:lnTo>
                    <a:pt x="25" y="1392"/>
                  </a:lnTo>
                  <a:close/>
                  <a:moveTo>
                    <a:pt x="25" y="1440"/>
                  </a:moveTo>
                  <a:lnTo>
                    <a:pt x="25" y="1464"/>
                  </a:lnTo>
                  <a:lnTo>
                    <a:pt x="0" y="1464"/>
                  </a:lnTo>
                  <a:lnTo>
                    <a:pt x="0" y="1440"/>
                  </a:lnTo>
                  <a:lnTo>
                    <a:pt x="25" y="1440"/>
                  </a:lnTo>
                  <a:close/>
                  <a:moveTo>
                    <a:pt x="25" y="1488"/>
                  </a:moveTo>
                  <a:lnTo>
                    <a:pt x="25" y="1488"/>
                  </a:lnTo>
                  <a:lnTo>
                    <a:pt x="0" y="1488"/>
                  </a:lnTo>
                  <a:lnTo>
                    <a:pt x="25" y="1488"/>
                  </a:lnTo>
                  <a:close/>
                </a:path>
              </a:pathLst>
            </a:custGeom>
            <a:solidFill>
              <a:schemeClr val="tx2"/>
            </a:solidFill>
            <a:ln w="6350">
              <a:solidFill>
                <a:schemeClr val="tx2"/>
              </a:solidFill>
              <a:bevel/>
              <a:headEnd/>
              <a:tailEnd/>
            </a:ln>
          </p:spPr>
          <p:txBody>
            <a:bodyPr/>
            <a:lstStyle/>
            <a:p>
              <a:endParaRPr lang="en-US"/>
            </a:p>
          </p:txBody>
        </p:sp>
        <p:sp>
          <p:nvSpPr>
            <p:cNvPr id="96263" name="Freeform 7"/>
            <p:cNvSpPr>
              <a:spLocks noEditPoints="1"/>
            </p:cNvSpPr>
            <p:nvPr/>
          </p:nvSpPr>
          <p:spPr bwMode="auto">
            <a:xfrm>
              <a:off x="3799" y="2596"/>
              <a:ext cx="25" cy="1165"/>
            </a:xfrm>
            <a:custGeom>
              <a:avLst/>
              <a:gdLst>
                <a:gd name="T0" fmla="*/ 0 w 25"/>
                <a:gd name="T1" fmla="*/ 24 h 1488"/>
                <a:gd name="T2" fmla="*/ 25 w 25"/>
                <a:gd name="T3" fmla="*/ 48 h 1488"/>
                <a:gd name="T4" fmla="*/ 0 w 25"/>
                <a:gd name="T5" fmla="*/ 48 h 1488"/>
                <a:gd name="T6" fmla="*/ 25 w 25"/>
                <a:gd name="T7" fmla="*/ 120 h 1488"/>
                <a:gd name="T8" fmla="*/ 25 w 25"/>
                <a:gd name="T9" fmla="*/ 96 h 1488"/>
                <a:gd name="T10" fmla="*/ 0 w 25"/>
                <a:gd name="T11" fmla="*/ 168 h 1488"/>
                <a:gd name="T12" fmla="*/ 25 w 25"/>
                <a:gd name="T13" fmla="*/ 192 h 1488"/>
                <a:gd name="T14" fmla="*/ 0 w 25"/>
                <a:gd name="T15" fmla="*/ 192 h 1488"/>
                <a:gd name="T16" fmla="*/ 25 w 25"/>
                <a:gd name="T17" fmla="*/ 264 h 1488"/>
                <a:gd name="T18" fmla="*/ 25 w 25"/>
                <a:gd name="T19" fmla="*/ 240 h 1488"/>
                <a:gd name="T20" fmla="*/ 0 w 25"/>
                <a:gd name="T21" fmla="*/ 312 h 1488"/>
                <a:gd name="T22" fmla="*/ 25 w 25"/>
                <a:gd name="T23" fmla="*/ 336 h 1488"/>
                <a:gd name="T24" fmla="*/ 0 w 25"/>
                <a:gd name="T25" fmla="*/ 336 h 1488"/>
                <a:gd name="T26" fmla="*/ 25 w 25"/>
                <a:gd name="T27" fmla="*/ 408 h 1488"/>
                <a:gd name="T28" fmla="*/ 25 w 25"/>
                <a:gd name="T29" fmla="*/ 384 h 1488"/>
                <a:gd name="T30" fmla="*/ 0 w 25"/>
                <a:gd name="T31" fmla="*/ 456 h 1488"/>
                <a:gd name="T32" fmla="*/ 25 w 25"/>
                <a:gd name="T33" fmla="*/ 480 h 1488"/>
                <a:gd name="T34" fmla="*/ 0 w 25"/>
                <a:gd name="T35" fmla="*/ 480 h 1488"/>
                <a:gd name="T36" fmla="*/ 25 w 25"/>
                <a:gd name="T37" fmla="*/ 552 h 1488"/>
                <a:gd name="T38" fmla="*/ 25 w 25"/>
                <a:gd name="T39" fmla="*/ 528 h 1488"/>
                <a:gd name="T40" fmla="*/ 0 w 25"/>
                <a:gd name="T41" fmla="*/ 600 h 1488"/>
                <a:gd name="T42" fmla="*/ 25 w 25"/>
                <a:gd name="T43" fmla="*/ 624 h 1488"/>
                <a:gd name="T44" fmla="*/ 0 w 25"/>
                <a:gd name="T45" fmla="*/ 624 h 1488"/>
                <a:gd name="T46" fmla="*/ 25 w 25"/>
                <a:gd name="T47" fmla="*/ 696 h 1488"/>
                <a:gd name="T48" fmla="*/ 25 w 25"/>
                <a:gd name="T49" fmla="*/ 672 h 1488"/>
                <a:gd name="T50" fmla="*/ 0 w 25"/>
                <a:gd name="T51" fmla="*/ 744 h 1488"/>
                <a:gd name="T52" fmla="*/ 25 w 25"/>
                <a:gd name="T53" fmla="*/ 768 h 1488"/>
                <a:gd name="T54" fmla="*/ 0 w 25"/>
                <a:gd name="T55" fmla="*/ 768 h 1488"/>
                <a:gd name="T56" fmla="*/ 25 w 25"/>
                <a:gd name="T57" fmla="*/ 840 h 1488"/>
                <a:gd name="T58" fmla="*/ 25 w 25"/>
                <a:gd name="T59" fmla="*/ 816 h 1488"/>
                <a:gd name="T60" fmla="*/ 0 w 25"/>
                <a:gd name="T61" fmla="*/ 888 h 1488"/>
                <a:gd name="T62" fmla="*/ 25 w 25"/>
                <a:gd name="T63" fmla="*/ 912 h 1488"/>
                <a:gd name="T64" fmla="*/ 0 w 25"/>
                <a:gd name="T65" fmla="*/ 912 h 1488"/>
                <a:gd name="T66" fmla="*/ 25 w 25"/>
                <a:gd name="T67" fmla="*/ 984 h 1488"/>
                <a:gd name="T68" fmla="*/ 25 w 25"/>
                <a:gd name="T69" fmla="*/ 960 h 1488"/>
                <a:gd name="T70" fmla="*/ 0 w 25"/>
                <a:gd name="T71" fmla="*/ 1032 h 1488"/>
                <a:gd name="T72" fmla="*/ 25 w 25"/>
                <a:gd name="T73" fmla="*/ 1056 h 1488"/>
                <a:gd name="T74" fmla="*/ 0 w 25"/>
                <a:gd name="T75" fmla="*/ 1056 h 1488"/>
                <a:gd name="T76" fmla="*/ 25 w 25"/>
                <a:gd name="T77" fmla="*/ 1128 h 1488"/>
                <a:gd name="T78" fmla="*/ 25 w 25"/>
                <a:gd name="T79" fmla="*/ 1104 h 1488"/>
                <a:gd name="T80" fmla="*/ 0 w 25"/>
                <a:gd name="T81" fmla="*/ 1176 h 1488"/>
                <a:gd name="T82" fmla="*/ 25 w 25"/>
                <a:gd name="T83" fmla="*/ 1200 h 1488"/>
                <a:gd name="T84" fmla="*/ 0 w 25"/>
                <a:gd name="T85" fmla="*/ 1200 h 1488"/>
                <a:gd name="T86" fmla="*/ 25 w 25"/>
                <a:gd name="T87" fmla="*/ 1272 h 1488"/>
                <a:gd name="T88" fmla="*/ 25 w 25"/>
                <a:gd name="T89" fmla="*/ 1248 h 1488"/>
                <a:gd name="T90" fmla="*/ 0 w 25"/>
                <a:gd name="T91" fmla="*/ 1320 h 1488"/>
                <a:gd name="T92" fmla="*/ 25 w 25"/>
                <a:gd name="T93" fmla="*/ 1344 h 1488"/>
                <a:gd name="T94" fmla="*/ 0 w 25"/>
                <a:gd name="T95" fmla="*/ 1344 h 1488"/>
                <a:gd name="T96" fmla="*/ 25 w 25"/>
                <a:gd name="T97" fmla="*/ 1416 h 1488"/>
                <a:gd name="T98" fmla="*/ 25 w 25"/>
                <a:gd name="T99" fmla="*/ 1392 h 1488"/>
                <a:gd name="T100" fmla="*/ 0 w 25"/>
                <a:gd name="T101" fmla="*/ 1464 h 1488"/>
                <a:gd name="T102" fmla="*/ 25 w 25"/>
                <a:gd name="T103" fmla="*/ 1488 h 1488"/>
                <a:gd name="T104" fmla="*/ 0 w 25"/>
                <a:gd name="T105" fmla="*/ 1488 h 14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
                <a:gd name="T160" fmla="*/ 0 h 1488"/>
                <a:gd name="T161" fmla="*/ 25 w 25"/>
                <a:gd name="T162" fmla="*/ 1488 h 14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 h="1488">
                  <a:moveTo>
                    <a:pt x="25" y="0"/>
                  </a:moveTo>
                  <a:lnTo>
                    <a:pt x="25" y="24"/>
                  </a:lnTo>
                  <a:lnTo>
                    <a:pt x="0" y="24"/>
                  </a:lnTo>
                  <a:lnTo>
                    <a:pt x="0" y="0"/>
                  </a:lnTo>
                  <a:lnTo>
                    <a:pt x="25" y="0"/>
                  </a:lnTo>
                  <a:close/>
                  <a:moveTo>
                    <a:pt x="25" y="48"/>
                  </a:moveTo>
                  <a:lnTo>
                    <a:pt x="25" y="72"/>
                  </a:lnTo>
                  <a:lnTo>
                    <a:pt x="0" y="72"/>
                  </a:lnTo>
                  <a:lnTo>
                    <a:pt x="0" y="48"/>
                  </a:lnTo>
                  <a:lnTo>
                    <a:pt x="25" y="48"/>
                  </a:lnTo>
                  <a:close/>
                  <a:moveTo>
                    <a:pt x="25" y="96"/>
                  </a:moveTo>
                  <a:lnTo>
                    <a:pt x="25" y="120"/>
                  </a:lnTo>
                  <a:lnTo>
                    <a:pt x="0" y="120"/>
                  </a:lnTo>
                  <a:lnTo>
                    <a:pt x="0" y="96"/>
                  </a:lnTo>
                  <a:lnTo>
                    <a:pt x="25" y="96"/>
                  </a:lnTo>
                  <a:close/>
                  <a:moveTo>
                    <a:pt x="25" y="144"/>
                  </a:moveTo>
                  <a:lnTo>
                    <a:pt x="25" y="168"/>
                  </a:lnTo>
                  <a:lnTo>
                    <a:pt x="0" y="168"/>
                  </a:lnTo>
                  <a:lnTo>
                    <a:pt x="0" y="144"/>
                  </a:lnTo>
                  <a:lnTo>
                    <a:pt x="25" y="144"/>
                  </a:lnTo>
                  <a:close/>
                  <a:moveTo>
                    <a:pt x="25" y="192"/>
                  </a:moveTo>
                  <a:lnTo>
                    <a:pt x="25" y="216"/>
                  </a:lnTo>
                  <a:lnTo>
                    <a:pt x="0" y="216"/>
                  </a:lnTo>
                  <a:lnTo>
                    <a:pt x="0" y="192"/>
                  </a:lnTo>
                  <a:lnTo>
                    <a:pt x="25" y="192"/>
                  </a:lnTo>
                  <a:close/>
                  <a:moveTo>
                    <a:pt x="25" y="240"/>
                  </a:moveTo>
                  <a:lnTo>
                    <a:pt x="25" y="264"/>
                  </a:lnTo>
                  <a:lnTo>
                    <a:pt x="0" y="264"/>
                  </a:lnTo>
                  <a:lnTo>
                    <a:pt x="0" y="240"/>
                  </a:lnTo>
                  <a:lnTo>
                    <a:pt x="25" y="240"/>
                  </a:lnTo>
                  <a:close/>
                  <a:moveTo>
                    <a:pt x="25" y="288"/>
                  </a:moveTo>
                  <a:lnTo>
                    <a:pt x="25" y="312"/>
                  </a:lnTo>
                  <a:lnTo>
                    <a:pt x="0" y="312"/>
                  </a:lnTo>
                  <a:lnTo>
                    <a:pt x="0" y="288"/>
                  </a:lnTo>
                  <a:lnTo>
                    <a:pt x="25" y="288"/>
                  </a:lnTo>
                  <a:close/>
                  <a:moveTo>
                    <a:pt x="25" y="336"/>
                  </a:moveTo>
                  <a:lnTo>
                    <a:pt x="25" y="360"/>
                  </a:lnTo>
                  <a:lnTo>
                    <a:pt x="0" y="360"/>
                  </a:lnTo>
                  <a:lnTo>
                    <a:pt x="0" y="336"/>
                  </a:lnTo>
                  <a:lnTo>
                    <a:pt x="25" y="336"/>
                  </a:lnTo>
                  <a:close/>
                  <a:moveTo>
                    <a:pt x="25" y="384"/>
                  </a:moveTo>
                  <a:lnTo>
                    <a:pt x="25" y="408"/>
                  </a:lnTo>
                  <a:lnTo>
                    <a:pt x="0" y="408"/>
                  </a:lnTo>
                  <a:lnTo>
                    <a:pt x="0" y="384"/>
                  </a:lnTo>
                  <a:lnTo>
                    <a:pt x="25" y="384"/>
                  </a:lnTo>
                  <a:close/>
                  <a:moveTo>
                    <a:pt x="25" y="432"/>
                  </a:moveTo>
                  <a:lnTo>
                    <a:pt x="25" y="456"/>
                  </a:lnTo>
                  <a:lnTo>
                    <a:pt x="0" y="456"/>
                  </a:lnTo>
                  <a:lnTo>
                    <a:pt x="0" y="432"/>
                  </a:lnTo>
                  <a:lnTo>
                    <a:pt x="25" y="432"/>
                  </a:lnTo>
                  <a:close/>
                  <a:moveTo>
                    <a:pt x="25" y="480"/>
                  </a:moveTo>
                  <a:lnTo>
                    <a:pt x="25" y="504"/>
                  </a:lnTo>
                  <a:lnTo>
                    <a:pt x="0" y="504"/>
                  </a:lnTo>
                  <a:lnTo>
                    <a:pt x="0" y="480"/>
                  </a:lnTo>
                  <a:lnTo>
                    <a:pt x="25" y="480"/>
                  </a:lnTo>
                  <a:close/>
                  <a:moveTo>
                    <a:pt x="25" y="528"/>
                  </a:moveTo>
                  <a:lnTo>
                    <a:pt x="25" y="552"/>
                  </a:lnTo>
                  <a:lnTo>
                    <a:pt x="0" y="552"/>
                  </a:lnTo>
                  <a:lnTo>
                    <a:pt x="0" y="528"/>
                  </a:lnTo>
                  <a:lnTo>
                    <a:pt x="25" y="528"/>
                  </a:lnTo>
                  <a:close/>
                  <a:moveTo>
                    <a:pt x="25" y="576"/>
                  </a:moveTo>
                  <a:lnTo>
                    <a:pt x="25" y="600"/>
                  </a:lnTo>
                  <a:lnTo>
                    <a:pt x="0" y="600"/>
                  </a:lnTo>
                  <a:lnTo>
                    <a:pt x="0" y="576"/>
                  </a:lnTo>
                  <a:lnTo>
                    <a:pt x="25" y="576"/>
                  </a:lnTo>
                  <a:close/>
                  <a:moveTo>
                    <a:pt x="25" y="624"/>
                  </a:moveTo>
                  <a:lnTo>
                    <a:pt x="25" y="648"/>
                  </a:lnTo>
                  <a:lnTo>
                    <a:pt x="0" y="648"/>
                  </a:lnTo>
                  <a:lnTo>
                    <a:pt x="0" y="624"/>
                  </a:lnTo>
                  <a:lnTo>
                    <a:pt x="25" y="624"/>
                  </a:lnTo>
                  <a:close/>
                  <a:moveTo>
                    <a:pt x="25" y="672"/>
                  </a:moveTo>
                  <a:lnTo>
                    <a:pt x="25" y="696"/>
                  </a:lnTo>
                  <a:lnTo>
                    <a:pt x="0" y="696"/>
                  </a:lnTo>
                  <a:lnTo>
                    <a:pt x="0" y="672"/>
                  </a:lnTo>
                  <a:lnTo>
                    <a:pt x="25" y="672"/>
                  </a:lnTo>
                  <a:close/>
                  <a:moveTo>
                    <a:pt x="25" y="720"/>
                  </a:moveTo>
                  <a:lnTo>
                    <a:pt x="25" y="744"/>
                  </a:lnTo>
                  <a:lnTo>
                    <a:pt x="0" y="744"/>
                  </a:lnTo>
                  <a:lnTo>
                    <a:pt x="0" y="720"/>
                  </a:lnTo>
                  <a:lnTo>
                    <a:pt x="25" y="720"/>
                  </a:lnTo>
                  <a:close/>
                  <a:moveTo>
                    <a:pt x="25" y="768"/>
                  </a:moveTo>
                  <a:lnTo>
                    <a:pt x="25" y="792"/>
                  </a:lnTo>
                  <a:lnTo>
                    <a:pt x="0" y="792"/>
                  </a:lnTo>
                  <a:lnTo>
                    <a:pt x="0" y="768"/>
                  </a:lnTo>
                  <a:lnTo>
                    <a:pt x="25" y="768"/>
                  </a:lnTo>
                  <a:close/>
                  <a:moveTo>
                    <a:pt x="25" y="816"/>
                  </a:moveTo>
                  <a:lnTo>
                    <a:pt x="25" y="840"/>
                  </a:lnTo>
                  <a:lnTo>
                    <a:pt x="0" y="840"/>
                  </a:lnTo>
                  <a:lnTo>
                    <a:pt x="0" y="816"/>
                  </a:lnTo>
                  <a:lnTo>
                    <a:pt x="25" y="816"/>
                  </a:lnTo>
                  <a:close/>
                  <a:moveTo>
                    <a:pt x="25" y="864"/>
                  </a:moveTo>
                  <a:lnTo>
                    <a:pt x="25" y="888"/>
                  </a:lnTo>
                  <a:lnTo>
                    <a:pt x="0" y="888"/>
                  </a:lnTo>
                  <a:lnTo>
                    <a:pt x="0" y="864"/>
                  </a:lnTo>
                  <a:lnTo>
                    <a:pt x="25" y="864"/>
                  </a:lnTo>
                  <a:close/>
                  <a:moveTo>
                    <a:pt x="25" y="912"/>
                  </a:moveTo>
                  <a:lnTo>
                    <a:pt x="25" y="936"/>
                  </a:lnTo>
                  <a:lnTo>
                    <a:pt x="0" y="936"/>
                  </a:lnTo>
                  <a:lnTo>
                    <a:pt x="0" y="912"/>
                  </a:lnTo>
                  <a:lnTo>
                    <a:pt x="25" y="912"/>
                  </a:lnTo>
                  <a:close/>
                  <a:moveTo>
                    <a:pt x="25" y="960"/>
                  </a:moveTo>
                  <a:lnTo>
                    <a:pt x="25" y="984"/>
                  </a:lnTo>
                  <a:lnTo>
                    <a:pt x="0" y="984"/>
                  </a:lnTo>
                  <a:lnTo>
                    <a:pt x="0" y="960"/>
                  </a:lnTo>
                  <a:lnTo>
                    <a:pt x="25" y="960"/>
                  </a:lnTo>
                  <a:close/>
                  <a:moveTo>
                    <a:pt x="25" y="1008"/>
                  </a:moveTo>
                  <a:lnTo>
                    <a:pt x="25" y="1032"/>
                  </a:lnTo>
                  <a:lnTo>
                    <a:pt x="0" y="1032"/>
                  </a:lnTo>
                  <a:lnTo>
                    <a:pt x="0" y="1008"/>
                  </a:lnTo>
                  <a:lnTo>
                    <a:pt x="25" y="1008"/>
                  </a:lnTo>
                  <a:close/>
                  <a:moveTo>
                    <a:pt x="25" y="1056"/>
                  </a:moveTo>
                  <a:lnTo>
                    <a:pt x="25" y="1080"/>
                  </a:lnTo>
                  <a:lnTo>
                    <a:pt x="0" y="1080"/>
                  </a:lnTo>
                  <a:lnTo>
                    <a:pt x="0" y="1056"/>
                  </a:lnTo>
                  <a:lnTo>
                    <a:pt x="25" y="1056"/>
                  </a:lnTo>
                  <a:close/>
                  <a:moveTo>
                    <a:pt x="25" y="1104"/>
                  </a:moveTo>
                  <a:lnTo>
                    <a:pt x="25" y="1128"/>
                  </a:lnTo>
                  <a:lnTo>
                    <a:pt x="0" y="1128"/>
                  </a:lnTo>
                  <a:lnTo>
                    <a:pt x="0" y="1104"/>
                  </a:lnTo>
                  <a:lnTo>
                    <a:pt x="25" y="1104"/>
                  </a:lnTo>
                  <a:close/>
                  <a:moveTo>
                    <a:pt x="25" y="1152"/>
                  </a:moveTo>
                  <a:lnTo>
                    <a:pt x="25" y="1176"/>
                  </a:lnTo>
                  <a:lnTo>
                    <a:pt x="0" y="1176"/>
                  </a:lnTo>
                  <a:lnTo>
                    <a:pt x="0" y="1152"/>
                  </a:lnTo>
                  <a:lnTo>
                    <a:pt x="25" y="1152"/>
                  </a:lnTo>
                  <a:close/>
                  <a:moveTo>
                    <a:pt x="25" y="1200"/>
                  </a:moveTo>
                  <a:lnTo>
                    <a:pt x="25" y="1224"/>
                  </a:lnTo>
                  <a:lnTo>
                    <a:pt x="0" y="1224"/>
                  </a:lnTo>
                  <a:lnTo>
                    <a:pt x="0" y="1200"/>
                  </a:lnTo>
                  <a:lnTo>
                    <a:pt x="25" y="1200"/>
                  </a:lnTo>
                  <a:close/>
                  <a:moveTo>
                    <a:pt x="25" y="1248"/>
                  </a:moveTo>
                  <a:lnTo>
                    <a:pt x="25" y="1272"/>
                  </a:lnTo>
                  <a:lnTo>
                    <a:pt x="0" y="1272"/>
                  </a:lnTo>
                  <a:lnTo>
                    <a:pt x="0" y="1248"/>
                  </a:lnTo>
                  <a:lnTo>
                    <a:pt x="25" y="1248"/>
                  </a:lnTo>
                  <a:close/>
                  <a:moveTo>
                    <a:pt x="25" y="1296"/>
                  </a:moveTo>
                  <a:lnTo>
                    <a:pt x="25" y="1320"/>
                  </a:lnTo>
                  <a:lnTo>
                    <a:pt x="0" y="1320"/>
                  </a:lnTo>
                  <a:lnTo>
                    <a:pt x="0" y="1296"/>
                  </a:lnTo>
                  <a:lnTo>
                    <a:pt x="25" y="1296"/>
                  </a:lnTo>
                  <a:close/>
                  <a:moveTo>
                    <a:pt x="25" y="1344"/>
                  </a:moveTo>
                  <a:lnTo>
                    <a:pt x="25" y="1368"/>
                  </a:lnTo>
                  <a:lnTo>
                    <a:pt x="0" y="1368"/>
                  </a:lnTo>
                  <a:lnTo>
                    <a:pt x="0" y="1344"/>
                  </a:lnTo>
                  <a:lnTo>
                    <a:pt x="25" y="1344"/>
                  </a:lnTo>
                  <a:close/>
                  <a:moveTo>
                    <a:pt x="25" y="1392"/>
                  </a:moveTo>
                  <a:lnTo>
                    <a:pt x="25" y="1416"/>
                  </a:lnTo>
                  <a:lnTo>
                    <a:pt x="0" y="1416"/>
                  </a:lnTo>
                  <a:lnTo>
                    <a:pt x="0" y="1392"/>
                  </a:lnTo>
                  <a:lnTo>
                    <a:pt x="25" y="1392"/>
                  </a:lnTo>
                  <a:close/>
                  <a:moveTo>
                    <a:pt x="25" y="1440"/>
                  </a:moveTo>
                  <a:lnTo>
                    <a:pt x="25" y="1464"/>
                  </a:lnTo>
                  <a:lnTo>
                    <a:pt x="0" y="1464"/>
                  </a:lnTo>
                  <a:lnTo>
                    <a:pt x="0" y="1440"/>
                  </a:lnTo>
                  <a:lnTo>
                    <a:pt x="25" y="1440"/>
                  </a:lnTo>
                  <a:close/>
                  <a:moveTo>
                    <a:pt x="25" y="1488"/>
                  </a:moveTo>
                  <a:lnTo>
                    <a:pt x="25" y="1488"/>
                  </a:lnTo>
                  <a:lnTo>
                    <a:pt x="0" y="1488"/>
                  </a:lnTo>
                  <a:lnTo>
                    <a:pt x="25" y="1488"/>
                  </a:lnTo>
                  <a:close/>
                </a:path>
              </a:pathLst>
            </a:custGeom>
            <a:solidFill>
              <a:schemeClr val="tx2"/>
            </a:solidFill>
            <a:ln w="6350">
              <a:solidFill>
                <a:schemeClr val="tx2"/>
              </a:solidFill>
              <a:bevel/>
              <a:headEnd/>
              <a:tailEnd/>
            </a:ln>
          </p:spPr>
          <p:txBody>
            <a:bodyPr/>
            <a:lstStyle/>
            <a:p>
              <a:endParaRPr lang="en-US"/>
            </a:p>
          </p:txBody>
        </p:sp>
        <p:sp>
          <p:nvSpPr>
            <p:cNvPr id="96264" name="Freeform 8"/>
            <p:cNvSpPr>
              <a:spLocks noEditPoints="1"/>
            </p:cNvSpPr>
            <p:nvPr/>
          </p:nvSpPr>
          <p:spPr bwMode="auto">
            <a:xfrm>
              <a:off x="3342" y="2596"/>
              <a:ext cx="25" cy="1165"/>
            </a:xfrm>
            <a:custGeom>
              <a:avLst/>
              <a:gdLst>
                <a:gd name="T0" fmla="*/ 0 w 25"/>
                <a:gd name="T1" fmla="*/ 24 h 1488"/>
                <a:gd name="T2" fmla="*/ 25 w 25"/>
                <a:gd name="T3" fmla="*/ 48 h 1488"/>
                <a:gd name="T4" fmla="*/ 0 w 25"/>
                <a:gd name="T5" fmla="*/ 48 h 1488"/>
                <a:gd name="T6" fmla="*/ 25 w 25"/>
                <a:gd name="T7" fmla="*/ 120 h 1488"/>
                <a:gd name="T8" fmla="*/ 25 w 25"/>
                <a:gd name="T9" fmla="*/ 96 h 1488"/>
                <a:gd name="T10" fmla="*/ 0 w 25"/>
                <a:gd name="T11" fmla="*/ 168 h 1488"/>
                <a:gd name="T12" fmla="*/ 25 w 25"/>
                <a:gd name="T13" fmla="*/ 192 h 1488"/>
                <a:gd name="T14" fmla="*/ 0 w 25"/>
                <a:gd name="T15" fmla="*/ 192 h 1488"/>
                <a:gd name="T16" fmla="*/ 25 w 25"/>
                <a:gd name="T17" fmla="*/ 264 h 1488"/>
                <a:gd name="T18" fmla="*/ 25 w 25"/>
                <a:gd name="T19" fmla="*/ 240 h 1488"/>
                <a:gd name="T20" fmla="*/ 0 w 25"/>
                <a:gd name="T21" fmla="*/ 312 h 1488"/>
                <a:gd name="T22" fmla="*/ 25 w 25"/>
                <a:gd name="T23" fmla="*/ 336 h 1488"/>
                <a:gd name="T24" fmla="*/ 0 w 25"/>
                <a:gd name="T25" fmla="*/ 336 h 1488"/>
                <a:gd name="T26" fmla="*/ 25 w 25"/>
                <a:gd name="T27" fmla="*/ 408 h 1488"/>
                <a:gd name="T28" fmla="*/ 25 w 25"/>
                <a:gd name="T29" fmla="*/ 384 h 1488"/>
                <a:gd name="T30" fmla="*/ 0 w 25"/>
                <a:gd name="T31" fmla="*/ 456 h 1488"/>
                <a:gd name="T32" fmla="*/ 25 w 25"/>
                <a:gd name="T33" fmla="*/ 480 h 1488"/>
                <a:gd name="T34" fmla="*/ 0 w 25"/>
                <a:gd name="T35" fmla="*/ 480 h 1488"/>
                <a:gd name="T36" fmla="*/ 25 w 25"/>
                <a:gd name="T37" fmla="*/ 552 h 1488"/>
                <a:gd name="T38" fmla="*/ 25 w 25"/>
                <a:gd name="T39" fmla="*/ 528 h 1488"/>
                <a:gd name="T40" fmla="*/ 0 w 25"/>
                <a:gd name="T41" fmla="*/ 600 h 1488"/>
                <a:gd name="T42" fmla="*/ 25 w 25"/>
                <a:gd name="T43" fmla="*/ 624 h 1488"/>
                <a:gd name="T44" fmla="*/ 0 w 25"/>
                <a:gd name="T45" fmla="*/ 624 h 1488"/>
                <a:gd name="T46" fmla="*/ 25 w 25"/>
                <a:gd name="T47" fmla="*/ 696 h 1488"/>
                <a:gd name="T48" fmla="*/ 25 w 25"/>
                <a:gd name="T49" fmla="*/ 672 h 1488"/>
                <a:gd name="T50" fmla="*/ 0 w 25"/>
                <a:gd name="T51" fmla="*/ 744 h 1488"/>
                <a:gd name="T52" fmla="*/ 25 w 25"/>
                <a:gd name="T53" fmla="*/ 768 h 1488"/>
                <a:gd name="T54" fmla="*/ 0 w 25"/>
                <a:gd name="T55" fmla="*/ 768 h 1488"/>
                <a:gd name="T56" fmla="*/ 25 w 25"/>
                <a:gd name="T57" fmla="*/ 840 h 1488"/>
                <a:gd name="T58" fmla="*/ 25 w 25"/>
                <a:gd name="T59" fmla="*/ 816 h 1488"/>
                <a:gd name="T60" fmla="*/ 0 w 25"/>
                <a:gd name="T61" fmla="*/ 888 h 1488"/>
                <a:gd name="T62" fmla="*/ 25 w 25"/>
                <a:gd name="T63" fmla="*/ 912 h 1488"/>
                <a:gd name="T64" fmla="*/ 0 w 25"/>
                <a:gd name="T65" fmla="*/ 912 h 1488"/>
                <a:gd name="T66" fmla="*/ 25 w 25"/>
                <a:gd name="T67" fmla="*/ 984 h 1488"/>
                <a:gd name="T68" fmla="*/ 25 w 25"/>
                <a:gd name="T69" fmla="*/ 960 h 1488"/>
                <a:gd name="T70" fmla="*/ 0 w 25"/>
                <a:gd name="T71" fmla="*/ 1032 h 1488"/>
                <a:gd name="T72" fmla="*/ 25 w 25"/>
                <a:gd name="T73" fmla="*/ 1056 h 1488"/>
                <a:gd name="T74" fmla="*/ 0 w 25"/>
                <a:gd name="T75" fmla="*/ 1056 h 1488"/>
                <a:gd name="T76" fmla="*/ 25 w 25"/>
                <a:gd name="T77" fmla="*/ 1128 h 1488"/>
                <a:gd name="T78" fmla="*/ 25 w 25"/>
                <a:gd name="T79" fmla="*/ 1104 h 1488"/>
                <a:gd name="T80" fmla="*/ 0 w 25"/>
                <a:gd name="T81" fmla="*/ 1176 h 1488"/>
                <a:gd name="T82" fmla="*/ 25 w 25"/>
                <a:gd name="T83" fmla="*/ 1200 h 1488"/>
                <a:gd name="T84" fmla="*/ 0 w 25"/>
                <a:gd name="T85" fmla="*/ 1200 h 1488"/>
                <a:gd name="T86" fmla="*/ 25 w 25"/>
                <a:gd name="T87" fmla="*/ 1272 h 1488"/>
                <a:gd name="T88" fmla="*/ 25 w 25"/>
                <a:gd name="T89" fmla="*/ 1248 h 1488"/>
                <a:gd name="T90" fmla="*/ 0 w 25"/>
                <a:gd name="T91" fmla="*/ 1320 h 1488"/>
                <a:gd name="T92" fmla="*/ 25 w 25"/>
                <a:gd name="T93" fmla="*/ 1344 h 1488"/>
                <a:gd name="T94" fmla="*/ 0 w 25"/>
                <a:gd name="T95" fmla="*/ 1344 h 1488"/>
                <a:gd name="T96" fmla="*/ 25 w 25"/>
                <a:gd name="T97" fmla="*/ 1416 h 1488"/>
                <a:gd name="T98" fmla="*/ 25 w 25"/>
                <a:gd name="T99" fmla="*/ 1392 h 1488"/>
                <a:gd name="T100" fmla="*/ 0 w 25"/>
                <a:gd name="T101" fmla="*/ 1464 h 1488"/>
                <a:gd name="T102" fmla="*/ 25 w 25"/>
                <a:gd name="T103" fmla="*/ 1488 h 1488"/>
                <a:gd name="T104" fmla="*/ 0 w 25"/>
                <a:gd name="T105" fmla="*/ 1488 h 14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
                <a:gd name="T160" fmla="*/ 0 h 1488"/>
                <a:gd name="T161" fmla="*/ 25 w 25"/>
                <a:gd name="T162" fmla="*/ 1488 h 14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 h="1488">
                  <a:moveTo>
                    <a:pt x="25" y="0"/>
                  </a:moveTo>
                  <a:lnTo>
                    <a:pt x="25" y="24"/>
                  </a:lnTo>
                  <a:lnTo>
                    <a:pt x="0" y="24"/>
                  </a:lnTo>
                  <a:lnTo>
                    <a:pt x="0" y="0"/>
                  </a:lnTo>
                  <a:lnTo>
                    <a:pt x="25" y="0"/>
                  </a:lnTo>
                  <a:close/>
                  <a:moveTo>
                    <a:pt x="25" y="48"/>
                  </a:moveTo>
                  <a:lnTo>
                    <a:pt x="25" y="72"/>
                  </a:lnTo>
                  <a:lnTo>
                    <a:pt x="0" y="72"/>
                  </a:lnTo>
                  <a:lnTo>
                    <a:pt x="0" y="48"/>
                  </a:lnTo>
                  <a:lnTo>
                    <a:pt x="25" y="48"/>
                  </a:lnTo>
                  <a:close/>
                  <a:moveTo>
                    <a:pt x="25" y="96"/>
                  </a:moveTo>
                  <a:lnTo>
                    <a:pt x="25" y="120"/>
                  </a:lnTo>
                  <a:lnTo>
                    <a:pt x="0" y="120"/>
                  </a:lnTo>
                  <a:lnTo>
                    <a:pt x="0" y="96"/>
                  </a:lnTo>
                  <a:lnTo>
                    <a:pt x="25" y="96"/>
                  </a:lnTo>
                  <a:close/>
                  <a:moveTo>
                    <a:pt x="25" y="144"/>
                  </a:moveTo>
                  <a:lnTo>
                    <a:pt x="25" y="168"/>
                  </a:lnTo>
                  <a:lnTo>
                    <a:pt x="0" y="168"/>
                  </a:lnTo>
                  <a:lnTo>
                    <a:pt x="0" y="144"/>
                  </a:lnTo>
                  <a:lnTo>
                    <a:pt x="25" y="144"/>
                  </a:lnTo>
                  <a:close/>
                  <a:moveTo>
                    <a:pt x="25" y="192"/>
                  </a:moveTo>
                  <a:lnTo>
                    <a:pt x="25" y="216"/>
                  </a:lnTo>
                  <a:lnTo>
                    <a:pt x="0" y="216"/>
                  </a:lnTo>
                  <a:lnTo>
                    <a:pt x="0" y="192"/>
                  </a:lnTo>
                  <a:lnTo>
                    <a:pt x="25" y="192"/>
                  </a:lnTo>
                  <a:close/>
                  <a:moveTo>
                    <a:pt x="25" y="240"/>
                  </a:moveTo>
                  <a:lnTo>
                    <a:pt x="25" y="264"/>
                  </a:lnTo>
                  <a:lnTo>
                    <a:pt x="0" y="264"/>
                  </a:lnTo>
                  <a:lnTo>
                    <a:pt x="0" y="240"/>
                  </a:lnTo>
                  <a:lnTo>
                    <a:pt x="25" y="240"/>
                  </a:lnTo>
                  <a:close/>
                  <a:moveTo>
                    <a:pt x="25" y="288"/>
                  </a:moveTo>
                  <a:lnTo>
                    <a:pt x="25" y="312"/>
                  </a:lnTo>
                  <a:lnTo>
                    <a:pt x="0" y="312"/>
                  </a:lnTo>
                  <a:lnTo>
                    <a:pt x="0" y="288"/>
                  </a:lnTo>
                  <a:lnTo>
                    <a:pt x="25" y="288"/>
                  </a:lnTo>
                  <a:close/>
                  <a:moveTo>
                    <a:pt x="25" y="336"/>
                  </a:moveTo>
                  <a:lnTo>
                    <a:pt x="25" y="360"/>
                  </a:lnTo>
                  <a:lnTo>
                    <a:pt x="0" y="360"/>
                  </a:lnTo>
                  <a:lnTo>
                    <a:pt x="0" y="336"/>
                  </a:lnTo>
                  <a:lnTo>
                    <a:pt x="25" y="336"/>
                  </a:lnTo>
                  <a:close/>
                  <a:moveTo>
                    <a:pt x="25" y="384"/>
                  </a:moveTo>
                  <a:lnTo>
                    <a:pt x="25" y="408"/>
                  </a:lnTo>
                  <a:lnTo>
                    <a:pt x="0" y="408"/>
                  </a:lnTo>
                  <a:lnTo>
                    <a:pt x="0" y="384"/>
                  </a:lnTo>
                  <a:lnTo>
                    <a:pt x="25" y="384"/>
                  </a:lnTo>
                  <a:close/>
                  <a:moveTo>
                    <a:pt x="25" y="432"/>
                  </a:moveTo>
                  <a:lnTo>
                    <a:pt x="25" y="456"/>
                  </a:lnTo>
                  <a:lnTo>
                    <a:pt x="0" y="456"/>
                  </a:lnTo>
                  <a:lnTo>
                    <a:pt x="0" y="432"/>
                  </a:lnTo>
                  <a:lnTo>
                    <a:pt x="25" y="432"/>
                  </a:lnTo>
                  <a:close/>
                  <a:moveTo>
                    <a:pt x="25" y="480"/>
                  </a:moveTo>
                  <a:lnTo>
                    <a:pt x="25" y="504"/>
                  </a:lnTo>
                  <a:lnTo>
                    <a:pt x="0" y="504"/>
                  </a:lnTo>
                  <a:lnTo>
                    <a:pt x="0" y="480"/>
                  </a:lnTo>
                  <a:lnTo>
                    <a:pt x="25" y="480"/>
                  </a:lnTo>
                  <a:close/>
                  <a:moveTo>
                    <a:pt x="25" y="528"/>
                  </a:moveTo>
                  <a:lnTo>
                    <a:pt x="25" y="552"/>
                  </a:lnTo>
                  <a:lnTo>
                    <a:pt x="0" y="552"/>
                  </a:lnTo>
                  <a:lnTo>
                    <a:pt x="0" y="528"/>
                  </a:lnTo>
                  <a:lnTo>
                    <a:pt x="25" y="528"/>
                  </a:lnTo>
                  <a:close/>
                  <a:moveTo>
                    <a:pt x="25" y="576"/>
                  </a:moveTo>
                  <a:lnTo>
                    <a:pt x="25" y="600"/>
                  </a:lnTo>
                  <a:lnTo>
                    <a:pt x="0" y="600"/>
                  </a:lnTo>
                  <a:lnTo>
                    <a:pt x="0" y="576"/>
                  </a:lnTo>
                  <a:lnTo>
                    <a:pt x="25" y="576"/>
                  </a:lnTo>
                  <a:close/>
                  <a:moveTo>
                    <a:pt x="25" y="624"/>
                  </a:moveTo>
                  <a:lnTo>
                    <a:pt x="25" y="648"/>
                  </a:lnTo>
                  <a:lnTo>
                    <a:pt x="0" y="648"/>
                  </a:lnTo>
                  <a:lnTo>
                    <a:pt x="0" y="624"/>
                  </a:lnTo>
                  <a:lnTo>
                    <a:pt x="25" y="624"/>
                  </a:lnTo>
                  <a:close/>
                  <a:moveTo>
                    <a:pt x="25" y="672"/>
                  </a:moveTo>
                  <a:lnTo>
                    <a:pt x="25" y="696"/>
                  </a:lnTo>
                  <a:lnTo>
                    <a:pt x="0" y="696"/>
                  </a:lnTo>
                  <a:lnTo>
                    <a:pt x="0" y="672"/>
                  </a:lnTo>
                  <a:lnTo>
                    <a:pt x="25" y="672"/>
                  </a:lnTo>
                  <a:close/>
                  <a:moveTo>
                    <a:pt x="25" y="720"/>
                  </a:moveTo>
                  <a:lnTo>
                    <a:pt x="25" y="744"/>
                  </a:lnTo>
                  <a:lnTo>
                    <a:pt x="0" y="744"/>
                  </a:lnTo>
                  <a:lnTo>
                    <a:pt x="0" y="720"/>
                  </a:lnTo>
                  <a:lnTo>
                    <a:pt x="25" y="720"/>
                  </a:lnTo>
                  <a:close/>
                  <a:moveTo>
                    <a:pt x="25" y="768"/>
                  </a:moveTo>
                  <a:lnTo>
                    <a:pt x="25" y="792"/>
                  </a:lnTo>
                  <a:lnTo>
                    <a:pt x="0" y="792"/>
                  </a:lnTo>
                  <a:lnTo>
                    <a:pt x="0" y="768"/>
                  </a:lnTo>
                  <a:lnTo>
                    <a:pt x="25" y="768"/>
                  </a:lnTo>
                  <a:close/>
                  <a:moveTo>
                    <a:pt x="25" y="816"/>
                  </a:moveTo>
                  <a:lnTo>
                    <a:pt x="25" y="840"/>
                  </a:lnTo>
                  <a:lnTo>
                    <a:pt x="0" y="840"/>
                  </a:lnTo>
                  <a:lnTo>
                    <a:pt x="0" y="816"/>
                  </a:lnTo>
                  <a:lnTo>
                    <a:pt x="25" y="816"/>
                  </a:lnTo>
                  <a:close/>
                  <a:moveTo>
                    <a:pt x="25" y="864"/>
                  </a:moveTo>
                  <a:lnTo>
                    <a:pt x="25" y="888"/>
                  </a:lnTo>
                  <a:lnTo>
                    <a:pt x="0" y="888"/>
                  </a:lnTo>
                  <a:lnTo>
                    <a:pt x="0" y="864"/>
                  </a:lnTo>
                  <a:lnTo>
                    <a:pt x="25" y="864"/>
                  </a:lnTo>
                  <a:close/>
                  <a:moveTo>
                    <a:pt x="25" y="912"/>
                  </a:moveTo>
                  <a:lnTo>
                    <a:pt x="25" y="936"/>
                  </a:lnTo>
                  <a:lnTo>
                    <a:pt x="0" y="936"/>
                  </a:lnTo>
                  <a:lnTo>
                    <a:pt x="0" y="912"/>
                  </a:lnTo>
                  <a:lnTo>
                    <a:pt x="25" y="912"/>
                  </a:lnTo>
                  <a:close/>
                  <a:moveTo>
                    <a:pt x="25" y="960"/>
                  </a:moveTo>
                  <a:lnTo>
                    <a:pt x="25" y="984"/>
                  </a:lnTo>
                  <a:lnTo>
                    <a:pt x="0" y="984"/>
                  </a:lnTo>
                  <a:lnTo>
                    <a:pt x="0" y="960"/>
                  </a:lnTo>
                  <a:lnTo>
                    <a:pt x="25" y="960"/>
                  </a:lnTo>
                  <a:close/>
                  <a:moveTo>
                    <a:pt x="25" y="1008"/>
                  </a:moveTo>
                  <a:lnTo>
                    <a:pt x="25" y="1032"/>
                  </a:lnTo>
                  <a:lnTo>
                    <a:pt x="0" y="1032"/>
                  </a:lnTo>
                  <a:lnTo>
                    <a:pt x="0" y="1008"/>
                  </a:lnTo>
                  <a:lnTo>
                    <a:pt x="25" y="1008"/>
                  </a:lnTo>
                  <a:close/>
                  <a:moveTo>
                    <a:pt x="25" y="1056"/>
                  </a:moveTo>
                  <a:lnTo>
                    <a:pt x="25" y="1080"/>
                  </a:lnTo>
                  <a:lnTo>
                    <a:pt x="0" y="1080"/>
                  </a:lnTo>
                  <a:lnTo>
                    <a:pt x="0" y="1056"/>
                  </a:lnTo>
                  <a:lnTo>
                    <a:pt x="25" y="1056"/>
                  </a:lnTo>
                  <a:close/>
                  <a:moveTo>
                    <a:pt x="25" y="1104"/>
                  </a:moveTo>
                  <a:lnTo>
                    <a:pt x="25" y="1128"/>
                  </a:lnTo>
                  <a:lnTo>
                    <a:pt x="0" y="1128"/>
                  </a:lnTo>
                  <a:lnTo>
                    <a:pt x="0" y="1104"/>
                  </a:lnTo>
                  <a:lnTo>
                    <a:pt x="25" y="1104"/>
                  </a:lnTo>
                  <a:close/>
                  <a:moveTo>
                    <a:pt x="25" y="1152"/>
                  </a:moveTo>
                  <a:lnTo>
                    <a:pt x="25" y="1176"/>
                  </a:lnTo>
                  <a:lnTo>
                    <a:pt x="0" y="1176"/>
                  </a:lnTo>
                  <a:lnTo>
                    <a:pt x="0" y="1152"/>
                  </a:lnTo>
                  <a:lnTo>
                    <a:pt x="25" y="1152"/>
                  </a:lnTo>
                  <a:close/>
                  <a:moveTo>
                    <a:pt x="25" y="1200"/>
                  </a:moveTo>
                  <a:lnTo>
                    <a:pt x="25" y="1224"/>
                  </a:lnTo>
                  <a:lnTo>
                    <a:pt x="0" y="1224"/>
                  </a:lnTo>
                  <a:lnTo>
                    <a:pt x="0" y="1200"/>
                  </a:lnTo>
                  <a:lnTo>
                    <a:pt x="25" y="1200"/>
                  </a:lnTo>
                  <a:close/>
                  <a:moveTo>
                    <a:pt x="25" y="1248"/>
                  </a:moveTo>
                  <a:lnTo>
                    <a:pt x="25" y="1272"/>
                  </a:lnTo>
                  <a:lnTo>
                    <a:pt x="0" y="1272"/>
                  </a:lnTo>
                  <a:lnTo>
                    <a:pt x="0" y="1248"/>
                  </a:lnTo>
                  <a:lnTo>
                    <a:pt x="25" y="1248"/>
                  </a:lnTo>
                  <a:close/>
                  <a:moveTo>
                    <a:pt x="25" y="1296"/>
                  </a:moveTo>
                  <a:lnTo>
                    <a:pt x="25" y="1320"/>
                  </a:lnTo>
                  <a:lnTo>
                    <a:pt x="0" y="1320"/>
                  </a:lnTo>
                  <a:lnTo>
                    <a:pt x="0" y="1296"/>
                  </a:lnTo>
                  <a:lnTo>
                    <a:pt x="25" y="1296"/>
                  </a:lnTo>
                  <a:close/>
                  <a:moveTo>
                    <a:pt x="25" y="1344"/>
                  </a:moveTo>
                  <a:lnTo>
                    <a:pt x="25" y="1368"/>
                  </a:lnTo>
                  <a:lnTo>
                    <a:pt x="0" y="1368"/>
                  </a:lnTo>
                  <a:lnTo>
                    <a:pt x="0" y="1344"/>
                  </a:lnTo>
                  <a:lnTo>
                    <a:pt x="25" y="1344"/>
                  </a:lnTo>
                  <a:close/>
                  <a:moveTo>
                    <a:pt x="25" y="1392"/>
                  </a:moveTo>
                  <a:lnTo>
                    <a:pt x="25" y="1416"/>
                  </a:lnTo>
                  <a:lnTo>
                    <a:pt x="0" y="1416"/>
                  </a:lnTo>
                  <a:lnTo>
                    <a:pt x="0" y="1392"/>
                  </a:lnTo>
                  <a:lnTo>
                    <a:pt x="25" y="1392"/>
                  </a:lnTo>
                  <a:close/>
                  <a:moveTo>
                    <a:pt x="25" y="1440"/>
                  </a:moveTo>
                  <a:lnTo>
                    <a:pt x="25" y="1464"/>
                  </a:lnTo>
                  <a:lnTo>
                    <a:pt x="0" y="1464"/>
                  </a:lnTo>
                  <a:lnTo>
                    <a:pt x="0" y="1440"/>
                  </a:lnTo>
                  <a:lnTo>
                    <a:pt x="25" y="1440"/>
                  </a:lnTo>
                  <a:close/>
                  <a:moveTo>
                    <a:pt x="25" y="1488"/>
                  </a:moveTo>
                  <a:lnTo>
                    <a:pt x="25" y="1488"/>
                  </a:lnTo>
                  <a:lnTo>
                    <a:pt x="0" y="1488"/>
                  </a:lnTo>
                  <a:lnTo>
                    <a:pt x="25" y="1488"/>
                  </a:lnTo>
                  <a:close/>
                </a:path>
              </a:pathLst>
            </a:custGeom>
            <a:solidFill>
              <a:schemeClr val="tx2"/>
            </a:solidFill>
            <a:ln w="6350">
              <a:solidFill>
                <a:schemeClr val="tx2"/>
              </a:solidFill>
              <a:bevel/>
              <a:headEnd/>
              <a:tailEnd/>
            </a:ln>
          </p:spPr>
          <p:txBody>
            <a:bodyPr/>
            <a:lstStyle/>
            <a:p>
              <a:endParaRPr lang="en-US"/>
            </a:p>
          </p:txBody>
        </p:sp>
        <p:sp>
          <p:nvSpPr>
            <p:cNvPr id="96265" name="Freeform 9"/>
            <p:cNvSpPr>
              <a:spLocks noEditPoints="1"/>
            </p:cNvSpPr>
            <p:nvPr/>
          </p:nvSpPr>
          <p:spPr bwMode="auto">
            <a:xfrm>
              <a:off x="2887" y="2596"/>
              <a:ext cx="25" cy="1165"/>
            </a:xfrm>
            <a:custGeom>
              <a:avLst/>
              <a:gdLst>
                <a:gd name="T0" fmla="*/ 0 w 25"/>
                <a:gd name="T1" fmla="*/ 24 h 1488"/>
                <a:gd name="T2" fmla="*/ 25 w 25"/>
                <a:gd name="T3" fmla="*/ 48 h 1488"/>
                <a:gd name="T4" fmla="*/ 0 w 25"/>
                <a:gd name="T5" fmla="*/ 48 h 1488"/>
                <a:gd name="T6" fmla="*/ 25 w 25"/>
                <a:gd name="T7" fmla="*/ 120 h 1488"/>
                <a:gd name="T8" fmla="*/ 25 w 25"/>
                <a:gd name="T9" fmla="*/ 96 h 1488"/>
                <a:gd name="T10" fmla="*/ 0 w 25"/>
                <a:gd name="T11" fmla="*/ 168 h 1488"/>
                <a:gd name="T12" fmla="*/ 25 w 25"/>
                <a:gd name="T13" fmla="*/ 192 h 1488"/>
                <a:gd name="T14" fmla="*/ 0 w 25"/>
                <a:gd name="T15" fmla="*/ 192 h 1488"/>
                <a:gd name="T16" fmla="*/ 25 w 25"/>
                <a:gd name="T17" fmla="*/ 264 h 1488"/>
                <a:gd name="T18" fmla="*/ 25 w 25"/>
                <a:gd name="T19" fmla="*/ 240 h 1488"/>
                <a:gd name="T20" fmla="*/ 0 w 25"/>
                <a:gd name="T21" fmla="*/ 312 h 1488"/>
                <a:gd name="T22" fmla="*/ 25 w 25"/>
                <a:gd name="T23" fmla="*/ 336 h 1488"/>
                <a:gd name="T24" fmla="*/ 0 w 25"/>
                <a:gd name="T25" fmla="*/ 336 h 1488"/>
                <a:gd name="T26" fmla="*/ 25 w 25"/>
                <a:gd name="T27" fmla="*/ 408 h 1488"/>
                <a:gd name="T28" fmla="*/ 25 w 25"/>
                <a:gd name="T29" fmla="*/ 384 h 1488"/>
                <a:gd name="T30" fmla="*/ 0 w 25"/>
                <a:gd name="T31" fmla="*/ 456 h 1488"/>
                <a:gd name="T32" fmla="*/ 25 w 25"/>
                <a:gd name="T33" fmla="*/ 480 h 1488"/>
                <a:gd name="T34" fmla="*/ 0 w 25"/>
                <a:gd name="T35" fmla="*/ 480 h 1488"/>
                <a:gd name="T36" fmla="*/ 25 w 25"/>
                <a:gd name="T37" fmla="*/ 552 h 1488"/>
                <a:gd name="T38" fmla="*/ 25 w 25"/>
                <a:gd name="T39" fmla="*/ 528 h 1488"/>
                <a:gd name="T40" fmla="*/ 0 w 25"/>
                <a:gd name="T41" fmla="*/ 600 h 1488"/>
                <a:gd name="T42" fmla="*/ 25 w 25"/>
                <a:gd name="T43" fmla="*/ 624 h 1488"/>
                <a:gd name="T44" fmla="*/ 0 w 25"/>
                <a:gd name="T45" fmla="*/ 624 h 1488"/>
                <a:gd name="T46" fmla="*/ 25 w 25"/>
                <a:gd name="T47" fmla="*/ 696 h 1488"/>
                <a:gd name="T48" fmla="*/ 25 w 25"/>
                <a:gd name="T49" fmla="*/ 672 h 1488"/>
                <a:gd name="T50" fmla="*/ 0 w 25"/>
                <a:gd name="T51" fmla="*/ 744 h 1488"/>
                <a:gd name="T52" fmla="*/ 25 w 25"/>
                <a:gd name="T53" fmla="*/ 768 h 1488"/>
                <a:gd name="T54" fmla="*/ 0 w 25"/>
                <a:gd name="T55" fmla="*/ 768 h 1488"/>
                <a:gd name="T56" fmla="*/ 25 w 25"/>
                <a:gd name="T57" fmla="*/ 840 h 1488"/>
                <a:gd name="T58" fmla="*/ 25 w 25"/>
                <a:gd name="T59" fmla="*/ 816 h 1488"/>
                <a:gd name="T60" fmla="*/ 0 w 25"/>
                <a:gd name="T61" fmla="*/ 888 h 1488"/>
                <a:gd name="T62" fmla="*/ 25 w 25"/>
                <a:gd name="T63" fmla="*/ 912 h 1488"/>
                <a:gd name="T64" fmla="*/ 0 w 25"/>
                <a:gd name="T65" fmla="*/ 912 h 1488"/>
                <a:gd name="T66" fmla="*/ 25 w 25"/>
                <a:gd name="T67" fmla="*/ 984 h 1488"/>
                <a:gd name="T68" fmla="*/ 25 w 25"/>
                <a:gd name="T69" fmla="*/ 960 h 1488"/>
                <a:gd name="T70" fmla="*/ 0 w 25"/>
                <a:gd name="T71" fmla="*/ 1032 h 1488"/>
                <a:gd name="T72" fmla="*/ 25 w 25"/>
                <a:gd name="T73" fmla="*/ 1056 h 1488"/>
                <a:gd name="T74" fmla="*/ 0 w 25"/>
                <a:gd name="T75" fmla="*/ 1056 h 1488"/>
                <a:gd name="T76" fmla="*/ 25 w 25"/>
                <a:gd name="T77" fmla="*/ 1128 h 1488"/>
                <a:gd name="T78" fmla="*/ 25 w 25"/>
                <a:gd name="T79" fmla="*/ 1104 h 1488"/>
                <a:gd name="T80" fmla="*/ 0 w 25"/>
                <a:gd name="T81" fmla="*/ 1176 h 1488"/>
                <a:gd name="T82" fmla="*/ 25 w 25"/>
                <a:gd name="T83" fmla="*/ 1200 h 1488"/>
                <a:gd name="T84" fmla="*/ 0 w 25"/>
                <a:gd name="T85" fmla="*/ 1200 h 1488"/>
                <a:gd name="T86" fmla="*/ 25 w 25"/>
                <a:gd name="T87" fmla="*/ 1272 h 1488"/>
                <a:gd name="T88" fmla="*/ 25 w 25"/>
                <a:gd name="T89" fmla="*/ 1248 h 1488"/>
                <a:gd name="T90" fmla="*/ 0 w 25"/>
                <a:gd name="T91" fmla="*/ 1320 h 1488"/>
                <a:gd name="T92" fmla="*/ 25 w 25"/>
                <a:gd name="T93" fmla="*/ 1344 h 1488"/>
                <a:gd name="T94" fmla="*/ 0 w 25"/>
                <a:gd name="T95" fmla="*/ 1344 h 1488"/>
                <a:gd name="T96" fmla="*/ 25 w 25"/>
                <a:gd name="T97" fmla="*/ 1416 h 1488"/>
                <a:gd name="T98" fmla="*/ 25 w 25"/>
                <a:gd name="T99" fmla="*/ 1392 h 1488"/>
                <a:gd name="T100" fmla="*/ 0 w 25"/>
                <a:gd name="T101" fmla="*/ 1464 h 1488"/>
                <a:gd name="T102" fmla="*/ 25 w 25"/>
                <a:gd name="T103" fmla="*/ 1488 h 1488"/>
                <a:gd name="T104" fmla="*/ 0 w 25"/>
                <a:gd name="T105" fmla="*/ 1488 h 14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
                <a:gd name="T160" fmla="*/ 0 h 1488"/>
                <a:gd name="T161" fmla="*/ 25 w 25"/>
                <a:gd name="T162" fmla="*/ 1488 h 14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 h="1488">
                  <a:moveTo>
                    <a:pt x="25" y="0"/>
                  </a:moveTo>
                  <a:lnTo>
                    <a:pt x="25" y="24"/>
                  </a:lnTo>
                  <a:lnTo>
                    <a:pt x="0" y="24"/>
                  </a:lnTo>
                  <a:lnTo>
                    <a:pt x="0" y="0"/>
                  </a:lnTo>
                  <a:lnTo>
                    <a:pt x="25" y="0"/>
                  </a:lnTo>
                  <a:close/>
                  <a:moveTo>
                    <a:pt x="25" y="48"/>
                  </a:moveTo>
                  <a:lnTo>
                    <a:pt x="25" y="72"/>
                  </a:lnTo>
                  <a:lnTo>
                    <a:pt x="0" y="72"/>
                  </a:lnTo>
                  <a:lnTo>
                    <a:pt x="0" y="48"/>
                  </a:lnTo>
                  <a:lnTo>
                    <a:pt x="25" y="48"/>
                  </a:lnTo>
                  <a:close/>
                  <a:moveTo>
                    <a:pt x="25" y="96"/>
                  </a:moveTo>
                  <a:lnTo>
                    <a:pt x="25" y="120"/>
                  </a:lnTo>
                  <a:lnTo>
                    <a:pt x="0" y="120"/>
                  </a:lnTo>
                  <a:lnTo>
                    <a:pt x="0" y="96"/>
                  </a:lnTo>
                  <a:lnTo>
                    <a:pt x="25" y="96"/>
                  </a:lnTo>
                  <a:close/>
                  <a:moveTo>
                    <a:pt x="25" y="144"/>
                  </a:moveTo>
                  <a:lnTo>
                    <a:pt x="25" y="168"/>
                  </a:lnTo>
                  <a:lnTo>
                    <a:pt x="0" y="168"/>
                  </a:lnTo>
                  <a:lnTo>
                    <a:pt x="0" y="144"/>
                  </a:lnTo>
                  <a:lnTo>
                    <a:pt x="25" y="144"/>
                  </a:lnTo>
                  <a:close/>
                  <a:moveTo>
                    <a:pt x="25" y="192"/>
                  </a:moveTo>
                  <a:lnTo>
                    <a:pt x="25" y="216"/>
                  </a:lnTo>
                  <a:lnTo>
                    <a:pt x="0" y="216"/>
                  </a:lnTo>
                  <a:lnTo>
                    <a:pt x="0" y="192"/>
                  </a:lnTo>
                  <a:lnTo>
                    <a:pt x="25" y="192"/>
                  </a:lnTo>
                  <a:close/>
                  <a:moveTo>
                    <a:pt x="25" y="240"/>
                  </a:moveTo>
                  <a:lnTo>
                    <a:pt x="25" y="264"/>
                  </a:lnTo>
                  <a:lnTo>
                    <a:pt x="0" y="264"/>
                  </a:lnTo>
                  <a:lnTo>
                    <a:pt x="0" y="240"/>
                  </a:lnTo>
                  <a:lnTo>
                    <a:pt x="25" y="240"/>
                  </a:lnTo>
                  <a:close/>
                  <a:moveTo>
                    <a:pt x="25" y="288"/>
                  </a:moveTo>
                  <a:lnTo>
                    <a:pt x="25" y="312"/>
                  </a:lnTo>
                  <a:lnTo>
                    <a:pt x="0" y="312"/>
                  </a:lnTo>
                  <a:lnTo>
                    <a:pt x="0" y="288"/>
                  </a:lnTo>
                  <a:lnTo>
                    <a:pt x="25" y="288"/>
                  </a:lnTo>
                  <a:close/>
                  <a:moveTo>
                    <a:pt x="25" y="336"/>
                  </a:moveTo>
                  <a:lnTo>
                    <a:pt x="25" y="360"/>
                  </a:lnTo>
                  <a:lnTo>
                    <a:pt x="0" y="360"/>
                  </a:lnTo>
                  <a:lnTo>
                    <a:pt x="0" y="336"/>
                  </a:lnTo>
                  <a:lnTo>
                    <a:pt x="25" y="336"/>
                  </a:lnTo>
                  <a:close/>
                  <a:moveTo>
                    <a:pt x="25" y="384"/>
                  </a:moveTo>
                  <a:lnTo>
                    <a:pt x="25" y="408"/>
                  </a:lnTo>
                  <a:lnTo>
                    <a:pt x="0" y="408"/>
                  </a:lnTo>
                  <a:lnTo>
                    <a:pt x="0" y="384"/>
                  </a:lnTo>
                  <a:lnTo>
                    <a:pt x="25" y="384"/>
                  </a:lnTo>
                  <a:close/>
                  <a:moveTo>
                    <a:pt x="25" y="432"/>
                  </a:moveTo>
                  <a:lnTo>
                    <a:pt x="25" y="456"/>
                  </a:lnTo>
                  <a:lnTo>
                    <a:pt x="0" y="456"/>
                  </a:lnTo>
                  <a:lnTo>
                    <a:pt x="0" y="432"/>
                  </a:lnTo>
                  <a:lnTo>
                    <a:pt x="25" y="432"/>
                  </a:lnTo>
                  <a:close/>
                  <a:moveTo>
                    <a:pt x="25" y="480"/>
                  </a:moveTo>
                  <a:lnTo>
                    <a:pt x="25" y="504"/>
                  </a:lnTo>
                  <a:lnTo>
                    <a:pt x="0" y="504"/>
                  </a:lnTo>
                  <a:lnTo>
                    <a:pt x="0" y="480"/>
                  </a:lnTo>
                  <a:lnTo>
                    <a:pt x="25" y="480"/>
                  </a:lnTo>
                  <a:close/>
                  <a:moveTo>
                    <a:pt x="25" y="528"/>
                  </a:moveTo>
                  <a:lnTo>
                    <a:pt x="25" y="552"/>
                  </a:lnTo>
                  <a:lnTo>
                    <a:pt x="0" y="552"/>
                  </a:lnTo>
                  <a:lnTo>
                    <a:pt x="0" y="528"/>
                  </a:lnTo>
                  <a:lnTo>
                    <a:pt x="25" y="528"/>
                  </a:lnTo>
                  <a:close/>
                  <a:moveTo>
                    <a:pt x="25" y="576"/>
                  </a:moveTo>
                  <a:lnTo>
                    <a:pt x="25" y="600"/>
                  </a:lnTo>
                  <a:lnTo>
                    <a:pt x="0" y="600"/>
                  </a:lnTo>
                  <a:lnTo>
                    <a:pt x="0" y="576"/>
                  </a:lnTo>
                  <a:lnTo>
                    <a:pt x="25" y="576"/>
                  </a:lnTo>
                  <a:close/>
                  <a:moveTo>
                    <a:pt x="25" y="624"/>
                  </a:moveTo>
                  <a:lnTo>
                    <a:pt x="25" y="648"/>
                  </a:lnTo>
                  <a:lnTo>
                    <a:pt x="0" y="648"/>
                  </a:lnTo>
                  <a:lnTo>
                    <a:pt x="0" y="624"/>
                  </a:lnTo>
                  <a:lnTo>
                    <a:pt x="25" y="624"/>
                  </a:lnTo>
                  <a:close/>
                  <a:moveTo>
                    <a:pt x="25" y="672"/>
                  </a:moveTo>
                  <a:lnTo>
                    <a:pt x="25" y="696"/>
                  </a:lnTo>
                  <a:lnTo>
                    <a:pt x="0" y="696"/>
                  </a:lnTo>
                  <a:lnTo>
                    <a:pt x="0" y="672"/>
                  </a:lnTo>
                  <a:lnTo>
                    <a:pt x="25" y="672"/>
                  </a:lnTo>
                  <a:close/>
                  <a:moveTo>
                    <a:pt x="25" y="720"/>
                  </a:moveTo>
                  <a:lnTo>
                    <a:pt x="25" y="744"/>
                  </a:lnTo>
                  <a:lnTo>
                    <a:pt x="0" y="744"/>
                  </a:lnTo>
                  <a:lnTo>
                    <a:pt x="0" y="720"/>
                  </a:lnTo>
                  <a:lnTo>
                    <a:pt x="25" y="720"/>
                  </a:lnTo>
                  <a:close/>
                  <a:moveTo>
                    <a:pt x="25" y="768"/>
                  </a:moveTo>
                  <a:lnTo>
                    <a:pt x="25" y="792"/>
                  </a:lnTo>
                  <a:lnTo>
                    <a:pt x="0" y="792"/>
                  </a:lnTo>
                  <a:lnTo>
                    <a:pt x="0" y="768"/>
                  </a:lnTo>
                  <a:lnTo>
                    <a:pt x="25" y="768"/>
                  </a:lnTo>
                  <a:close/>
                  <a:moveTo>
                    <a:pt x="25" y="816"/>
                  </a:moveTo>
                  <a:lnTo>
                    <a:pt x="25" y="840"/>
                  </a:lnTo>
                  <a:lnTo>
                    <a:pt x="0" y="840"/>
                  </a:lnTo>
                  <a:lnTo>
                    <a:pt x="0" y="816"/>
                  </a:lnTo>
                  <a:lnTo>
                    <a:pt x="25" y="816"/>
                  </a:lnTo>
                  <a:close/>
                  <a:moveTo>
                    <a:pt x="25" y="864"/>
                  </a:moveTo>
                  <a:lnTo>
                    <a:pt x="25" y="888"/>
                  </a:lnTo>
                  <a:lnTo>
                    <a:pt x="0" y="888"/>
                  </a:lnTo>
                  <a:lnTo>
                    <a:pt x="0" y="864"/>
                  </a:lnTo>
                  <a:lnTo>
                    <a:pt x="25" y="864"/>
                  </a:lnTo>
                  <a:close/>
                  <a:moveTo>
                    <a:pt x="25" y="912"/>
                  </a:moveTo>
                  <a:lnTo>
                    <a:pt x="25" y="936"/>
                  </a:lnTo>
                  <a:lnTo>
                    <a:pt x="0" y="936"/>
                  </a:lnTo>
                  <a:lnTo>
                    <a:pt x="0" y="912"/>
                  </a:lnTo>
                  <a:lnTo>
                    <a:pt x="25" y="912"/>
                  </a:lnTo>
                  <a:close/>
                  <a:moveTo>
                    <a:pt x="25" y="960"/>
                  </a:moveTo>
                  <a:lnTo>
                    <a:pt x="25" y="984"/>
                  </a:lnTo>
                  <a:lnTo>
                    <a:pt x="0" y="984"/>
                  </a:lnTo>
                  <a:lnTo>
                    <a:pt x="0" y="960"/>
                  </a:lnTo>
                  <a:lnTo>
                    <a:pt x="25" y="960"/>
                  </a:lnTo>
                  <a:close/>
                  <a:moveTo>
                    <a:pt x="25" y="1008"/>
                  </a:moveTo>
                  <a:lnTo>
                    <a:pt x="25" y="1032"/>
                  </a:lnTo>
                  <a:lnTo>
                    <a:pt x="0" y="1032"/>
                  </a:lnTo>
                  <a:lnTo>
                    <a:pt x="0" y="1008"/>
                  </a:lnTo>
                  <a:lnTo>
                    <a:pt x="25" y="1008"/>
                  </a:lnTo>
                  <a:close/>
                  <a:moveTo>
                    <a:pt x="25" y="1056"/>
                  </a:moveTo>
                  <a:lnTo>
                    <a:pt x="25" y="1080"/>
                  </a:lnTo>
                  <a:lnTo>
                    <a:pt x="0" y="1080"/>
                  </a:lnTo>
                  <a:lnTo>
                    <a:pt x="0" y="1056"/>
                  </a:lnTo>
                  <a:lnTo>
                    <a:pt x="25" y="1056"/>
                  </a:lnTo>
                  <a:close/>
                  <a:moveTo>
                    <a:pt x="25" y="1104"/>
                  </a:moveTo>
                  <a:lnTo>
                    <a:pt x="25" y="1128"/>
                  </a:lnTo>
                  <a:lnTo>
                    <a:pt x="0" y="1128"/>
                  </a:lnTo>
                  <a:lnTo>
                    <a:pt x="0" y="1104"/>
                  </a:lnTo>
                  <a:lnTo>
                    <a:pt x="25" y="1104"/>
                  </a:lnTo>
                  <a:close/>
                  <a:moveTo>
                    <a:pt x="25" y="1152"/>
                  </a:moveTo>
                  <a:lnTo>
                    <a:pt x="25" y="1176"/>
                  </a:lnTo>
                  <a:lnTo>
                    <a:pt x="0" y="1176"/>
                  </a:lnTo>
                  <a:lnTo>
                    <a:pt x="0" y="1152"/>
                  </a:lnTo>
                  <a:lnTo>
                    <a:pt x="25" y="1152"/>
                  </a:lnTo>
                  <a:close/>
                  <a:moveTo>
                    <a:pt x="25" y="1200"/>
                  </a:moveTo>
                  <a:lnTo>
                    <a:pt x="25" y="1224"/>
                  </a:lnTo>
                  <a:lnTo>
                    <a:pt x="0" y="1224"/>
                  </a:lnTo>
                  <a:lnTo>
                    <a:pt x="0" y="1200"/>
                  </a:lnTo>
                  <a:lnTo>
                    <a:pt x="25" y="1200"/>
                  </a:lnTo>
                  <a:close/>
                  <a:moveTo>
                    <a:pt x="25" y="1248"/>
                  </a:moveTo>
                  <a:lnTo>
                    <a:pt x="25" y="1272"/>
                  </a:lnTo>
                  <a:lnTo>
                    <a:pt x="0" y="1272"/>
                  </a:lnTo>
                  <a:lnTo>
                    <a:pt x="0" y="1248"/>
                  </a:lnTo>
                  <a:lnTo>
                    <a:pt x="25" y="1248"/>
                  </a:lnTo>
                  <a:close/>
                  <a:moveTo>
                    <a:pt x="25" y="1296"/>
                  </a:moveTo>
                  <a:lnTo>
                    <a:pt x="25" y="1320"/>
                  </a:lnTo>
                  <a:lnTo>
                    <a:pt x="0" y="1320"/>
                  </a:lnTo>
                  <a:lnTo>
                    <a:pt x="0" y="1296"/>
                  </a:lnTo>
                  <a:lnTo>
                    <a:pt x="25" y="1296"/>
                  </a:lnTo>
                  <a:close/>
                  <a:moveTo>
                    <a:pt x="25" y="1344"/>
                  </a:moveTo>
                  <a:lnTo>
                    <a:pt x="25" y="1368"/>
                  </a:lnTo>
                  <a:lnTo>
                    <a:pt x="0" y="1368"/>
                  </a:lnTo>
                  <a:lnTo>
                    <a:pt x="0" y="1344"/>
                  </a:lnTo>
                  <a:lnTo>
                    <a:pt x="25" y="1344"/>
                  </a:lnTo>
                  <a:close/>
                  <a:moveTo>
                    <a:pt x="25" y="1392"/>
                  </a:moveTo>
                  <a:lnTo>
                    <a:pt x="25" y="1416"/>
                  </a:lnTo>
                  <a:lnTo>
                    <a:pt x="0" y="1416"/>
                  </a:lnTo>
                  <a:lnTo>
                    <a:pt x="0" y="1392"/>
                  </a:lnTo>
                  <a:lnTo>
                    <a:pt x="25" y="1392"/>
                  </a:lnTo>
                  <a:close/>
                  <a:moveTo>
                    <a:pt x="25" y="1440"/>
                  </a:moveTo>
                  <a:lnTo>
                    <a:pt x="25" y="1464"/>
                  </a:lnTo>
                  <a:lnTo>
                    <a:pt x="0" y="1464"/>
                  </a:lnTo>
                  <a:lnTo>
                    <a:pt x="0" y="1440"/>
                  </a:lnTo>
                  <a:lnTo>
                    <a:pt x="25" y="1440"/>
                  </a:lnTo>
                  <a:close/>
                  <a:moveTo>
                    <a:pt x="25" y="1488"/>
                  </a:moveTo>
                  <a:lnTo>
                    <a:pt x="25" y="1488"/>
                  </a:lnTo>
                  <a:lnTo>
                    <a:pt x="0" y="1488"/>
                  </a:lnTo>
                  <a:lnTo>
                    <a:pt x="25" y="1488"/>
                  </a:lnTo>
                  <a:close/>
                </a:path>
              </a:pathLst>
            </a:custGeom>
            <a:solidFill>
              <a:schemeClr val="tx2"/>
            </a:solidFill>
            <a:ln w="6350">
              <a:solidFill>
                <a:schemeClr val="tx2"/>
              </a:solidFill>
              <a:bevel/>
              <a:headEnd/>
              <a:tailEnd/>
            </a:ln>
          </p:spPr>
          <p:txBody>
            <a:bodyPr/>
            <a:lstStyle/>
            <a:p>
              <a:endParaRPr lang="en-US"/>
            </a:p>
          </p:txBody>
        </p:sp>
        <p:grpSp>
          <p:nvGrpSpPr>
            <p:cNvPr id="96266" name="Group 10"/>
            <p:cNvGrpSpPr>
              <a:grpSpLocks/>
            </p:cNvGrpSpPr>
            <p:nvPr/>
          </p:nvGrpSpPr>
          <p:grpSpPr bwMode="auto">
            <a:xfrm>
              <a:off x="583" y="2288"/>
              <a:ext cx="1056" cy="227"/>
              <a:chOff x="226" y="1430"/>
              <a:chExt cx="829" cy="290"/>
            </a:xfrm>
          </p:grpSpPr>
          <p:sp>
            <p:nvSpPr>
              <p:cNvPr id="96311" name="Rectangle 11"/>
              <p:cNvSpPr>
                <a:spLocks noChangeArrowheads="1"/>
              </p:cNvSpPr>
              <p:nvPr/>
            </p:nvSpPr>
            <p:spPr bwMode="auto">
              <a:xfrm>
                <a:off x="226" y="1430"/>
                <a:ext cx="829" cy="290"/>
              </a:xfrm>
              <a:prstGeom prst="rect">
                <a:avLst/>
              </a:prstGeom>
              <a:solidFill>
                <a:srgbClr val="0994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6312" name="Rectangle 12"/>
              <p:cNvSpPr>
                <a:spLocks noChangeArrowheads="1"/>
              </p:cNvSpPr>
              <p:nvPr/>
            </p:nvSpPr>
            <p:spPr bwMode="auto">
              <a:xfrm>
                <a:off x="226" y="1430"/>
                <a:ext cx="829" cy="290"/>
              </a:xfrm>
              <a:prstGeom prst="rect">
                <a:avLst/>
              </a:prstGeom>
              <a:noFill/>
              <a:ln w="9525" cap="rnd">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96267" name="Group 13"/>
            <p:cNvGrpSpPr>
              <a:grpSpLocks/>
            </p:cNvGrpSpPr>
            <p:nvPr/>
          </p:nvGrpSpPr>
          <p:grpSpPr bwMode="auto">
            <a:xfrm>
              <a:off x="583" y="2626"/>
              <a:ext cx="862" cy="1044"/>
              <a:chOff x="230" y="1862"/>
              <a:chExt cx="728" cy="1334"/>
            </a:xfrm>
          </p:grpSpPr>
          <p:sp>
            <p:nvSpPr>
              <p:cNvPr id="96309" name="Rectangle 14"/>
              <p:cNvSpPr>
                <a:spLocks noChangeArrowheads="1"/>
              </p:cNvSpPr>
              <p:nvPr/>
            </p:nvSpPr>
            <p:spPr bwMode="auto">
              <a:xfrm>
                <a:off x="230" y="1862"/>
                <a:ext cx="728" cy="1334"/>
              </a:xfrm>
              <a:prstGeom prst="rect">
                <a:avLst/>
              </a:prstGeom>
              <a:solidFill>
                <a:srgbClr val="CC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6310" name="Rectangle 15"/>
              <p:cNvSpPr>
                <a:spLocks noChangeArrowheads="1"/>
              </p:cNvSpPr>
              <p:nvPr/>
            </p:nvSpPr>
            <p:spPr bwMode="auto">
              <a:xfrm>
                <a:off x="230" y="1862"/>
                <a:ext cx="728" cy="1334"/>
              </a:xfrm>
              <a:prstGeom prst="rect">
                <a:avLst/>
              </a:prstGeom>
              <a:noFill/>
              <a:ln w="6350"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96268" name="Group 16"/>
            <p:cNvGrpSpPr>
              <a:grpSpLocks/>
            </p:cNvGrpSpPr>
            <p:nvPr/>
          </p:nvGrpSpPr>
          <p:grpSpPr bwMode="auto">
            <a:xfrm>
              <a:off x="1445" y="2626"/>
              <a:ext cx="195" cy="1047"/>
              <a:chOff x="958" y="1862"/>
              <a:chExt cx="195" cy="1338"/>
            </a:xfrm>
          </p:grpSpPr>
          <p:sp>
            <p:nvSpPr>
              <p:cNvPr id="96307" name="Rectangle 17"/>
              <p:cNvSpPr>
                <a:spLocks noChangeArrowheads="1"/>
              </p:cNvSpPr>
              <p:nvPr/>
            </p:nvSpPr>
            <p:spPr bwMode="auto">
              <a:xfrm>
                <a:off x="958" y="1862"/>
                <a:ext cx="195" cy="1338"/>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6308" name="Rectangle 18"/>
              <p:cNvSpPr>
                <a:spLocks noChangeArrowheads="1"/>
              </p:cNvSpPr>
              <p:nvPr/>
            </p:nvSpPr>
            <p:spPr bwMode="auto">
              <a:xfrm>
                <a:off x="958" y="1862"/>
                <a:ext cx="195" cy="1338"/>
              </a:xfrm>
              <a:prstGeom prst="rect">
                <a:avLst/>
              </a:prstGeom>
              <a:noFill/>
              <a:ln w="6350"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96269" name="Group 19"/>
            <p:cNvGrpSpPr>
              <a:grpSpLocks/>
            </p:cNvGrpSpPr>
            <p:nvPr/>
          </p:nvGrpSpPr>
          <p:grpSpPr bwMode="auto">
            <a:xfrm>
              <a:off x="715" y="2859"/>
              <a:ext cx="610" cy="647"/>
              <a:chOff x="352" y="2175"/>
              <a:chExt cx="610" cy="826"/>
            </a:xfrm>
          </p:grpSpPr>
          <p:sp>
            <p:nvSpPr>
              <p:cNvPr id="96303" name="Rectangle 20"/>
              <p:cNvSpPr>
                <a:spLocks noChangeArrowheads="1"/>
              </p:cNvSpPr>
              <p:nvPr/>
            </p:nvSpPr>
            <p:spPr bwMode="auto">
              <a:xfrm>
                <a:off x="411" y="2175"/>
                <a:ext cx="491"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nSpc>
                    <a:spcPct val="90000"/>
                  </a:lnSpc>
                  <a:spcBef>
                    <a:spcPct val="30000"/>
                  </a:spcBef>
                  <a:spcAft>
                    <a:spcPct val="0"/>
                  </a:spcAft>
                </a:pPr>
                <a:r>
                  <a:rPr lang="en-US" sz="1600">
                    <a:solidFill>
                      <a:srgbClr val="003399"/>
                    </a:solidFill>
                    <a:latin typeface="Verdana" charset="0"/>
                  </a:rPr>
                  <a:t>Collect </a:t>
                </a:r>
                <a:endParaRPr lang="en-US" sz="2000">
                  <a:latin typeface="Verdana" charset="0"/>
                </a:endParaRPr>
              </a:p>
            </p:txBody>
          </p:sp>
          <p:sp>
            <p:nvSpPr>
              <p:cNvPr id="96304" name="Rectangle 21"/>
              <p:cNvSpPr>
                <a:spLocks noChangeArrowheads="1"/>
              </p:cNvSpPr>
              <p:nvPr/>
            </p:nvSpPr>
            <p:spPr bwMode="auto">
              <a:xfrm>
                <a:off x="354" y="2340"/>
                <a:ext cx="608"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nSpc>
                    <a:spcPct val="90000"/>
                  </a:lnSpc>
                  <a:spcBef>
                    <a:spcPct val="30000"/>
                  </a:spcBef>
                  <a:spcAft>
                    <a:spcPct val="0"/>
                  </a:spcAft>
                </a:pPr>
                <a:r>
                  <a:rPr lang="en-US" sz="1600">
                    <a:solidFill>
                      <a:srgbClr val="003399"/>
                    </a:solidFill>
                    <a:latin typeface="Verdana" charset="0"/>
                  </a:rPr>
                  <a:t>Baseline </a:t>
                </a:r>
                <a:endParaRPr lang="en-US" sz="2000">
                  <a:latin typeface="Verdana" charset="0"/>
                </a:endParaRPr>
              </a:p>
            </p:txBody>
          </p:sp>
          <p:sp>
            <p:nvSpPr>
              <p:cNvPr id="96305" name="Rectangle 22"/>
              <p:cNvSpPr>
                <a:spLocks noChangeArrowheads="1"/>
              </p:cNvSpPr>
              <p:nvPr/>
            </p:nvSpPr>
            <p:spPr bwMode="auto">
              <a:xfrm>
                <a:off x="461" y="2504"/>
                <a:ext cx="344"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nSpc>
                    <a:spcPct val="90000"/>
                  </a:lnSpc>
                  <a:spcBef>
                    <a:spcPct val="30000"/>
                  </a:spcBef>
                  <a:spcAft>
                    <a:spcPct val="0"/>
                  </a:spcAft>
                </a:pPr>
                <a:r>
                  <a:rPr lang="en-US" sz="1600">
                    <a:solidFill>
                      <a:srgbClr val="003399"/>
                    </a:solidFill>
                    <a:latin typeface="Verdana" charset="0"/>
                  </a:rPr>
                  <a:t>Data</a:t>
                </a:r>
                <a:endParaRPr lang="en-US" sz="2000">
                  <a:latin typeface="Verdana" charset="0"/>
                </a:endParaRPr>
              </a:p>
            </p:txBody>
          </p:sp>
          <p:sp>
            <p:nvSpPr>
              <p:cNvPr id="96306" name="Rectangle 23"/>
              <p:cNvSpPr>
                <a:spLocks noChangeArrowheads="1"/>
              </p:cNvSpPr>
              <p:nvPr/>
            </p:nvSpPr>
            <p:spPr bwMode="auto">
              <a:xfrm>
                <a:off x="352" y="2842"/>
                <a:ext cx="529" cy="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nSpc>
                    <a:spcPct val="90000"/>
                  </a:lnSpc>
                  <a:spcBef>
                    <a:spcPct val="30000"/>
                  </a:spcBef>
                  <a:spcAft>
                    <a:spcPct val="0"/>
                  </a:spcAft>
                </a:pPr>
                <a:r>
                  <a:rPr lang="en-US" sz="1400">
                    <a:solidFill>
                      <a:srgbClr val="003399"/>
                    </a:solidFill>
                    <a:latin typeface="Verdana" charset="0"/>
                  </a:rPr>
                  <a:t>No Drug</a:t>
                </a:r>
                <a:endParaRPr lang="en-US" sz="2000">
                  <a:latin typeface="Verdana" charset="0"/>
                </a:endParaRPr>
              </a:p>
            </p:txBody>
          </p:sp>
        </p:grpSp>
        <p:grpSp>
          <p:nvGrpSpPr>
            <p:cNvPr id="96270" name="Group 24"/>
            <p:cNvGrpSpPr>
              <a:grpSpLocks/>
            </p:cNvGrpSpPr>
            <p:nvPr/>
          </p:nvGrpSpPr>
          <p:grpSpPr bwMode="auto">
            <a:xfrm>
              <a:off x="643" y="2303"/>
              <a:ext cx="904" cy="223"/>
              <a:chOff x="217" y="1451"/>
              <a:chExt cx="904" cy="284"/>
            </a:xfrm>
          </p:grpSpPr>
          <p:sp>
            <p:nvSpPr>
              <p:cNvPr id="96301" name="Rectangle 25"/>
              <p:cNvSpPr>
                <a:spLocks noChangeArrowheads="1"/>
              </p:cNvSpPr>
              <p:nvPr/>
            </p:nvSpPr>
            <p:spPr bwMode="auto">
              <a:xfrm>
                <a:off x="217" y="1451"/>
                <a:ext cx="90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nSpc>
                    <a:spcPct val="90000"/>
                  </a:lnSpc>
                  <a:spcBef>
                    <a:spcPct val="30000"/>
                  </a:spcBef>
                  <a:spcAft>
                    <a:spcPct val="0"/>
                  </a:spcAft>
                </a:pPr>
                <a:r>
                  <a:rPr lang="en-US" sz="1200">
                    <a:solidFill>
                      <a:srgbClr val="FFFFFF"/>
                    </a:solidFill>
                    <a:latin typeface="Verdana" charset="0"/>
                  </a:rPr>
                  <a:t>Screening Phase </a:t>
                </a:r>
                <a:endParaRPr lang="en-US" sz="1200">
                  <a:latin typeface="Verdana" charset="0"/>
                </a:endParaRPr>
              </a:p>
            </p:txBody>
          </p:sp>
          <p:sp>
            <p:nvSpPr>
              <p:cNvPr id="96302" name="Rectangle 26"/>
              <p:cNvSpPr>
                <a:spLocks noChangeArrowheads="1"/>
              </p:cNvSpPr>
              <p:nvPr/>
            </p:nvSpPr>
            <p:spPr bwMode="auto">
              <a:xfrm>
                <a:off x="468" y="1599"/>
                <a:ext cx="44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nSpc>
                    <a:spcPct val="90000"/>
                  </a:lnSpc>
                  <a:spcBef>
                    <a:spcPct val="30000"/>
                  </a:spcBef>
                  <a:spcAft>
                    <a:spcPct val="0"/>
                  </a:spcAft>
                </a:pPr>
                <a:r>
                  <a:rPr lang="en-US" sz="1200">
                    <a:solidFill>
                      <a:srgbClr val="FFFFFF"/>
                    </a:solidFill>
                    <a:latin typeface="Verdana" charset="0"/>
                  </a:rPr>
                  <a:t>4 weeks</a:t>
                </a:r>
                <a:endParaRPr lang="en-US" sz="1200">
                  <a:latin typeface="Verdana" charset="0"/>
                </a:endParaRPr>
              </a:p>
            </p:txBody>
          </p:sp>
        </p:grpSp>
        <p:grpSp>
          <p:nvGrpSpPr>
            <p:cNvPr id="96271" name="Group 27"/>
            <p:cNvGrpSpPr>
              <a:grpSpLocks/>
            </p:cNvGrpSpPr>
            <p:nvPr/>
          </p:nvGrpSpPr>
          <p:grpSpPr bwMode="auto">
            <a:xfrm>
              <a:off x="2503" y="2296"/>
              <a:ext cx="2976" cy="227"/>
              <a:chOff x="1446" y="1430"/>
              <a:chExt cx="1561" cy="290"/>
            </a:xfrm>
          </p:grpSpPr>
          <p:sp>
            <p:nvSpPr>
              <p:cNvPr id="96299" name="Rectangle 28"/>
              <p:cNvSpPr>
                <a:spLocks noChangeArrowheads="1"/>
              </p:cNvSpPr>
              <p:nvPr/>
            </p:nvSpPr>
            <p:spPr bwMode="auto">
              <a:xfrm>
                <a:off x="1446" y="1430"/>
                <a:ext cx="1561" cy="290"/>
              </a:xfrm>
              <a:prstGeom prst="rect">
                <a:avLst/>
              </a:prstGeom>
              <a:solidFill>
                <a:srgbClr val="0994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6300" name="Rectangle 29"/>
              <p:cNvSpPr>
                <a:spLocks noChangeArrowheads="1"/>
              </p:cNvSpPr>
              <p:nvPr/>
            </p:nvSpPr>
            <p:spPr bwMode="auto">
              <a:xfrm>
                <a:off x="1446" y="1430"/>
                <a:ext cx="1561" cy="290"/>
              </a:xfrm>
              <a:prstGeom prst="rect">
                <a:avLst/>
              </a:prstGeom>
              <a:noFill/>
              <a:ln w="9525" cap="rnd">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96272" name="Rectangle 32"/>
            <p:cNvSpPr>
              <a:spLocks noChangeArrowheads="1"/>
            </p:cNvSpPr>
            <p:nvPr/>
          </p:nvSpPr>
          <p:spPr bwMode="auto">
            <a:xfrm>
              <a:off x="2528" y="2351"/>
              <a:ext cx="2998"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nSpc>
                  <a:spcPct val="90000"/>
                </a:lnSpc>
                <a:spcBef>
                  <a:spcPct val="30000"/>
                </a:spcBef>
                <a:spcAft>
                  <a:spcPct val="0"/>
                </a:spcAft>
              </a:pPr>
              <a:r>
                <a:rPr lang="en-US" sz="1400">
                  <a:solidFill>
                    <a:srgbClr val="FFFFFF"/>
                  </a:solidFill>
                  <a:latin typeface="Verdana" charset="0"/>
                </a:rPr>
                <a:t>       Double Blind 12-24 week Rx Phase </a:t>
              </a:r>
              <a:r>
                <a:rPr lang="en-US" sz="1200">
                  <a:solidFill>
                    <a:srgbClr val="FFFFFF"/>
                  </a:solidFill>
                  <a:latin typeface="Verdana" charset="0"/>
                </a:rPr>
                <a:t> </a:t>
              </a:r>
              <a:endParaRPr lang="en-US">
                <a:latin typeface="Verdana" charset="0"/>
              </a:endParaRPr>
            </a:p>
          </p:txBody>
        </p:sp>
        <p:grpSp>
          <p:nvGrpSpPr>
            <p:cNvPr id="96273" name="Group 34"/>
            <p:cNvGrpSpPr>
              <a:grpSpLocks/>
            </p:cNvGrpSpPr>
            <p:nvPr/>
          </p:nvGrpSpPr>
          <p:grpSpPr bwMode="auto">
            <a:xfrm>
              <a:off x="2511" y="2664"/>
              <a:ext cx="2968" cy="187"/>
              <a:chOff x="1592" y="1910"/>
              <a:chExt cx="1366" cy="240"/>
            </a:xfrm>
          </p:grpSpPr>
          <p:sp>
            <p:nvSpPr>
              <p:cNvPr id="96297" name="Rectangle 35"/>
              <p:cNvSpPr>
                <a:spLocks noChangeArrowheads="1"/>
              </p:cNvSpPr>
              <p:nvPr/>
            </p:nvSpPr>
            <p:spPr bwMode="auto">
              <a:xfrm>
                <a:off x="1592" y="1910"/>
                <a:ext cx="1366" cy="240"/>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6298" name="Rectangle 36"/>
              <p:cNvSpPr>
                <a:spLocks noChangeArrowheads="1"/>
              </p:cNvSpPr>
              <p:nvPr/>
            </p:nvSpPr>
            <p:spPr bwMode="auto">
              <a:xfrm>
                <a:off x="1592" y="1910"/>
                <a:ext cx="1366" cy="240"/>
              </a:xfrm>
              <a:prstGeom prst="rect">
                <a:avLst/>
              </a:prstGeom>
              <a:solidFill>
                <a:schemeClr val="bg2"/>
              </a:solidFill>
              <a:ln w="6350" cap="rnd">
                <a:solidFill>
                  <a:srgbClr val="FFFFFF"/>
                </a:solidFill>
                <a:miter lim="800000"/>
                <a:headEnd/>
                <a:tailEnd/>
              </a:ln>
            </p:spPr>
            <p:txBody>
              <a:bodyPr/>
              <a:lstStyle/>
              <a:p>
                <a:endParaRPr lang="en-US"/>
              </a:p>
            </p:txBody>
          </p:sp>
        </p:grpSp>
        <p:grpSp>
          <p:nvGrpSpPr>
            <p:cNvPr id="96274" name="Group 37"/>
            <p:cNvGrpSpPr>
              <a:grpSpLocks/>
            </p:cNvGrpSpPr>
            <p:nvPr/>
          </p:nvGrpSpPr>
          <p:grpSpPr bwMode="auto">
            <a:xfrm>
              <a:off x="2511" y="3077"/>
              <a:ext cx="2968" cy="187"/>
              <a:chOff x="1592" y="2438"/>
              <a:chExt cx="1366" cy="240"/>
            </a:xfrm>
          </p:grpSpPr>
          <p:sp>
            <p:nvSpPr>
              <p:cNvPr id="96295" name="Rectangle 38"/>
              <p:cNvSpPr>
                <a:spLocks noChangeArrowheads="1"/>
              </p:cNvSpPr>
              <p:nvPr/>
            </p:nvSpPr>
            <p:spPr bwMode="auto">
              <a:xfrm>
                <a:off x="1592" y="2438"/>
                <a:ext cx="1366" cy="24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6296" name="Rectangle 39"/>
              <p:cNvSpPr>
                <a:spLocks noChangeArrowheads="1"/>
              </p:cNvSpPr>
              <p:nvPr/>
            </p:nvSpPr>
            <p:spPr bwMode="auto">
              <a:xfrm>
                <a:off x="1592" y="2438"/>
                <a:ext cx="1366" cy="240"/>
              </a:xfrm>
              <a:prstGeom prst="rect">
                <a:avLst/>
              </a:prstGeom>
              <a:solidFill>
                <a:srgbClr val="FF6600"/>
              </a:solidFill>
              <a:ln w="6350" cap="rnd">
                <a:solidFill>
                  <a:srgbClr val="FFFFFF"/>
                </a:solidFill>
                <a:miter lim="800000"/>
                <a:headEnd/>
                <a:tailEnd/>
              </a:ln>
            </p:spPr>
            <p:txBody>
              <a:bodyPr/>
              <a:lstStyle/>
              <a:p>
                <a:endParaRPr lang="en-US"/>
              </a:p>
            </p:txBody>
          </p:sp>
        </p:grpSp>
        <p:grpSp>
          <p:nvGrpSpPr>
            <p:cNvPr id="96275" name="Group 40"/>
            <p:cNvGrpSpPr>
              <a:grpSpLocks/>
            </p:cNvGrpSpPr>
            <p:nvPr/>
          </p:nvGrpSpPr>
          <p:grpSpPr bwMode="auto">
            <a:xfrm>
              <a:off x="2511" y="3452"/>
              <a:ext cx="2968" cy="188"/>
              <a:chOff x="1592" y="2918"/>
              <a:chExt cx="1366" cy="240"/>
            </a:xfrm>
          </p:grpSpPr>
          <p:sp>
            <p:nvSpPr>
              <p:cNvPr id="96293" name="Rectangle 41"/>
              <p:cNvSpPr>
                <a:spLocks noChangeArrowheads="1"/>
              </p:cNvSpPr>
              <p:nvPr/>
            </p:nvSpPr>
            <p:spPr bwMode="auto">
              <a:xfrm>
                <a:off x="1592" y="2918"/>
                <a:ext cx="1366" cy="240"/>
              </a:xfrm>
              <a:prstGeom prst="rect">
                <a:avLst/>
              </a:prstGeom>
              <a:solidFill>
                <a:srgbClr val="33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6294" name="Rectangle 42"/>
              <p:cNvSpPr>
                <a:spLocks noChangeArrowheads="1"/>
              </p:cNvSpPr>
              <p:nvPr/>
            </p:nvSpPr>
            <p:spPr bwMode="auto">
              <a:xfrm>
                <a:off x="1592" y="2918"/>
                <a:ext cx="1366" cy="240"/>
              </a:xfrm>
              <a:prstGeom prst="rect">
                <a:avLst/>
              </a:prstGeom>
              <a:solidFill>
                <a:srgbClr val="CC99FF"/>
              </a:solidFill>
              <a:ln w="6350" cap="rnd">
                <a:solidFill>
                  <a:srgbClr val="FFFFFF"/>
                </a:solidFill>
                <a:miter lim="800000"/>
                <a:headEnd/>
                <a:tailEnd/>
              </a:ln>
            </p:spPr>
            <p:txBody>
              <a:bodyPr/>
              <a:lstStyle/>
              <a:p>
                <a:endParaRPr lang="en-US"/>
              </a:p>
            </p:txBody>
          </p:sp>
        </p:grpSp>
        <p:sp>
          <p:nvSpPr>
            <p:cNvPr id="96276" name="Rectangle 43"/>
            <p:cNvSpPr>
              <a:spLocks noChangeArrowheads="1"/>
            </p:cNvSpPr>
            <p:nvPr/>
          </p:nvSpPr>
          <p:spPr bwMode="auto">
            <a:xfrm>
              <a:off x="3462" y="2708"/>
              <a:ext cx="113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nSpc>
                  <a:spcPct val="90000"/>
                </a:lnSpc>
                <a:spcBef>
                  <a:spcPct val="30000"/>
                </a:spcBef>
                <a:spcAft>
                  <a:spcPct val="0"/>
                </a:spcAft>
              </a:pPr>
              <a:r>
                <a:rPr lang="en-US" sz="1400">
                  <a:solidFill>
                    <a:srgbClr val="FFFFFF"/>
                  </a:solidFill>
                  <a:latin typeface="Verdana" charset="0"/>
                </a:rPr>
                <a:t>Dapoxetine 60mg </a:t>
              </a:r>
              <a:endParaRPr lang="en-US" sz="2000">
                <a:latin typeface="Verdana" charset="0"/>
              </a:endParaRPr>
            </a:p>
          </p:txBody>
        </p:sp>
        <p:sp>
          <p:nvSpPr>
            <p:cNvPr id="96277" name="Rectangle 44"/>
            <p:cNvSpPr>
              <a:spLocks noChangeArrowheads="1"/>
            </p:cNvSpPr>
            <p:nvPr/>
          </p:nvSpPr>
          <p:spPr bwMode="auto">
            <a:xfrm>
              <a:off x="3434" y="3122"/>
              <a:ext cx="1187"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nSpc>
                  <a:spcPct val="90000"/>
                </a:lnSpc>
                <a:spcBef>
                  <a:spcPct val="30000"/>
                </a:spcBef>
                <a:spcAft>
                  <a:spcPct val="0"/>
                </a:spcAft>
              </a:pPr>
              <a:r>
                <a:rPr lang="en-US" sz="1400">
                  <a:solidFill>
                    <a:srgbClr val="000000"/>
                  </a:solidFill>
                  <a:latin typeface="Verdana" charset="0"/>
                </a:rPr>
                <a:t>Dapoxetine 30mg </a:t>
              </a:r>
              <a:endParaRPr lang="en-US" sz="2000">
                <a:latin typeface="Verdana" charset="0"/>
              </a:endParaRPr>
            </a:p>
          </p:txBody>
        </p:sp>
        <p:sp>
          <p:nvSpPr>
            <p:cNvPr id="96278" name="Rectangle 45"/>
            <p:cNvSpPr>
              <a:spLocks noChangeArrowheads="1"/>
            </p:cNvSpPr>
            <p:nvPr/>
          </p:nvSpPr>
          <p:spPr bwMode="auto">
            <a:xfrm>
              <a:off x="3784" y="3498"/>
              <a:ext cx="487"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nSpc>
                  <a:spcPct val="90000"/>
                </a:lnSpc>
                <a:spcBef>
                  <a:spcPct val="30000"/>
                </a:spcBef>
                <a:spcAft>
                  <a:spcPct val="0"/>
                </a:spcAft>
              </a:pPr>
              <a:r>
                <a:rPr lang="en-US" sz="1400">
                  <a:solidFill>
                    <a:schemeClr val="bg2"/>
                  </a:solidFill>
                  <a:latin typeface="Verdana" charset="0"/>
                </a:rPr>
                <a:t>Placebo</a:t>
              </a:r>
              <a:r>
                <a:rPr lang="en-US" sz="1200">
                  <a:solidFill>
                    <a:srgbClr val="FFFFFF"/>
                  </a:solidFill>
                  <a:latin typeface="Verdana" charset="0"/>
                </a:rPr>
                <a:t> </a:t>
              </a:r>
              <a:endParaRPr lang="en-US">
                <a:latin typeface="Verdana" charset="0"/>
              </a:endParaRPr>
            </a:p>
          </p:txBody>
        </p:sp>
        <p:grpSp>
          <p:nvGrpSpPr>
            <p:cNvPr id="96279" name="Group 46"/>
            <p:cNvGrpSpPr>
              <a:grpSpLocks/>
            </p:cNvGrpSpPr>
            <p:nvPr/>
          </p:nvGrpSpPr>
          <p:grpSpPr bwMode="auto">
            <a:xfrm flipV="1">
              <a:off x="1639" y="2784"/>
              <a:ext cx="816" cy="789"/>
              <a:chOff x="1143" y="2011"/>
              <a:chExt cx="407" cy="999"/>
            </a:xfrm>
          </p:grpSpPr>
          <p:sp>
            <p:nvSpPr>
              <p:cNvPr id="96290" name="Freeform 47"/>
              <p:cNvSpPr>
                <a:spLocks noEditPoints="1"/>
              </p:cNvSpPr>
              <p:nvPr/>
            </p:nvSpPr>
            <p:spPr bwMode="auto">
              <a:xfrm>
                <a:off x="1143" y="2011"/>
                <a:ext cx="407" cy="521"/>
              </a:xfrm>
              <a:custGeom>
                <a:avLst/>
                <a:gdLst>
                  <a:gd name="T0" fmla="*/ 386 w 407"/>
                  <a:gd name="T1" fmla="*/ 34 h 521"/>
                  <a:gd name="T2" fmla="*/ 7 w 407"/>
                  <a:gd name="T3" fmla="*/ 521 h 521"/>
                  <a:gd name="T4" fmla="*/ 0 w 407"/>
                  <a:gd name="T5" fmla="*/ 516 h 521"/>
                  <a:gd name="T6" fmla="*/ 380 w 407"/>
                  <a:gd name="T7" fmla="*/ 29 h 521"/>
                  <a:gd name="T8" fmla="*/ 386 w 407"/>
                  <a:gd name="T9" fmla="*/ 34 h 521"/>
                  <a:gd name="T10" fmla="*/ 359 w 407"/>
                  <a:gd name="T11" fmla="*/ 23 h 521"/>
                  <a:gd name="T12" fmla="*/ 407 w 407"/>
                  <a:gd name="T13" fmla="*/ 0 h 521"/>
                  <a:gd name="T14" fmla="*/ 397 w 407"/>
                  <a:gd name="T15" fmla="*/ 52 h 521"/>
                  <a:gd name="T16" fmla="*/ 359 w 407"/>
                  <a:gd name="T17" fmla="*/ 23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7"/>
                  <a:gd name="T28" fmla="*/ 0 h 521"/>
                  <a:gd name="T29" fmla="*/ 407 w 407"/>
                  <a:gd name="T30" fmla="*/ 521 h 5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7" h="521">
                    <a:moveTo>
                      <a:pt x="386" y="34"/>
                    </a:moveTo>
                    <a:lnTo>
                      <a:pt x="7" y="521"/>
                    </a:lnTo>
                    <a:lnTo>
                      <a:pt x="0" y="516"/>
                    </a:lnTo>
                    <a:lnTo>
                      <a:pt x="380" y="29"/>
                    </a:lnTo>
                    <a:lnTo>
                      <a:pt x="386" y="34"/>
                    </a:lnTo>
                    <a:close/>
                    <a:moveTo>
                      <a:pt x="359" y="23"/>
                    </a:moveTo>
                    <a:lnTo>
                      <a:pt x="407" y="0"/>
                    </a:lnTo>
                    <a:lnTo>
                      <a:pt x="397" y="52"/>
                    </a:lnTo>
                    <a:lnTo>
                      <a:pt x="359" y="23"/>
                    </a:lnTo>
                    <a:close/>
                  </a:path>
                </a:pathLst>
              </a:custGeom>
              <a:solidFill>
                <a:srgbClr val="FFFFFF"/>
              </a:solidFill>
              <a:ln w="6350">
                <a:solidFill>
                  <a:srgbClr val="FFFFFF"/>
                </a:solidFill>
                <a:bevel/>
                <a:headEnd/>
                <a:tailEnd/>
              </a:ln>
            </p:spPr>
            <p:txBody>
              <a:bodyPr/>
              <a:lstStyle/>
              <a:p>
                <a:endParaRPr lang="en-US"/>
              </a:p>
            </p:txBody>
          </p:sp>
          <p:sp>
            <p:nvSpPr>
              <p:cNvPr id="96291" name="Freeform 48"/>
              <p:cNvSpPr>
                <a:spLocks noEditPoints="1"/>
              </p:cNvSpPr>
              <p:nvPr/>
            </p:nvSpPr>
            <p:spPr bwMode="auto">
              <a:xfrm>
                <a:off x="1149" y="2510"/>
                <a:ext cx="394" cy="48"/>
              </a:xfrm>
              <a:custGeom>
                <a:avLst/>
                <a:gdLst>
                  <a:gd name="T0" fmla="*/ 17 w 1646"/>
                  <a:gd name="T1" fmla="*/ 85 h 204"/>
                  <a:gd name="T2" fmla="*/ 1477 w 1646"/>
                  <a:gd name="T3" fmla="*/ 85 h 204"/>
                  <a:gd name="T4" fmla="*/ 1494 w 1646"/>
                  <a:gd name="T5" fmla="*/ 102 h 204"/>
                  <a:gd name="T6" fmla="*/ 1477 w 1646"/>
                  <a:gd name="T7" fmla="*/ 119 h 204"/>
                  <a:gd name="T8" fmla="*/ 17 w 1646"/>
                  <a:gd name="T9" fmla="*/ 119 h 204"/>
                  <a:gd name="T10" fmla="*/ 0 w 1646"/>
                  <a:gd name="T11" fmla="*/ 102 h 204"/>
                  <a:gd name="T12" fmla="*/ 17 w 1646"/>
                  <a:gd name="T13" fmla="*/ 85 h 204"/>
                  <a:gd name="T14" fmla="*/ 1443 w 1646"/>
                  <a:gd name="T15" fmla="*/ 0 h 204"/>
                  <a:gd name="T16" fmla="*/ 1646 w 1646"/>
                  <a:gd name="T17" fmla="*/ 102 h 204"/>
                  <a:gd name="T18" fmla="*/ 1443 w 1646"/>
                  <a:gd name="T19" fmla="*/ 204 h 204"/>
                  <a:gd name="T20" fmla="*/ 1443 w 1646"/>
                  <a:gd name="T21" fmla="*/ 0 h 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6"/>
                  <a:gd name="T34" fmla="*/ 0 h 204"/>
                  <a:gd name="T35" fmla="*/ 1646 w 1646"/>
                  <a:gd name="T36" fmla="*/ 204 h 2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6" h="204">
                    <a:moveTo>
                      <a:pt x="17" y="85"/>
                    </a:moveTo>
                    <a:lnTo>
                      <a:pt x="1477" y="85"/>
                    </a:lnTo>
                    <a:cubicBezTo>
                      <a:pt x="1486" y="85"/>
                      <a:pt x="1494" y="92"/>
                      <a:pt x="1494" y="102"/>
                    </a:cubicBezTo>
                    <a:cubicBezTo>
                      <a:pt x="1494" y="111"/>
                      <a:pt x="1486" y="119"/>
                      <a:pt x="1477" y="119"/>
                    </a:cubicBezTo>
                    <a:lnTo>
                      <a:pt x="17" y="119"/>
                    </a:lnTo>
                    <a:cubicBezTo>
                      <a:pt x="8" y="119"/>
                      <a:pt x="0" y="111"/>
                      <a:pt x="0" y="102"/>
                    </a:cubicBezTo>
                    <a:cubicBezTo>
                      <a:pt x="0" y="92"/>
                      <a:pt x="8" y="85"/>
                      <a:pt x="17" y="85"/>
                    </a:cubicBezTo>
                    <a:close/>
                    <a:moveTo>
                      <a:pt x="1443" y="0"/>
                    </a:moveTo>
                    <a:lnTo>
                      <a:pt x="1646" y="102"/>
                    </a:lnTo>
                    <a:lnTo>
                      <a:pt x="1443" y="204"/>
                    </a:lnTo>
                    <a:lnTo>
                      <a:pt x="1443" y="0"/>
                    </a:lnTo>
                    <a:close/>
                  </a:path>
                </a:pathLst>
              </a:custGeom>
              <a:solidFill>
                <a:srgbClr val="FFFFFF"/>
              </a:solidFill>
              <a:ln w="6350">
                <a:solidFill>
                  <a:srgbClr val="FFFFFF"/>
                </a:solidFill>
                <a:bevel/>
                <a:headEnd/>
                <a:tailEnd/>
              </a:ln>
            </p:spPr>
            <p:txBody>
              <a:bodyPr/>
              <a:lstStyle/>
              <a:p>
                <a:endParaRPr lang="en-US"/>
              </a:p>
            </p:txBody>
          </p:sp>
          <p:sp>
            <p:nvSpPr>
              <p:cNvPr id="96292" name="Freeform 49"/>
              <p:cNvSpPr>
                <a:spLocks noEditPoints="1"/>
              </p:cNvSpPr>
              <p:nvPr/>
            </p:nvSpPr>
            <p:spPr bwMode="auto">
              <a:xfrm>
                <a:off x="1143" y="2537"/>
                <a:ext cx="405" cy="473"/>
              </a:xfrm>
              <a:custGeom>
                <a:avLst/>
                <a:gdLst>
                  <a:gd name="T0" fmla="*/ 376 w 405"/>
                  <a:gd name="T1" fmla="*/ 445 h 473"/>
                  <a:gd name="T2" fmla="*/ 0 w 405"/>
                  <a:gd name="T3" fmla="*/ 5 h 473"/>
                  <a:gd name="T4" fmla="*/ 6 w 405"/>
                  <a:gd name="T5" fmla="*/ 0 h 473"/>
                  <a:gd name="T6" fmla="*/ 382 w 405"/>
                  <a:gd name="T7" fmla="*/ 440 h 473"/>
                  <a:gd name="T8" fmla="*/ 376 w 405"/>
                  <a:gd name="T9" fmla="*/ 445 h 473"/>
                  <a:gd name="T10" fmla="*/ 392 w 405"/>
                  <a:gd name="T11" fmla="*/ 421 h 473"/>
                  <a:gd name="T12" fmla="*/ 405 w 405"/>
                  <a:gd name="T13" fmla="*/ 473 h 473"/>
                  <a:gd name="T14" fmla="*/ 355 w 405"/>
                  <a:gd name="T15" fmla="*/ 452 h 473"/>
                  <a:gd name="T16" fmla="*/ 392 w 405"/>
                  <a:gd name="T17" fmla="*/ 421 h 4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5"/>
                  <a:gd name="T28" fmla="*/ 0 h 473"/>
                  <a:gd name="T29" fmla="*/ 405 w 405"/>
                  <a:gd name="T30" fmla="*/ 473 h 4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5" h="473">
                    <a:moveTo>
                      <a:pt x="376" y="445"/>
                    </a:moveTo>
                    <a:lnTo>
                      <a:pt x="0" y="5"/>
                    </a:lnTo>
                    <a:lnTo>
                      <a:pt x="6" y="0"/>
                    </a:lnTo>
                    <a:lnTo>
                      <a:pt x="382" y="440"/>
                    </a:lnTo>
                    <a:lnTo>
                      <a:pt x="376" y="445"/>
                    </a:lnTo>
                    <a:close/>
                    <a:moveTo>
                      <a:pt x="392" y="421"/>
                    </a:moveTo>
                    <a:lnTo>
                      <a:pt x="405" y="473"/>
                    </a:lnTo>
                    <a:lnTo>
                      <a:pt x="355" y="452"/>
                    </a:lnTo>
                    <a:lnTo>
                      <a:pt x="392" y="421"/>
                    </a:lnTo>
                    <a:close/>
                  </a:path>
                </a:pathLst>
              </a:custGeom>
              <a:solidFill>
                <a:srgbClr val="FFFFFF"/>
              </a:solidFill>
              <a:ln w="6350">
                <a:solidFill>
                  <a:srgbClr val="FFFFFF"/>
                </a:solidFill>
                <a:bevel/>
                <a:headEnd/>
                <a:tailEnd/>
              </a:ln>
            </p:spPr>
            <p:txBody>
              <a:bodyPr/>
              <a:lstStyle/>
              <a:p>
                <a:endParaRPr lang="en-US"/>
              </a:p>
            </p:txBody>
          </p:sp>
        </p:grpSp>
        <p:sp>
          <p:nvSpPr>
            <p:cNvPr id="96280" name="Rectangle 50"/>
            <p:cNvSpPr>
              <a:spLocks noChangeArrowheads="1"/>
            </p:cNvSpPr>
            <p:nvPr/>
          </p:nvSpPr>
          <p:spPr bwMode="auto">
            <a:xfrm rot="5400000">
              <a:off x="1197" y="3100"/>
              <a:ext cx="711" cy="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nSpc>
                  <a:spcPct val="90000"/>
                </a:lnSpc>
                <a:spcBef>
                  <a:spcPct val="30000"/>
                </a:spcBef>
                <a:spcAft>
                  <a:spcPct val="0"/>
                </a:spcAft>
              </a:pPr>
              <a:r>
                <a:rPr lang="en-US" sz="1600">
                  <a:solidFill>
                    <a:srgbClr val="000099"/>
                  </a:solidFill>
                  <a:latin typeface="Verdana" charset="0"/>
                </a:rPr>
                <a:t>Randomize</a:t>
              </a:r>
              <a:endParaRPr lang="en-US">
                <a:latin typeface="Verdana" charset="0"/>
              </a:endParaRPr>
            </a:p>
          </p:txBody>
        </p:sp>
        <p:grpSp>
          <p:nvGrpSpPr>
            <p:cNvPr id="96281" name="Group 59"/>
            <p:cNvGrpSpPr>
              <a:grpSpLocks/>
            </p:cNvGrpSpPr>
            <p:nvPr/>
          </p:nvGrpSpPr>
          <p:grpSpPr bwMode="auto">
            <a:xfrm>
              <a:off x="5104" y="3789"/>
              <a:ext cx="962" cy="263"/>
              <a:chOff x="5198" y="4057"/>
              <a:chExt cx="962" cy="263"/>
            </a:xfrm>
          </p:grpSpPr>
          <p:grpSp>
            <p:nvGrpSpPr>
              <p:cNvPr id="96285" name="Group 51"/>
              <p:cNvGrpSpPr>
                <a:grpSpLocks/>
              </p:cNvGrpSpPr>
              <p:nvPr/>
            </p:nvGrpSpPr>
            <p:grpSpPr bwMode="auto">
              <a:xfrm>
                <a:off x="5198" y="4057"/>
                <a:ext cx="962" cy="263"/>
                <a:chOff x="3126" y="3254"/>
                <a:chExt cx="536" cy="336"/>
              </a:xfrm>
            </p:grpSpPr>
            <p:sp>
              <p:nvSpPr>
                <p:cNvPr id="96288" name="Rectangle 52"/>
                <p:cNvSpPr>
                  <a:spLocks noChangeArrowheads="1"/>
                </p:cNvSpPr>
                <p:nvPr/>
              </p:nvSpPr>
              <p:spPr bwMode="auto">
                <a:xfrm>
                  <a:off x="3126" y="3254"/>
                  <a:ext cx="536" cy="3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6289" name="Rectangle 53"/>
                <p:cNvSpPr>
                  <a:spLocks noChangeArrowheads="1"/>
                </p:cNvSpPr>
                <p:nvPr/>
              </p:nvSpPr>
              <p:spPr bwMode="auto">
                <a:xfrm>
                  <a:off x="3126" y="3254"/>
                  <a:ext cx="536" cy="336"/>
                </a:xfrm>
                <a:prstGeom prst="rect">
                  <a:avLst/>
                </a:prstGeom>
                <a:noFill/>
                <a:ln w="9525"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96286" name="Rectangle 54"/>
              <p:cNvSpPr>
                <a:spLocks noChangeArrowheads="1"/>
              </p:cNvSpPr>
              <p:nvPr/>
            </p:nvSpPr>
            <p:spPr bwMode="auto">
              <a:xfrm>
                <a:off x="5278" y="4083"/>
                <a:ext cx="70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nSpc>
                    <a:spcPct val="90000"/>
                  </a:lnSpc>
                  <a:spcBef>
                    <a:spcPct val="30000"/>
                  </a:spcBef>
                  <a:spcAft>
                    <a:spcPct val="0"/>
                  </a:spcAft>
                </a:pPr>
                <a:r>
                  <a:rPr lang="en-US" sz="1200">
                    <a:solidFill>
                      <a:srgbClr val="000000"/>
                    </a:solidFill>
                    <a:latin typeface="Verdana" charset="0"/>
                  </a:rPr>
                  <a:t>Week 12/24</a:t>
                </a:r>
                <a:r>
                  <a:rPr lang="en-US" sz="1000" b="0">
                    <a:solidFill>
                      <a:srgbClr val="000000"/>
                    </a:solidFill>
                    <a:latin typeface="Verdana" charset="0"/>
                  </a:rPr>
                  <a:t> </a:t>
                </a:r>
                <a:endParaRPr lang="en-US" b="0">
                  <a:latin typeface="Verdana" charset="0"/>
                </a:endParaRPr>
              </a:p>
            </p:txBody>
          </p:sp>
          <p:sp>
            <p:nvSpPr>
              <p:cNvPr id="96287" name="Rectangle 55"/>
              <p:cNvSpPr>
                <a:spLocks noChangeArrowheads="1"/>
              </p:cNvSpPr>
              <p:nvPr/>
            </p:nvSpPr>
            <p:spPr bwMode="auto">
              <a:xfrm>
                <a:off x="5212" y="4177"/>
                <a:ext cx="927" cy="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nSpc>
                    <a:spcPct val="90000"/>
                  </a:lnSpc>
                  <a:spcBef>
                    <a:spcPct val="30000"/>
                  </a:spcBef>
                  <a:spcAft>
                    <a:spcPct val="0"/>
                  </a:spcAft>
                </a:pPr>
                <a:r>
                  <a:rPr lang="en-US" sz="1000">
                    <a:solidFill>
                      <a:srgbClr val="000000"/>
                    </a:solidFill>
                    <a:latin typeface="Verdana" charset="0"/>
                  </a:rPr>
                  <a:t>1º Efficacy Endpoint</a:t>
                </a:r>
                <a:endParaRPr lang="en-US" sz="2000">
                  <a:latin typeface="Verdana" charset="0"/>
                </a:endParaRPr>
              </a:p>
            </p:txBody>
          </p:sp>
        </p:grpSp>
        <p:sp>
          <p:nvSpPr>
            <p:cNvPr id="96282" name="Freeform 56"/>
            <p:cNvSpPr>
              <a:spLocks noEditPoints="1"/>
            </p:cNvSpPr>
            <p:nvPr/>
          </p:nvSpPr>
          <p:spPr bwMode="auto">
            <a:xfrm>
              <a:off x="5623" y="2596"/>
              <a:ext cx="25" cy="1165"/>
            </a:xfrm>
            <a:custGeom>
              <a:avLst/>
              <a:gdLst>
                <a:gd name="T0" fmla="*/ 0 w 25"/>
                <a:gd name="T1" fmla="*/ 24 h 1488"/>
                <a:gd name="T2" fmla="*/ 25 w 25"/>
                <a:gd name="T3" fmla="*/ 48 h 1488"/>
                <a:gd name="T4" fmla="*/ 0 w 25"/>
                <a:gd name="T5" fmla="*/ 48 h 1488"/>
                <a:gd name="T6" fmla="*/ 25 w 25"/>
                <a:gd name="T7" fmla="*/ 120 h 1488"/>
                <a:gd name="T8" fmla="*/ 25 w 25"/>
                <a:gd name="T9" fmla="*/ 96 h 1488"/>
                <a:gd name="T10" fmla="*/ 0 w 25"/>
                <a:gd name="T11" fmla="*/ 168 h 1488"/>
                <a:gd name="T12" fmla="*/ 25 w 25"/>
                <a:gd name="T13" fmla="*/ 192 h 1488"/>
                <a:gd name="T14" fmla="*/ 0 w 25"/>
                <a:gd name="T15" fmla="*/ 192 h 1488"/>
                <a:gd name="T16" fmla="*/ 25 w 25"/>
                <a:gd name="T17" fmla="*/ 264 h 1488"/>
                <a:gd name="T18" fmla="*/ 25 w 25"/>
                <a:gd name="T19" fmla="*/ 240 h 1488"/>
                <a:gd name="T20" fmla="*/ 0 w 25"/>
                <a:gd name="T21" fmla="*/ 312 h 1488"/>
                <a:gd name="T22" fmla="*/ 25 w 25"/>
                <a:gd name="T23" fmla="*/ 336 h 1488"/>
                <a:gd name="T24" fmla="*/ 0 w 25"/>
                <a:gd name="T25" fmla="*/ 336 h 1488"/>
                <a:gd name="T26" fmla="*/ 25 w 25"/>
                <a:gd name="T27" fmla="*/ 408 h 1488"/>
                <a:gd name="T28" fmla="*/ 25 w 25"/>
                <a:gd name="T29" fmla="*/ 384 h 1488"/>
                <a:gd name="T30" fmla="*/ 0 w 25"/>
                <a:gd name="T31" fmla="*/ 456 h 1488"/>
                <a:gd name="T32" fmla="*/ 25 w 25"/>
                <a:gd name="T33" fmla="*/ 480 h 1488"/>
                <a:gd name="T34" fmla="*/ 0 w 25"/>
                <a:gd name="T35" fmla="*/ 480 h 1488"/>
                <a:gd name="T36" fmla="*/ 25 w 25"/>
                <a:gd name="T37" fmla="*/ 552 h 1488"/>
                <a:gd name="T38" fmla="*/ 25 w 25"/>
                <a:gd name="T39" fmla="*/ 528 h 1488"/>
                <a:gd name="T40" fmla="*/ 0 w 25"/>
                <a:gd name="T41" fmla="*/ 600 h 1488"/>
                <a:gd name="T42" fmla="*/ 25 w 25"/>
                <a:gd name="T43" fmla="*/ 624 h 1488"/>
                <a:gd name="T44" fmla="*/ 0 w 25"/>
                <a:gd name="T45" fmla="*/ 624 h 1488"/>
                <a:gd name="T46" fmla="*/ 25 w 25"/>
                <a:gd name="T47" fmla="*/ 696 h 1488"/>
                <a:gd name="T48" fmla="*/ 25 w 25"/>
                <a:gd name="T49" fmla="*/ 672 h 1488"/>
                <a:gd name="T50" fmla="*/ 0 w 25"/>
                <a:gd name="T51" fmla="*/ 744 h 1488"/>
                <a:gd name="T52" fmla="*/ 25 w 25"/>
                <a:gd name="T53" fmla="*/ 768 h 1488"/>
                <a:gd name="T54" fmla="*/ 0 w 25"/>
                <a:gd name="T55" fmla="*/ 768 h 1488"/>
                <a:gd name="T56" fmla="*/ 25 w 25"/>
                <a:gd name="T57" fmla="*/ 840 h 1488"/>
                <a:gd name="T58" fmla="*/ 25 w 25"/>
                <a:gd name="T59" fmla="*/ 816 h 1488"/>
                <a:gd name="T60" fmla="*/ 0 w 25"/>
                <a:gd name="T61" fmla="*/ 888 h 1488"/>
                <a:gd name="T62" fmla="*/ 25 w 25"/>
                <a:gd name="T63" fmla="*/ 912 h 1488"/>
                <a:gd name="T64" fmla="*/ 0 w 25"/>
                <a:gd name="T65" fmla="*/ 912 h 1488"/>
                <a:gd name="T66" fmla="*/ 25 w 25"/>
                <a:gd name="T67" fmla="*/ 984 h 1488"/>
                <a:gd name="T68" fmla="*/ 25 w 25"/>
                <a:gd name="T69" fmla="*/ 960 h 1488"/>
                <a:gd name="T70" fmla="*/ 0 w 25"/>
                <a:gd name="T71" fmla="*/ 1032 h 1488"/>
                <a:gd name="T72" fmla="*/ 25 w 25"/>
                <a:gd name="T73" fmla="*/ 1056 h 1488"/>
                <a:gd name="T74" fmla="*/ 0 w 25"/>
                <a:gd name="T75" fmla="*/ 1056 h 1488"/>
                <a:gd name="T76" fmla="*/ 25 w 25"/>
                <a:gd name="T77" fmla="*/ 1128 h 1488"/>
                <a:gd name="T78" fmla="*/ 25 w 25"/>
                <a:gd name="T79" fmla="*/ 1104 h 1488"/>
                <a:gd name="T80" fmla="*/ 0 w 25"/>
                <a:gd name="T81" fmla="*/ 1176 h 1488"/>
                <a:gd name="T82" fmla="*/ 25 w 25"/>
                <a:gd name="T83" fmla="*/ 1200 h 1488"/>
                <a:gd name="T84" fmla="*/ 0 w 25"/>
                <a:gd name="T85" fmla="*/ 1200 h 1488"/>
                <a:gd name="T86" fmla="*/ 25 w 25"/>
                <a:gd name="T87" fmla="*/ 1272 h 1488"/>
                <a:gd name="T88" fmla="*/ 25 w 25"/>
                <a:gd name="T89" fmla="*/ 1248 h 1488"/>
                <a:gd name="T90" fmla="*/ 0 w 25"/>
                <a:gd name="T91" fmla="*/ 1320 h 1488"/>
                <a:gd name="T92" fmla="*/ 25 w 25"/>
                <a:gd name="T93" fmla="*/ 1344 h 1488"/>
                <a:gd name="T94" fmla="*/ 0 w 25"/>
                <a:gd name="T95" fmla="*/ 1344 h 1488"/>
                <a:gd name="T96" fmla="*/ 25 w 25"/>
                <a:gd name="T97" fmla="*/ 1416 h 1488"/>
                <a:gd name="T98" fmla="*/ 25 w 25"/>
                <a:gd name="T99" fmla="*/ 1392 h 1488"/>
                <a:gd name="T100" fmla="*/ 0 w 25"/>
                <a:gd name="T101" fmla="*/ 1464 h 1488"/>
                <a:gd name="T102" fmla="*/ 25 w 25"/>
                <a:gd name="T103" fmla="*/ 1488 h 1488"/>
                <a:gd name="T104" fmla="*/ 0 w 25"/>
                <a:gd name="T105" fmla="*/ 1488 h 14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
                <a:gd name="T160" fmla="*/ 0 h 1488"/>
                <a:gd name="T161" fmla="*/ 25 w 25"/>
                <a:gd name="T162" fmla="*/ 1488 h 14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 h="1488">
                  <a:moveTo>
                    <a:pt x="25" y="0"/>
                  </a:moveTo>
                  <a:lnTo>
                    <a:pt x="25" y="24"/>
                  </a:lnTo>
                  <a:lnTo>
                    <a:pt x="0" y="24"/>
                  </a:lnTo>
                  <a:lnTo>
                    <a:pt x="0" y="0"/>
                  </a:lnTo>
                  <a:lnTo>
                    <a:pt x="25" y="0"/>
                  </a:lnTo>
                  <a:close/>
                  <a:moveTo>
                    <a:pt x="25" y="48"/>
                  </a:moveTo>
                  <a:lnTo>
                    <a:pt x="25" y="72"/>
                  </a:lnTo>
                  <a:lnTo>
                    <a:pt x="0" y="72"/>
                  </a:lnTo>
                  <a:lnTo>
                    <a:pt x="0" y="48"/>
                  </a:lnTo>
                  <a:lnTo>
                    <a:pt x="25" y="48"/>
                  </a:lnTo>
                  <a:close/>
                  <a:moveTo>
                    <a:pt x="25" y="96"/>
                  </a:moveTo>
                  <a:lnTo>
                    <a:pt x="25" y="120"/>
                  </a:lnTo>
                  <a:lnTo>
                    <a:pt x="0" y="120"/>
                  </a:lnTo>
                  <a:lnTo>
                    <a:pt x="0" y="96"/>
                  </a:lnTo>
                  <a:lnTo>
                    <a:pt x="25" y="96"/>
                  </a:lnTo>
                  <a:close/>
                  <a:moveTo>
                    <a:pt x="25" y="144"/>
                  </a:moveTo>
                  <a:lnTo>
                    <a:pt x="25" y="168"/>
                  </a:lnTo>
                  <a:lnTo>
                    <a:pt x="0" y="168"/>
                  </a:lnTo>
                  <a:lnTo>
                    <a:pt x="0" y="144"/>
                  </a:lnTo>
                  <a:lnTo>
                    <a:pt x="25" y="144"/>
                  </a:lnTo>
                  <a:close/>
                  <a:moveTo>
                    <a:pt x="25" y="192"/>
                  </a:moveTo>
                  <a:lnTo>
                    <a:pt x="25" y="216"/>
                  </a:lnTo>
                  <a:lnTo>
                    <a:pt x="0" y="216"/>
                  </a:lnTo>
                  <a:lnTo>
                    <a:pt x="0" y="192"/>
                  </a:lnTo>
                  <a:lnTo>
                    <a:pt x="25" y="192"/>
                  </a:lnTo>
                  <a:close/>
                  <a:moveTo>
                    <a:pt x="25" y="240"/>
                  </a:moveTo>
                  <a:lnTo>
                    <a:pt x="25" y="264"/>
                  </a:lnTo>
                  <a:lnTo>
                    <a:pt x="0" y="264"/>
                  </a:lnTo>
                  <a:lnTo>
                    <a:pt x="0" y="240"/>
                  </a:lnTo>
                  <a:lnTo>
                    <a:pt x="25" y="240"/>
                  </a:lnTo>
                  <a:close/>
                  <a:moveTo>
                    <a:pt x="25" y="288"/>
                  </a:moveTo>
                  <a:lnTo>
                    <a:pt x="25" y="312"/>
                  </a:lnTo>
                  <a:lnTo>
                    <a:pt x="0" y="312"/>
                  </a:lnTo>
                  <a:lnTo>
                    <a:pt x="0" y="288"/>
                  </a:lnTo>
                  <a:lnTo>
                    <a:pt x="25" y="288"/>
                  </a:lnTo>
                  <a:close/>
                  <a:moveTo>
                    <a:pt x="25" y="336"/>
                  </a:moveTo>
                  <a:lnTo>
                    <a:pt x="25" y="360"/>
                  </a:lnTo>
                  <a:lnTo>
                    <a:pt x="0" y="360"/>
                  </a:lnTo>
                  <a:lnTo>
                    <a:pt x="0" y="336"/>
                  </a:lnTo>
                  <a:lnTo>
                    <a:pt x="25" y="336"/>
                  </a:lnTo>
                  <a:close/>
                  <a:moveTo>
                    <a:pt x="25" y="384"/>
                  </a:moveTo>
                  <a:lnTo>
                    <a:pt x="25" y="408"/>
                  </a:lnTo>
                  <a:lnTo>
                    <a:pt x="0" y="408"/>
                  </a:lnTo>
                  <a:lnTo>
                    <a:pt x="0" y="384"/>
                  </a:lnTo>
                  <a:lnTo>
                    <a:pt x="25" y="384"/>
                  </a:lnTo>
                  <a:close/>
                  <a:moveTo>
                    <a:pt x="25" y="432"/>
                  </a:moveTo>
                  <a:lnTo>
                    <a:pt x="25" y="456"/>
                  </a:lnTo>
                  <a:lnTo>
                    <a:pt x="0" y="456"/>
                  </a:lnTo>
                  <a:lnTo>
                    <a:pt x="0" y="432"/>
                  </a:lnTo>
                  <a:lnTo>
                    <a:pt x="25" y="432"/>
                  </a:lnTo>
                  <a:close/>
                  <a:moveTo>
                    <a:pt x="25" y="480"/>
                  </a:moveTo>
                  <a:lnTo>
                    <a:pt x="25" y="504"/>
                  </a:lnTo>
                  <a:lnTo>
                    <a:pt x="0" y="504"/>
                  </a:lnTo>
                  <a:lnTo>
                    <a:pt x="0" y="480"/>
                  </a:lnTo>
                  <a:lnTo>
                    <a:pt x="25" y="480"/>
                  </a:lnTo>
                  <a:close/>
                  <a:moveTo>
                    <a:pt x="25" y="528"/>
                  </a:moveTo>
                  <a:lnTo>
                    <a:pt x="25" y="552"/>
                  </a:lnTo>
                  <a:lnTo>
                    <a:pt x="0" y="552"/>
                  </a:lnTo>
                  <a:lnTo>
                    <a:pt x="0" y="528"/>
                  </a:lnTo>
                  <a:lnTo>
                    <a:pt x="25" y="528"/>
                  </a:lnTo>
                  <a:close/>
                  <a:moveTo>
                    <a:pt x="25" y="576"/>
                  </a:moveTo>
                  <a:lnTo>
                    <a:pt x="25" y="600"/>
                  </a:lnTo>
                  <a:lnTo>
                    <a:pt x="0" y="600"/>
                  </a:lnTo>
                  <a:lnTo>
                    <a:pt x="0" y="576"/>
                  </a:lnTo>
                  <a:lnTo>
                    <a:pt x="25" y="576"/>
                  </a:lnTo>
                  <a:close/>
                  <a:moveTo>
                    <a:pt x="25" y="624"/>
                  </a:moveTo>
                  <a:lnTo>
                    <a:pt x="25" y="648"/>
                  </a:lnTo>
                  <a:lnTo>
                    <a:pt x="0" y="648"/>
                  </a:lnTo>
                  <a:lnTo>
                    <a:pt x="0" y="624"/>
                  </a:lnTo>
                  <a:lnTo>
                    <a:pt x="25" y="624"/>
                  </a:lnTo>
                  <a:close/>
                  <a:moveTo>
                    <a:pt x="25" y="672"/>
                  </a:moveTo>
                  <a:lnTo>
                    <a:pt x="25" y="696"/>
                  </a:lnTo>
                  <a:lnTo>
                    <a:pt x="0" y="696"/>
                  </a:lnTo>
                  <a:lnTo>
                    <a:pt x="0" y="672"/>
                  </a:lnTo>
                  <a:lnTo>
                    <a:pt x="25" y="672"/>
                  </a:lnTo>
                  <a:close/>
                  <a:moveTo>
                    <a:pt x="25" y="720"/>
                  </a:moveTo>
                  <a:lnTo>
                    <a:pt x="25" y="744"/>
                  </a:lnTo>
                  <a:lnTo>
                    <a:pt x="0" y="744"/>
                  </a:lnTo>
                  <a:lnTo>
                    <a:pt x="0" y="720"/>
                  </a:lnTo>
                  <a:lnTo>
                    <a:pt x="25" y="720"/>
                  </a:lnTo>
                  <a:close/>
                  <a:moveTo>
                    <a:pt x="25" y="768"/>
                  </a:moveTo>
                  <a:lnTo>
                    <a:pt x="25" y="792"/>
                  </a:lnTo>
                  <a:lnTo>
                    <a:pt x="0" y="792"/>
                  </a:lnTo>
                  <a:lnTo>
                    <a:pt x="0" y="768"/>
                  </a:lnTo>
                  <a:lnTo>
                    <a:pt x="25" y="768"/>
                  </a:lnTo>
                  <a:close/>
                  <a:moveTo>
                    <a:pt x="25" y="816"/>
                  </a:moveTo>
                  <a:lnTo>
                    <a:pt x="25" y="840"/>
                  </a:lnTo>
                  <a:lnTo>
                    <a:pt x="0" y="840"/>
                  </a:lnTo>
                  <a:lnTo>
                    <a:pt x="0" y="816"/>
                  </a:lnTo>
                  <a:lnTo>
                    <a:pt x="25" y="816"/>
                  </a:lnTo>
                  <a:close/>
                  <a:moveTo>
                    <a:pt x="25" y="864"/>
                  </a:moveTo>
                  <a:lnTo>
                    <a:pt x="25" y="888"/>
                  </a:lnTo>
                  <a:lnTo>
                    <a:pt x="0" y="888"/>
                  </a:lnTo>
                  <a:lnTo>
                    <a:pt x="0" y="864"/>
                  </a:lnTo>
                  <a:lnTo>
                    <a:pt x="25" y="864"/>
                  </a:lnTo>
                  <a:close/>
                  <a:moveTo>
                    <a:pt x="25" y="912"/>
                  </a:moveTo>
                  <a:lnTo>
                    <a:pt x="25" y="936"/>
                  </a:lnTo>
                  <a:lnTo>
                    <a:pt x="0" y="936"/>
                  </a:lnTo>
                  <a:lnTo>
                    <a:pt x="0" y="912"/>
                  </a:lnTo>
                  <a:lnTo>
                    <a:pt x="25" y="912"/>
                  </a:lnTo>
                  <a:close/>
                  <a:moveTo>
                    <a:pt x="25" y="960"/>
                  </a:moveTo>
                  <a:lnTo>
                    <a:pt x="25" y="984"/>
                  </a:lnTo>
                  <a:lnTo>
                    <a:pt x="0" y="984"/>
                  </a:lnTo>
                  <a:lnTo>
                    <a:pt x="0" y="960"/>
                  </a:lnTo>
                  <a:lnTo>
                    <a:pt x="25" y="960"/>
                  </a:lnTo>
                  <a:close/>
                  <a:moveTo>
                    <a:pt x="25" y="1008"/>
                  </a:moveTo>
                  <a:lnTo>
                    <a:pt x="25" y="1032"/>
                  </a:lnTo>
                  <a:lnTo>
                    <a:pt x="0" y="1032"/>
                  </a:lnTo>
                  <a:lnTo>
                    <a:pt x="0" y="1008"/>
                  </a:lnTo>
                  <a:lnTo>
                    <a:pt x="25" y="1008"/>
                  </a:lnTo>
                  <a:close/>
                  <a:moveTo>
                    <a:pt x="25" y="1056"/>
                  </a:moveTo>
                  <a:lnTo>
                    <a:pt x="25" y="1080"/>
                  </a:lnTo>
                  <a:lnTo>
                    <a:pt x="0" y="1080"/>
                  </a:lnTo>
                  <a:lnTo>
                    <a:pt x="0" y="1056"/>
                  </a:lnTo>
                  <a:lnTo>
                    <a:pt x="25" y="1056"/>
                  </a:lnTo>
                  <a:close/>
                  <a:moveTo>
                    <a:pt x="25" y="1104"/>
                  </a:moveTo>
                  <a:lnTo>
                    <a:pt x="25" y="1128"/>
                  </a:lnTo>
                  <a:lnTo>
                    <a:pt x="0" y="1128"/>
                  </a:lnTo>
                  <a:lnTo>
                    <a:pt x="0" y="1104"/>
                  </a:lnTo>
                  <a:lnTo>
                    <a:pt x="25" y="1104"/>
                  </a:lnTo>
                  <a:close/>
                  <a:moveTo>
                    <a:pt x="25" y="1152"/>
                  </a:moveTo>
                  <a:lnTo>
                    <a:pt x="25" y="1176"/>
                  </a:lnTo>
                  <a:lnTo>
                    <a:pt x="0" y="1176"/>
                  </a:lnTo>
                  <a:lnTo>
                    <a:pt x="0" y="1152"/>
                  </a:lnTo>
                  <a:lnTo>
                    <a:pt x="25" y="1152"/>
                  </a:lnTo>
                  <a:close/>
                  <a:moveTo>
                    <a:pt x="25" y="1200"/>
                  </a:moveTo>
                  <a:lnTo>
                    <a:pt x="25" y="1224"/>
                  </a:lnTo>
                  <a:lnTo>
                    <a:pt x="0" y="1224"/>
                  </a:lnTo>
                  <a:lnTo>
                    <a:pt x="0" y="1200"/>
                  </a:lnTo>
                  <a:lnTo>
                    <a:pt x="25" y="1200"/>
                  </a:lnTo>
                  <a:close/>
                  <a:moveTo>
                    <a:pt x="25" y="1248"/>
                  </a:moveTo>
                  <a:lnTo>
                    <a:pt x="25" y="1272"/>
                  </a:lnTo>
                  <a:lnTo>
                    <a:pt x="0" y="1272"/>
                  </a:lnTo>
                  <a:lnTo>
                    <a:pt x="0" y="1248"/>
                  </a:lnTo>
                  <a:lnTo>
                    <a:pt x="25" y="1248"/>
                  </a:lnTo>
                  <a:close/>
                  <a:moveTo>
                    <a:pt x="25" y="1296"/>
                  </a:moveTo>
                  <a:lnTo>
                    <a:pt x="25" y="1320"/>
                  </a:lnTo>
                  <a:lnTo>
                    <a:pt x="0" y="1320"/>
                  </a:lnTo>
                  <a:lnTo>
                    <a:pt x="0" y="1296"/>
                  </a:lnTo>
                  <a:lnTo>
                    <a:pt x="25" y="1296"/>
                  </a:lnTo>
                  <a:close/>
                  <a:moveTo>
                    <a:pt x="25" y="1344"/>
                  </a:moveTo>
                  <a:lnTo>
                    <a:pt x="25" y="1368"/>
                  </a:lnTo>
                  <a:lnTo>
                    <a:pt x="0" y="1368"/>
                  </a:lnTo>
                  <a:lnTo>
                    <a:pt x="0" y="1344"/>
                  </a:lnTo>
                  <a:lnTo>
                    <a:pt x="25" y="1344"/>
                  </a:lnTo>
                  <a:close/>
                  <a:moveTo>
                    <a:pt x="25" y="1392"/>
                  </a:moveTo>
                  <a:lnTo>
                    <a:pt x="25" y="1416"/>
                  </a:lnTo>
                  <a:lnTo>
                    <a:pt x="0" y="1416"/>
                  </a:lnTo>
                  <a:lnTo>
                    <a:pt x="0" y="1392"/>
                  </a:lnTo>
                  <a:lnTo>
                    <a:pt x="25" y="1392"/>
                  </a:lnTo>
                  <a:close/>
                  <a:moveTo>
                    <a:pt x="25" y="1440"/>
                  </a:moveTo>
                  <a:lnTo>
                    <a:pt x="25" y="1464"/>
                  </a:lnTo>
                  <a:lnTo>
                    <a:pt x="0" y="1464"/>
                  </a:lnTo>
                  <a:lnTo>
                    <a:pt x="0" y="1440"/>
                  </a:lnTo>
                  <a:lnTo>
                    <a:pt x="25" y="1440"/>
                  </a:lnTo>
                  <a:close/>
                  <a:moveTo>
                    <a:pt x="25" y="1488"/>
                  </a:moveTo>
                  <a:lnTo>
                    <a:pt x="25" y="1488"/>
                  </a:lnTo>
                  <a:lnTo>
                    <a:pt x="0" y="1488"/>
                  </a:lnTo>
                  <a:lnTo>
                    <a:pt x="25" y="1488"/>
                  </a:lnTo>
                  <a:close/>
                </a:path>
              </a:pathLst>
            </a:custGeom>
            <a:solidFill>
              <a:schemeClr val="tx2"/>
            </a:solidFill>
            <a:ln w="6350">
              <a:solidFill>
                <a:schemeClr val="tx2"/>
              </a:solidFill>
              <a:bevel/>
              <a:headEnd/>
              <a:tailEnd/>
            </a:ln>
          </p:spPr>
          <p:txBody>
            <a:bodyPr/>
            <a:lstStyle/>
            <a:p>
              <a:endParaRPr lang="en-US"/>
            </a:p>
          </p:txBody>
        </p:sp>
        <p:sp>
          <p:nvSpPr>
            <p:cNvPr id="2008121" name="Text Box 57"/>
            <p:cNvSpPr txBox="1">
              <a:spLocks noChangeArrowheads="1"/>
            </p:cNvSpPr>
            <p:nvPr/>
          </p:nvSpPr>
          <p:spPr bwMode="invGray">
            <a:xfrm>
              <a:off x="2591" y="3839"/>
              <a:ext cx="2597" cy="270"/>
            </a:xfrm>
            <a:prstGeom prst="rect">
              <a:avLst/>
            </a:prstGeom>
            <a:noFill/>
            <a:ln w="38100">
              <a:noFill/>
              <a:miter lim="800000"/>
              <a:headEnd/>
              <a:tailEnd/>
            </a:ln>
            <a:effectLst>
              <a:outerShdw blurRad="63500" dist="17961" dir="2700000" algn="ctr" rotWithShape="0">
                <a:schemeClr val="bg2">
                  <a:alpha val="74998"/>
                </a:schemeClr>
              </a:outerShdw>
            </a:effectLst>
          </p:spPr>
          <p:txBody>
            <a:bodyPr lIns="92075" tIns="46038" rIns="92075" bIns="46038">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200">
                  <a:latin typeface="Verdana" charset="0"/>
                </a:rPr>
                <a:t>4/52     8/52      12/52     16/52      20/52</a:t>
              </a:r>
            </a:p>
          </p:txBody>
        </p:sp>
        <p:sp>
          <p:nvSpPr>
            <p:cNvPr id="2008122" name="Text Box 58"/>
            <p:cNvSpPr txBox="1">
              <a:spLocks noChangeArrowheads="1"/>
            </p:cNvSpPr>
            <p:nvPr/>
          </p:nvSpPr>
          <p:spPr bwMode="invGray">
            <a:xfrm>
              <a:off x="1740" y="3831"/>
              <a:ext cx="635" cy="183"/>
            </a:xfrm>
            <a:prstGeom prst="rect">
              <a:avLst/>
            </a:prstGeom>
            <a:noFill/>
            <a:ln w="38100">
              <a:noFill/>
              <a:miter lim="800000"/>
              <a:headEnd/>
              <a:tailEnd/>
            </a:ln>
            <a:effectLst>
              <a:outerShdw blurRad="63500" dist="17961" dir="2700000" algn="ctr" rotWithShape="0">
                <a:schemeClr val="bg2">
                  <a:alpha val="74998"/>
                </a:schemeClr>
              </a:outerShdw>
            </a:effectLst>
          </p:spPr>
          <p:txBody>
            <a:bodyPr wrap="none" lIns="92075" tIns="46038" rIns="92075" bIns="46038">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a:latin typeface="Verdana" charset="0"/>
                </a:rPr>
                <a:t>VISITS</a:t>
              </a:r>
            </a:p>
          </p:txBody>
        </p:sp>
      </p:grpSp>
    </p:spTree>
    <p:extLst>
      <p:ext uri="{BB962C8B-B14F-4D97-AF65-F5344CB8AC3E}">
        <p14:creationId xmlns:p14="http://schemas.microsoft.com/office/powerpoint/2010/main" val="4238969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08067">
                                            <p:txEl>
                                              <p:pRg st="0" end="0"/>
                                            </p:txEl>
                                          </p:spTgt>
                                        </p:tgtEl>
                                        <p:attrNameLst>
                                          <p:attrName>style.visibility</p:attrName>
                                        </p:attrNameLst>
                                      </p:cBhvr>
                                      <p:to>
                                        <p:strVal val="visible"/>
                                      </p:to>
                                    </p:set>
                                    <p:animEffect transition="in" filter="blinds(horizontal)">
                                      <p:cBhvr>
                                        <p:cTn id="7" dur="500"/>
                                        <p:tgtEl>
                                          <p:spTgt spid="200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08067">
                                            <p:txEl>
                                              <p:pRg st="1" end="1"/>
                                            </p:txEl>
                                          </p:spTgt>
                                        </p:tgtEl>
                                        <p:attrNameLst>
                                          <p:attrName>style.visibility</p:attrName>
                                        </p:attrNameLst>
                                      </p:cBhvr>
                                      <p:to>
                                        <p:strVal val="visible"/>
                                      </p:to>
                                    </p:set>
                                    <p:anim calcmode="lin" valueType="num">
                                      <p:cBhvr additive="base">
                                        <p:cTn id="12" dur="500" fill="hold"/>
                                        <p:tgtEl>
                                          <p:spTgt spid="200806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0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21"/>
          <p:cNvGraphicFramePr>
            <a:graphicFrameLocks noGrp="1" noChangeAspect="1"/>
          </p:cNvGraphicFramePr>
          <p:nvPr>
            <p:ph type="chart" idx="4294967295"/>
          </p:nvPr>
        </p:nvGraphicFramePr>
        <p:xfrm>
          <a:off x="1110545" y="2114550"/>
          <a:ext cx="7006166" cy="3787775"/>
        </p:xfrm>
        <a:graphic>
          <a:graphicData uri="http://schemas.openxmlformats.org/presentationml/2006/ole">
            <mc:AlternateContent xmlns:mc="http://schemas.openxmlformats.org/markup-compatibility/2006">
              <mc:Choice xmlns:v="urn:schemas-microsoft-com:vml" Requires="v">
                <p:oleObj spid="_x0000_s101394" name="Worksheet" r:id="rId4" imgW="7076956" imgH="3400425" progId="Excel.Sheet.8">
                  <p:embed/>
                </p:oleObj>
              </mc:Choice>
              <mc:Fallback>
                <p:oleObj name="Worksheet" r:id="rId4" imgW="7076956" imgH="3400425"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545" y="2114550"/>
                        <a:ext cx="7006166" cy="3787775"/>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230276" name="Text Box 3"/>
          <p:cNvSpPr txBox="1">
            <a:spLocks noChangeArrowheads="1"/>
          </p:cNvSpPr>
          <p:nvPr/>
        </p:nvSpPr>
        <p:spPr bwMode="auto">
          <a:xfrm>
            <a:off x="381001" y="6464301"/>
            <a:ext cx="4762500" cy="504825"/>
          </a:xfrm>
          <a:prstGeom prst="rect">
            <a:avLst/>
          </a:prstGeom>
          <a:noFill/>
          <a:ln w="9525">
            <a:noFill/>
            <a:miter lim="800000"/>
            <a:headEnd/>
            <a:tailEnd/>
          </a:ln>
        </p:spPr>
        <p:txBody>
          <a:bodyPr lIns="0" tIns="0" rIns="0" bIns="0" anchor="b">
            <a:spAutoFit/>
          </a:bodyPr>
          <a:lstStyle>
            <a:lvl1pPr marL="457200" indent="-457200">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l" eaLnBrk="1" hangingPunct="1">
              <a:lnSpc>
                <a:spcPct val="110000"/>
              </a:lnSpc>
              <a:spcBef>
                <a:spcPct val="0"/>
              </a:spcBef>
              <a:spcAft>
                <a:spcPct val="0"/>
              </a:spcAft>
            </a:pPr>
            <a:r>
              <a:rPr lang="en-GB" sz="1000" b="0">
                <a:effectLst>
                  <a:outerShdw blurRad="38100" dist="38100" dir="2700000" algn="tl">
                    <a:srgbClr val="000000"/>
                  </a:outerShdw>
                </a:effectLst>
              </a:rPr>
              <a:t>McMahon et al. (2008) Presented at ESSM/ISSM; Data on file;</a:t>
            </a:r>
          </a:p>
          <a:p>
            <a:pPr algn="l" eaLnBrk="1" hangingPunct="1">
              <a:lnSpc>
                <a:spcPct val="110000"/>
              </a:lnSpc>
              <a:spcBef>
                <a:spcPct val="0"/>
              </a:spcBef>
              <a:spcAft>
                <a:spcPct val="0"/>
              </a:spcAft>
            </a:pPr>
            <a:r>
              <a:rPr lang="en-US" sz="1000" b="0">
                <a:effectLst>
                  <a:outerShdw blurRad="38100" dist="38100" dir="2700000" algn="tl">
                    <a:srgbClr val="000000"/>
                  </a:outerShdw>
                </a:effectLst>
              </a:rPr>
              <a:t>Buvat et al. (2009) Eur Urology DOI: 10.1016/j.eururo.2009.01.025</a:t>
            </a:r>
          </a:p>
          <a:p>
            <a:pPr algn="l" eaLnBrk="1" hangingPunct="1">
              <a:lnSpc>
                <a:spcPct val="110000"/>
              </a:lnSpc>
              <a:spcBef>
                <a:spcPct val="0"/>
              </a:spcBef>
              <a:spcAft>
                <a:spcPct val="0"/>
              </a:spcAft>
            </a:pPr>
            <a:endParaRPr lang="en-US" sz="1000" b="0">
              <a:effectLst>
                <a:outerShdw blurRad="38100" dist="38100" dir="2700000" algn="tl">
                  <a:srgbClr val="000000"/>
                </a:outerShdw>
              </a:effectLst>
            </a:endParaRPr>
          </a:p>
        </p:txBody>
      </p:sp>
      <p:sp>
        <p:nvSpPr>
          <p:cNvPr id="2230277" name="Rectangle 15"/>
          <p:cNvSpPr>
            <a:spLocks noChangeArrowheads="1"/>
          </p:cNvSpPr>
          <p:nvPr/>
        </p:nvSpPr>
        <p:spPr bwMode="auto">
          <a:xfrm>
            <a:off x="7071078" y="3024188"/>
            <a:ext cx="287867" cy="184150"/>
          </a:xfrm>
          <a:prstGeom prst="rect">
            <a:avLst/>
          </a:prstGeom>
          <a:noFill/>
          <a:ln w="9525">
            <a:noFill/>
            <a:miter lim="800000"/>
            <a:headEnd/>
            <a:tailEnd/>
          </a:ln>
        </p:spPr>
        <p:txBody>
          <a:bodyPr lIns="0" tIns="0" rIns="0" bIns="0">
            <a:spAutoFit/>
          </a:bodyPr>
          <a:lstStyle/>
          <a:p>
            <a:pPr eaLnBrk="1" hangingPunct="1">
              <a:spcBef>
                <a:spcPct val="0"/>
              </a:spcBef>
              <a:spcAft>
                <a:spcPct val="0"/>
              </a:spcAft>
            </a:pPr>
            <a:r>
              <a:rPr lang="en-US" sz="1200" b="0">
                <a:solidFill>
                  <a:srgbClr val="000000"/>
                </a:solidFill>
                <a:effectLst>
                  <a:outerShdw blurRad="38100" dist="38100" dir="2700000" algn="tl">
                    <a:srgbClr val="FFFFFF"/>
                  </a:outerShdw>
                </a:effectLst>
                <a:ea typeface="MS PGothic" charset="0"/>
                <a:cs typeface="MS PGothic" charset="0"/>
              </a:rPr>
              <a:t>*</a:t>
            </a:r>
          </a:p>
        </p:txBody>
      </p:sp>
      <p:sp>
        <p:nvSpPr>
          <p:cNvPr id="2230278" name="Text Box 17"/>
          <p:cNvSpPr txBox="1">
            <a:spLocks noChangeArrowheads="1"/>
          </p:cNvSpPr>
          <p:nvPr/>
        </p:nvSpPr>
        <p:spPr bwMode="auto">
          <a:xfrm>
            <a:off x="745067" y="1336676"/>
            <a:ext cx="7848600" cy="519113"/>
          </a:xfrm>
          <a:prstGeom prst="rect">
            <a:avLst/>
          </a:prstGeom>
          <a:noFill/>
          <a:ln w="9525">
            <a:noFill/>
            <a:miter lim="800000"/>
            <a:headEnd/>
            <a:tailEnd/>
          </a:ln>
        </p:spPr>
        <p:txBody>
          <a:bodyPr lIns="0" tIns="0" rIns="0" bIns="82800">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eaLnBrk="1" hangingPunct="1">
              <a:lnSpc>
                <a:spcPct val="110000"/>
              </a:lnSpc>
              <a:spcBef>
                <a:spcPct val="0"/>
              </a:spcBef>
              <a:spcAft>
                <a:spcPct val="0"/>
              </a:spcAft>
            </a:pPr>
            <a:r>
              <a:rPr lang="en-US" sz="1600" b="0">
                <a:effectLst>
                  <a:outerShdw blurRad="38100" dist="38100" dir="2700000" algn="tl">
                    <a:srgbClr val="000000"/>
                  </a:outerShdw>
                </a:effectLst>
                <a:ea typeface="MS PGothic" charset="0"/>
                <a:cs typeface="MS PGothic" charset="0"/>
              </a:rPr>
              <a:t>Pooled data (baseline – Week 12</a:t>
            </a:r>
            <a:r>
              <a:rPr lang="en-US" sz="1600" b="0" baseline="30000">
                <a:effectLst>
                  <a:outerShdw blurRad="38100" dist="38100" dir="2700000" algn="tl">
                    <a:srgbClr val="000000"/>
                  </a:outerShdw>
                </a:effectLst>
                <a:ea typeface="MS PGothic" charset="0"/>
                <a:cs typeface="MS PGothic" charset="0"/>
              </a:rPr>
              <a:t>†</a:t>
            </a:r>
            <a:r>
              <a:rPr lang="en-US" sz="1600" b="0">
                <a:effectLst>
                  <a:outerShdw blurRad="38100" dist="38100" dir="2700000" algn="tl">
                    <a:srgbClr val="000000"/>
                  </a:outerShdw>
                </a:effectLst>
                <a:ea typeface="MS PGothic" charset="0"/>
                <a:cs typeface="MS PGothic" charset="0"/>
              </a:rPr>
              <a:t>) and 3001 data (Week 24</a:t>
            </a:r>
            <a:r>
              <a:rPr lang="en-US" sz="1600" b="0" baseline="30000">
                <a:effectLst>
                  <a:outerShdw blurRad="38100" dist="38100" dir="2700000" algn="tl">
                    <a:srgbClr val="000000"/>
                  </a:outerShdw>
                </a:effectLst>
                <a:ea typeface="MS PGothic" charset="0"/>
                <a:cs typeface="MS PGothic" charset="0"/>
              </a:rPr>
              <a:t>†</a:t>
            </a:r>
            <a:r>
              <a:rPr lang="en-US" sz="1600" b="0">
                <a:effectLst>
                  <a:outerShdw blurRad="38100" dist="38100" dir="2700000" algn="tl">
                    <a:srgbClr val="000000"/>
                  </a:outerShdw>
                </a:effectLst>
                <a:ea typeface="MS PGothic" charset="0"/>
                <a:cs typeface="MS PGothic" charset="0"/>
              </a:rPr>
              <a:t>) </a:t>
            </a:r>
          </a:p>
          <a:p>
            <a:pPr eaLnBrk="1" hangingPunct="1">
              <a:lnSpc>
                <a:spcPct val="110000"/>
              </a:lnSpc>
              <a:spcBef>
                <a:spcPct val="0"/>
              </a:spcBef>
              <a:spcAft>
                <a:spcPct val="0"/>
              </a:spcAft>
            </a:pPr>
            <a:r>
              <a:rPr lang="en-US" sz="1000" b="0">
                <a:effectLst>
                  <a:outerShdw blurRad="38100" dist="38100" dir="2700000" algn="tl">
                    <a:srgbClr val="000000"/>
                  </a:outerShdw>
                </a:effectLst>
                <a:ea typeface="MS PGothic" charset="0"/>
                <a:cs typeface="MS PGothic" charset="0"/>
              </a:rPr>
              <a:t>*p&lt;0.001 </a:t>
            </a:r>
            <a:r>
              <a:rPr lang="en-US" sz="1000" b="0" i="1">
                <a:effectLst>
                  <a:outerShdw blurRad="38100" dist="38100" dir="2700000" algn="tl">
                    <a:srgbClr val="000000"/>
                  </a:outerShdw>
                </a:effectLst>
                <a:ea typeface="MS PGothic" charset="0"/>
                <a:cs typeface="MS PGothic" charset="0"/>
              </a:rPr>
              <a:t>vs</a:t>
            </a:r>
            <a:r>
              <a:rPr lang="en-US" sz="1000" b="0">
                <a:effectLst>
                  <a:outerShdw blurRad="38100" dist="38100" dir="2700000" algn="tl">
                    <a:srgbClr val="000000"/>
                  </a:outerShdw>
                </a:effectLst>
                <a:ea typeface="MS PGothic" charset="0"/>
                <a:cs typeface="MS PGothic" charset="0"/>
              </a:rPr>
              <a:t> placebo ANCOVA</a:t>
            </a:r>
            <a:endParaRPr lang="en-US" sz="1400" b="0" i="1">
              <a:effectLst>
                <a:outerShdw blurRad="38100" dist="38100" dir="2700000" algn="tl">
                  <a:srgbClr val="000000"/>
                </a:outerShdw>
              </a:effectLst>
              <a:ea typeface="华文细黑" charset="0"/>
              <a:cs typeface="华文细黑" charset="0"/>
            </a:endParaRPr>
          </a:p>
        </p:txBody>
      </p:sp>
      <p:sp>
        <p:nvSpPr>
          <p:cNvPr id="2230279" name="Rectangle 20"/>
          <p:cNvSpPr>
            <a:spLocks noGrp="1" noChangeArrowheads="1"/>
          </p:cNvSpPr>
          <p:nvPr>
            <p:ph type="title" idx="4294967295"/>
          </p:nvPr>
        </p:nvSpPr>
        <p:spPr>
          <a:xfrm>
            <a:off x="625123" y="577252"/>
            <a:ext cx="7721600" cy="426646"/>
          </a:xfrm>
        </p:spPr>
        <p:txBody>
          <a:bodyPr lIns="0" tIns="72000" rIns="0" bIns="0" anchor="ctr"/>
          <a:lstStyle/>
          <a:p>
            <a:pPr eaLnBrk="1" hangingPunct="1"/>
            <a:r>
              <a:rPr lang="en-US">
                <a:effectLst>
                  <a:outerShdw blurRad="38100" dist="38100" dir="2700000" algn="tl">
                    <a:srgbClr val="FFFFFF"/>
                  </a:outerShdw>
                </a:effectLst>
                <a:latin typeface="Tahoma" charset="0"/>
              </a:rPr>
              <a:t>Dapoxetine First Dose Effect on IELT</a:t>
            </a:r>
          </a:p>
        </p:txBody>
      </p:sp>
      <p:sp>
        <p:nvSpPr>
          <p:cNvPr id="2230280" name="Rectangle 13"/>
          <p:cNvSpPr>
            <a:spLocks noChangeArrowheads="1"/>
          </p:cNvSpPr>
          <p:nvPr/>
        </p:nvSpPr>
        <p:spPr bwMode="auto">
          <a:xfrm>
            <a:off x="6215945" y="2752725"/>
            <a:ext cx="286455" cy="184150"/>
          </a:xfrm>
          <a:prstGeom prst="rect">
            <a:avLst/>
          </a:prstGeom>
          <a:noFill/>
          <a:ln w="9525">
            <a:noFill/>
            <a:miter lim="800000"/>
            <a:headEnd/>
            <a:tailEnd/>
          </a:ln>
        </p:spPr>
        <p:txBody>
          <a:bodyPr lIns="0" tIns="0" rIns="0" bIns="0">
            <a:spAutoFit/>
          </a:bodyPr>
          <a:lstStyle/>
          <a:p>
            <a:pPr eaLnBrk="1" hangingPunct="1">
              <a:spcBef>
                <a:spcPct val="0"/>
              </a:spcBef>
              <a:spcAft>
                <a:spcPct val="0"/>
              </a:spcAft>
            </a:pPr>
            <a:r>
              <a:rPr lang="en-US" sz="1200" b="0">
                <a:solidFill>
                  <a:srgbClr val="000000"/>
                </a:solidFill>
                <a:effectLst>
                  <a:outerShdw blurRad="38100" dist="38100" dir="2700000" algn="tl">
                    <a:srgbClr val="FFFFFF"/>
                  </a:outerShdw>
                </a:effectLst>
                <a:ea typeface="MS PGothic" charset="0"/>
                <a:cs typeface="MS PGothic" charset="0"/>
              </a:rPr>
              <a:t>*</a:t>
            </a:r>
          </a:p>
        </p:txBody>
      </p:sp>
      <p:sp>
        <p:nvSpPr>
          <p:cNvPr id="2230281" name="Text Box 3"/>
          <p:cNvSpPr txBox="1">
            <a:spLocks noChangeArrowheads="1"/>
          </p:cNvSpPr>
          <p:nvPr/>
        </p:nvSpPr>
        <p:spPr bwMode="auto">
          <a:xfrm>
            <a:off x="1209323" y="6018213"/>
            <a:ext cx="5487811" cy="169862"/>
          </a:xfrm>
          <a:prstGeom prst="rect">
            <a:avLst/>
          </a:prstGeom>
          <a:noFill/>
          <a:ln w="9525">
            <a:noFill/>
            <a:miter lim="800000"/>
            <a:headEnd/>
            <a:tailEnd/>
          </a:ln>
        </p:spPr>
        <p:txBody>
          <a:bodyPr lIns="0" tIns="0" rIns="0" bIns="0" anchor="b">
            <a:spAutoFit/>
          </a:bodyPr>
          <a:lstStyle>
            <a:lvl1pPr marL="457200" indent="-457200">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l" eaLnBrk="1" hangingPunct="1">
              <a:lnSpc>
                <a:spcPct val="110000"/>
              </a:lnSpc>
              <a:spcBef>
                <a:spcPct val="0"/>
              </a:spcBef>
              <a:spcAft>
                <a:spcPct val="0"/>
              </a:spcAft>
            </a:pPr>
            <a:r>
              <a:rPr lang="en-GB" sz="1000" b="0" baseline="30000">
                <a:effectLst>
                  <a:outerShdw blurRad="38100" dist="38100" dir="2700000" algn="tl">
                    <a:srgbClr val="000000"/>
                  </a:outerShdw>
                </a:effectLst>
              </a:rPr>
              <a:t>†</a:t>
            </a:r>
            <a:r>
              <a:rPr lang="en-GB" sz="1000" b="0">
                <a:effectLst>
                  <a:outerShdw blurRad="38100" dist="38100" dir="2700000" algn="tl">
                    <a:srgbClr val="000000"/>
                  </a:outerShdw>
                </a:effectLst>
              </a:rPr>
              <a:t>Week 12 (012, 013, 3001, 3003) or Week 24 (3001) or last observation carried forward</a:t>
            </a:r>
            <a:endParaRPr lang="en-US" sz="1000" b="0">
              <a:effectLst>
                <a:outerShdw blurRad="38100" dist="38100" dir="2700000" algn="tl">
                  <a:srgbClr val="000000"/>
                </a:outerShdw>
              </a:effectLst>
            </a:endParaRPr>
          </a:p>
        </p:txBody>
      </p:sp>
    </p:spTree>
    <p:extLst>
      <p:ext uri="{BB962C8B-B14F-4D97-AF65-F5344CB8AC3E}">
        <p14:creationId xmlns:p14="http://schemas.microsoft.com/office/powerpoint/2010/main" val="81391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21"/>
          <p:cNvGraphicFramePr>
            <a:graphicFrameLocks noGrp="1" noChangeAspect="1"/>
          </p:cNvGraphicFramePr>
          <p:nvPr>
            <p:ph type="chart" idx="4294967295"/>
          </p:nvPr>
        </p:nvGraphicFramePr>
        <p:xfrm>
          <a:off x="942622" y="1865314"/>
          <a:ext cx="7196667" cy="3883025"/>
        </p:xfrm>
        <a:graphic>
          <a:graphicData uri="http://schemas.openxmlformats.org/presentationml/2006/ole">
            <mc:AlternateContent xmlns:mc="http://schemas.openxmlformats.org/markup-compatibility/2006">
              <mc:Choice xmlns:v="urn:schemas-microsoft-com:vml" Requires="v">
                <p:oleObj spid="_x0000_s105490" name="Worksheet" r:id="rId4" imgW="7724894" imgH="3705106" progId="Excel.Sheet.8">
                  <p:embed/>
                </p:oleObj>
              </mc:Choice>
              <mc:Fallback>
                <p:oleObj name="Worksheet" r:id="rId4" imgW="7724894" imgH="3705106"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622" y="1865314"/>
                        <a:ext cx="7196667" cy="3883025"/>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238468" name="Text Box 17"/>
          <p:cNvSpPr txBox="1">
            <a:spLocks noChangeArrowheads="1"/>
          </p:cNvSpPr>
          <p:nvPr/>
        </p:nvSpPr>
        <p:spPr bwMode="auto">
          <a:xfrm>
            <a:off x="618067" y="1385889"/>
            <a:ext cx="7848600" cy="350348"/>
          </a:xfrm>
          <a:prstGeom prst="rect">
            <a:avLst/>
          </a:prstGeom>
          <a:noFill/>
          <a:ln w="9525">
            <a:noFill/>
            <a:miter lim="800000"/>
            <a:headEnd/>
            <a:tailEnd/>
          </a:ln>
        </p:spPr>
        <p:txBody>
          <a:bodyPr lIns="0" tIns="0" rIns="0" bIns="82800">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eaLnBrk="1" hangingPunct="1">
              <a:lnSpc>
                <a:spcPct val="110000"/>
              </a:lnSpc>
              <a:spcBef>
                <a:spcPct val="0"/>
              </a:spcBef>
              <a:spcAft>
                <a:spcPct val="0"/>
              </a:spcAft>
            </a:pPr>
            <a:r>
              <a:rPr lang="en-US" sz="1600" b="0">
                <a:effectLst>
                  <a:outerShdw blurRad="38100" dist="38100" dir="2700000" algn="tl">
                    <a:srgbClr val="000000"/>
                  </a:outerShdw>
                </a:effectLst>
                <a:ea typeface="MS PGothic" charset="0"/>
                <a:cs typeface="MS PGothic" charset="0"/>
              </a:rPr>
              <a:t>Pooled IELT values at endpoint</a:t>
            </a:r>
            <a:r>
              <a:rPr lang="en-US" sz="1800" b="0" baseline="30000">
                <a:effectLst>
                  <a:outerShdw blurRad="38100" dist="38100" dir="2700000" algn="tl">
                    <a:srgbClr val="000000"/>
                  </a:outerShdw>
                </a:effectLst>
                <a:ea typeface="MS PGothic" charset="0"/>
                <a:cs typeface="MS PGothic" charset="0"/>
              </a:rPr>
              <a:t>†  </a:t>
            </a:r>
            <a:endParaRPr lang="en-US" sz="1400" b="0" i="1">
              <a:effectLst>
                <a:outerShdw blurRad="38100" dist="38100" dir="2700000" algn="tl">
                  <a:srgbClr val="000000"/>
                </a:outerShdw>
              </a:effectLst>
              <a:ea typeface="华文细黑" charset="0"/>
              <a:cs typeface="华文细黑" charset="0"/>
            </a:endParaRPr>
          </a:p>
        </p:txBody>
      </p:sp>
      <p:sp>
        <p:nvSpPr>
          <p:cNvPr id="2238469" name="Rectangle 20"/>
          <p:cNvSpPr>
            <a:spLocks noGrp="1" noChangeArrowheads="1"/>
          </p:cNvSpPr>
          <p:nvPr>
            <p:ph type="title" idx="4294967295"/>
          </p:nvPr>
        </p:nvSpPr>
        <p:spPr>
          <a:xfrm>
            <a:off x="647701" y="601065"/>
            <a:ext cx="7683500" cy="426646"/>
          </a:xfrm>
        </p:spPr>
        <p:txBody>
          <a:bodyPr lIns="0" tIns="72000" rIns="0" bIns="0" anchor="ctr"/>
          <a:lstStyle/>
          <a:p>
            <a:pPr eaLnBrk="1" hangingPunct="1"/>
            <a:r>
              <a:rPr lang="en-GB">
                <a:solidFill>
                  <a:schemeClr val="tx2"/>
                </a:solidFill>
                <a:effectLst>
                  <a:outerShdw blurRad="38100" dist="38100" dir="2700000" algn="tl">
                    <a:srgbClr val="FFFFFF"/>
                  </a:outerShdw>
                </a:effectLst>
                <a:latin typeface="Tahoma" charset="0"/>
              </a:rPr>
              <a:t>Dapoxetine IELT</a:t>
            </a:r>
            <a:endParaRPr lang="en-US">
              <a:solidFill>
                <a:schemeClr val="tx2"/>
              </a:solidFill>
              <a:effectLst>
                <a:outerShdw blurRad="38100" dist="38100" dir="2700000" algn="tl">
                  <a:srgbClr val="FFFFFF"/>
                </a:outerShdw>
              </a:effectLst>
              <a:latin typeface="Tahoma" charset="0"/>
            </a:endParaRPr>
          </a:p>
        </p:txBody>
      </p:sp>
      <p:sp>
        <p:nvSpPr>
          <p:cNvPr id="2238483" name="Text Box 3"/>
          <p:cNvSpPr txBox="1">
            <a:spLocks noChangeArrowheads="1"/>
          </p:cNvSpPr>
          <p:nvPr/>
        </p:nvSpPr>
        <p:spPr bwMode="auto">
          <a:xfrm>
            <a:off x="362656" y="6567488"/>
            <a:ext cx="2844800" cy="169862"/>
          </a:xfrm>
          <a:prstGeom prst="rect">
            <a:avLst/>
          </a:prstGeom>
          <a:noFill/>
          <a:ln w="9525">
            <a:noFill/>
            <a:miter lim="800000"/>
            <a:headEnd/>
            <a:tailEnd/>
          </a:ln>
        </p:spPr>
        <p:txBody>
          <a:bodyPr lIns="0" tIns="0" rIns="0" bIns="0" anchor="b">
            <a:spAutoFit/>
          </a:bodyPr>
          <a:lstStyle>
            <a:lvl1pPr marL="457200" indent="-457200">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l" eaLnBrk="1" hangingPunct="1">
              <a:lnSpc>
                <a:spcPct val="110000"/>
              </a:lnSpc>
              <a:spcBef>
                <a:spcPct val="0"/>
              </a:spcBef>
              <a:spcAft>
                <a:spcPct val="0"/>
              </a:spcAft>
            </a:pPr>
            <a:r>
              <a:rPr lang="en-GB" sz="1000" b="0">
                <a:effectLst>
                  <a:outerShdw blurRad="38100" dist="38100" dir="2700000" algn="tl">
                    <a:srgbClr val="000000"/>
                  </a:outerShdw>
                </a:effectLst>
              </a:rPr>
              <a:t>McMahon et al. (2008) Presented at ESSM/ISSM</a:t>
            </a:r>
            <a:endParaRPr lang="en-US" sz="1000" b="0">
              <a:effectLst>
                <a:outerShdw blurRad="38100" dist="38100" dir="2700000" algn="tl">
                  <a:srgbClr val="000000"/>
                </a:outerShdw>
              </a:effectLst>
            </a:endParaRPr>
          </a:p>
        </p:txBody>
      </p:sp>
      <p:grpSp>
        <p:nvGrpSpPr>
          <p:cNvPr id="101382" name="Group 21"/>
          <p:cNvGrpSpPr>
            <a:grpSpLocks/>
          </p:cNvGrpSpPr>
          <p:nvPr/>
        </p:nvGrpSpPr>
        <p:grpSpPr bwMode="auto">
          <a:xfrm>
            <a:off x="1166989" y="5835651"/>
            <a:ext cx="5846233" cy="339725"/>
            <a:chOff x="819" y="3726"/>
            <a:chExt cx="4143" cy="214"/>
          </a:xfrm>
        </p:grpSpPr>
        <p:sp>
          <p:nvSpPr>
            <p:cNvPr id="15" name="Text Box 3"/>
            <p:cNvSpPr txBox="1">
              <a:spLocks noChangeArrowheads="1"/>
            </p:cNvSpPr>
            <p:nvPr/>
          </p:nvSpPr>
          <p:spPr bwMode="auto">
            <a:xfrm>
              <a:off x="819" y="3843"/>
              <a:ext cx="4143" cy="97"/>
            </a:xfrm>
            <a:prstGeom prst="rect">
              <a:avLst/>
            </a:prstGeom>
            <a:noFill/>
            <a:ln w="9525">
              <a:noFill/>
              <a:miter lim="800000"/>
              <a:headEnd/>
              <a:tailEnd/>
            </a:ln>
          </p:spPr>
          <p:txBody>
            <a:bodyPr lIns="0" tIns="0" rIns="0" bIns="0" anchor="b">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l">
                <a:spcBef>
                  <a:spcPct val="0"/>
                </a:spcBef>
                <a:spcAft>
                  <a:spcPct val="0"/>
                </a:spcAft>
              </a:pPr>
              <a:r>
                <a:rPr lang="en-GB" sz="1000">
                  <a:effectLst>
                    <a:outerShdw blurRad="38100" dist="38100" dir="2700000" algn="tl">
                      <a:srgbClr val="000000"/>
                    </a:outerShdw>
                  </a:effectLst>
                  <a:ea typeface="MS PGothic" charset="0"/>
                  <a:cs typeface="MS PGothic" charset="0"/>
                </a:rPr>
                <a:t>* </a:t>
              </a:r>
              <a:r>
                <a:rPr lang="en-GB" sz="1000" b="0">
                  <a:effectLst>
                    <a:outerShdw blurRad="38100" dist="38100" dir="2700000" algn="tl">
                      <a:srgbClr val="000000"/>
                    </a:outerShdw>
                  </a:effectLst>
                  <a:ea typeface="MS PGothic" charset="0"/>
                  <a:cs typeface="MS PGothic" charset="0"/>
                </a:rPr>
                <a:t>Fold-increase=geometric endpoint/geometric baseline, not model based. Values are unadjusted.</a:t>
              </a:r>
            </a:p>
          </p:txBody>
        </p:sp>
        <p:sp>
          <p:nvSpPr>
            <p:cNvPr id="2238484" name="Text Box 3"/>
            <p:cNvSpPr txBox="1">
              <a:spLocks noChangeArrowheads="1"/>
            </p:cNvSpPr>
            <p:nvPr/>
          </p:nvSpPr>
          <p:spPr bwMode="auto">
            <a:xfrm>
              <a:off x="828" y="3726"/>
              <a:ext cx="3333" cy="107"/>
            </a:xfrm>
            <a:prstGeom prst="rect">
              <a:avLst/>
            </a:prstGeom>
            <a:noFill/>
            <a:ln w="9525">
              <a:noFill/>
              <a:miter lim="800000"/>
              <a:headEnd/>
              <a:tailEnd/>
            </a:ln>
          </p:spPr>
          <p:txBody>
            <a:bodyPr lIns="0" tIns="0" rIns="0" bIns="0" anchor="b">
              <a:spAutoFit/>
            </a:bodyPr>
            <a:lstStyle>
              <a:lvl1pPr marL="457200" indent="-457200">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l" eaLnBrk="1" hangingPunct="1">
                <a:lnSpc>
                  <a:spcPct val="110000"/>
                </a:lnSpc>
                <a:spcBef>
                  <a:spcPct val="0"/>
                </a:spcBef>
                <a:spcAft>
                  <a:spcPct val="0"/>
                </a:spcAft>
              </a:pPr>
              <a:r>
                <a:rPr lang="en-GB" sz="1000" b="0" baseline="30000">
                  <a:effectLst>
                    <a:outerShdw blurRad="38100" dist="38100" dir="2700000" algn="tl">
                      <a:srgbClr val="000000"/>
                    </a:outerShdw>
                  </a:effectLst>
                </a:rPr>
                <a:t>†</a:t>
              </a:r>
              <a:r>
                <a:rPr lang="en-GB" sz="1000" b="0">
                  <a:effectLst>
                    <a:outerShdw blurRad="38100" dist="38100" dir="2700000" algn="tl">
                      <a:srgbClr val="000000"/>
                    </a:outerShdw>
                  </a:effectLst>
                </a:rPr>
                <a:t>Week 12 (012, 013, 3001, 3003) or last observation carried forward</a:t>
              </a:r>
              <a:endParaRPr lang="en-US" sz="1000" b="0">
                <a:effectLst>
                  <a:outerShdw blurRad="38100" dist="38100" dir="2700000" algn="tl">
                    <a:srgbClr val="000000"/>
                  </a:outerShdw>
                </a:effectLst>
              </a:endParaRPr>
            </a:p>
          </p:txBody>
        </p:sp>
      </p:grpSp>
    </p:spTree>
    <p:extLst>
      <p:ext uri="{BB962C8B-B14F-4D97-AF65-F5344CB8AC3E}">
        <p14:creationId xmlns:p14="http://schemas.microsoft.com/office/powerpoint/2010/main" val="163713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idx="4294967295"/>
          </p:nvPr>
        </p:nvSpPr>
        <p:spPr>
          <a:xfrm>
            <a:off x="668867" y="642939"/>
            <a:ext cx="8475133" cy="465137"/>
          </a:xfrm>
        </p:spPr>
        <p:txBody>
          <a:bodyPr lIns="0" tIns="0" rIns="0" bIns="0" anchor="ctr">
            <a:normAutofit fontScale="90000"/>
          </a:bodyPr>
          <a:lstStyle/>
          <a:p>
            <a:r>
              <a:rPr lang="en-US" sz="3400">
                <a:effectLst>
                  <a:outerShdw blurRad="38100" dist="38100" dir="2700000" algn="tl">
                    <a:srgbClr val="FFFFFF"/>
                  </a:outerShdw>
                </a:effectLst>
                <a:latin typeface="Tahoma" charset="0"/>
              </a:rPr>
              <a:t>Perceived Control Over Ejaculation</a:t>
            </a:r>
            <a:endParaRPr lang="en-US" sz="2700">
              <a:effectLst>
                <a:outerShdw blurRad="38100" dist="38100" dir="2700000" algn="tl">
                  <a:srgbClr val="FFFFFF"/>
                </a:outerShdw>
              </a:effectLst>
              <a:latin typeface="Tahoma" charset="0"/>
            </a:endParaRPr>
          </a:p>
        </p:txBody>
      </p:sp>
      <p:grpSp>
        <p:nvGrpSpPr>
          <p:cNvPr id="105476" name="Group 32"/>
          <p:cNvGrpSpPr>
            <a:grpSpLocks/>
          </p:cNvGrpSpPr>
          <p:nvPr/>
        </p:nvGrpSpPr>
        <p:grpSpPr bwMode="auto">
          <a:xfrm>
            <a:off x="929923" y="2033588"/>
            <a:ext cx="7368822" cy="4103687"/>
            <a:chOff x="659" y="1281"/>
            <a:chExt cx="5222" cy="2585"/>
          </a:xfrm>
        </p:grpSpPr>
        <p:sp>
          <p:nvSpPr>
            <p:cNvPr id="2246685" name="Rectangle 29"/>
            <p:cNvSpPr>
              <a:spLocks noChangeArrowheads="1"/>
            </p:cNvSpPr>
            <p:nvPr/>
          </p:nvSpPr>
          <p:spPr bwMode="auto">
            <a:xfrm>
              <a:off x="679" y="1291"/>
              <a:ext cx="5202" cy="2478"/>
            </a:xfrm>
            <a:prstGeom prst="rect">
              <a:avLst/>
            </a:prstGeom>
            <a:solidFill>
              <a:schemeClr val="tx1"/>
            </a:solidFill>
            <a:ln w="9525">
              <a:noFill/>
              <a:miter lim="800000"/>
              <a:headEnd/>
              <a:tailEnd/>
            </a:ln>
            <a:effectLst>
              <a:outerShdw blurRad="63500" dist="107763" dir="2700000" algn="ctr" rotWithShape="0">
                <a:schemeClr val="bg2">
                  <a:alpha val="50000"/>
                </a:schemeClr>
              </a:outerShdw>
            </a:effectLst>
          </p:spPr>
          <p:txBody>
            <a:bodyPr wrap="none" anchor="ctr"/>
            <a:lstStyle/>
            <a:p>
              <a:endParaRPr lang="en-US"/>
            </a:p>
          </p:txBody>
        </p:sp>
        <p:graphicFrame>
          <p:nvGraphicFramePr>
            <p:cNvPr id="105474" name="Chart 7"/>
            <p:cNvGraphicFramePr>
              <a:graphicFrameLocks/>
            </p:cNvGraphicFramePr>
            <p:nvPr/>
          </p:nvGraphicFramePr>
          <p:xfrm>
            <a:off x="659" y="1281"/>
            <a:ext cx="5215" cy="2296"/>
          </p:xfrm>
          <a:graphic>
            <a:graphicData uri="http://schemas.openxmlformats.org/presentationml/2006/ole">
              <mc:AlternateContent xmlns:mc="http://schemas.openxmlformats.org/markup-compatibility/2006">
                <mc:Choice xmlns:v="urn:schemas-microsoft-com:vml" Requires="v">
                  <p:oleObj spid="_x0000_s109587" name="Worksheet" r:id="rId3" imgW="6753344" imgH="2971800" progId="Excel.Sheet.8">
                    <p:embed/>
                  </p:oleObj>
                </mc:Choice>
                <mc:Fallback>
                  <p:oleObj name="Worksheet" r:id="rId3" imgW="6753344" imgH="2971800"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 y="1281"/>
                          <a:ext cx="5215" cy="229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5480" name="Text Box 4"/>
            <p:cNvSpPr txBox="1">
              <a:spLocks noChangeArrowheads="1"/>
            </p:cNvSpPr>
            <p:nvPr/>
          </p:nvSpPr>
          <p:spPr bwMode="auto">
            <a:xfrm>
              <a:off x="1956" y="3596"/>
              <a:ext cx="1063" cy="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l">
                <a:lnSpc>
                  <a:spcPct val="90000"/>
                </a:lnSpc>
                <a:spcBef>
                  <a:spcPct val="30000"/>
                </a:spcBef>
                <a:spcAft>
                  <a:spcPts val="1000"/>
                </a:spcAft>
              </a:pPr>
              <a:r>
                <a:rPr lang="en-US" sz="1400">
                  <a:solidFill>
                    <a:schemeClr val="bg2"/>
                  </a:solidFill>
                  <a:latin typeface="Arial" charset="0"/>
                </a:rPr>
                <a:t>Baseline</a:t>
              </a:r>
            </a:p>
          </p:txBody>
        </p:sp>
        <p:sp>
          <p:nvSpPr>
            <p:cNvPr id="105481" name="Text Box 5"/>
            <p:cNvSpPr txBox="1">
              <a:spLocks noChangeArrowheads="1"/>
            </p:cNvSpPr>
            <p:nvPr/>
          </p:nvSpPr>
          <p:spPr bwMode="auto">
            <a:xfrm>
              <a:off x="4742" y="3614"/>
              <a:ext cx="638" cy="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l">
                <a:lnSpc>
                  <a:spcPct val="90000"/>
                </a:lnSpc>
                <a:spcBef>
                  <a:spcPct val="30000"/>
                </a:spcBef>
                <a:spcAft>
                  <a:spcPts val="1000"/>
                </a:spcAft>
              </a:pPr>
              <a:r>
                <a:rPr lang="en-US" sz="1400">
                  <a:solidFill>
                    <a:schemeClr val="bg2"/>
                  </a:solidFill>
                  <a:latin typeface="Arial" charset="0"/>
                </a:rPr>
                <a:t>Endpoint</a:t>
              </a:r>
            </a:p>
          </p:txBody>
        </p:sp>
        <p:sp>
          <p:nvSpPr>
            <p:cNvPr id="105482" name="TextBox 10"/>
            <p:cNvSpPr txBox="1">
              <a:spLocks noChangeArrowheads="1"/>
            </p:cNvSpPr>
            <p:nvPr/>
          </p:nvSpPr>
          <p:spPr bwMode="auto">
            <a:xfrm>
              <a:off x="3982" y="2458"/>
              <a:ext cx="502"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12.4%</a:t>
              </a:r>
            </a:p>
          </p:txBody>
        </p:sp>
        <p:grpSp>
          <p:nvGrpSpPr>
            <p:cNvPr id="105483" name="Group 27"/>
            <p:cNvGrpSpPr>
              <a:grpSpLocks/>
            </p:cNvGrpSpPr>
            <p:nvPr/>
          </p:nvGrpSpPr>
          <p:grpSpPr bwMode="auto">
            <a:xfrm>
              <a:off x="1489" y="2852"/>
              <a:ext cx="1661" cy="195"/>
              <a:chOff x="1551" y="3109"/>
              <a:chExt cx="1661" cy="195"/>
            </a:xfrm>
          </p:grpSpPr>
          <p:sp>
            <p:nvSpPr>
              <p:cNvPr id="105498" name="TextBox 8"/>
              <p:cNvSpPr txBox="1">
                <a:spLocks noChangeArrowheads="1"/>
              </p:cNvSpPr>
              <p:nvPr/>
            </p:nvSpPr>
            <p:spPr bwMode="auto">
              <a:xfrm>
                <a:off x="2779" y="3111"/>
                <a:ext cx="433"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0.4%</a:t>
                </a:r>
              </a:p>
            </p:txBody>
          </p:sp>
          <p:sp>
            <p:nvSpPr>
              <p:cNvPr id="105499" name="TextBox 9"/>
              <p:cNvSpPr txBox="1">
                <a:spLocks noChangeArrowheads="1"/>
              </p:cNvSpPr>
              <p:nvPr/>
            </p:nvSpPr>
            <p:spPr bwMode="auto">
              <a:xfrm>
                <a:off x="2190" y="3109"/>
                <a:ext cx="433"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0.6%</a:t>
                </a:r>
              </a:p>
            </p:txBody>
          </p:sp>
          <p:sp>
            <p:nvSpPr>
              <p:cNvPr id="105500" name="TextBox 13"/>
              <p:cNvSpPr txBox="1">
                <a:spLocks noChangeArrowheads="1"/>
              </p:cNvSpPr>
              <p:nvPr/>
            </p:nvSpPr>
            <p:spPr bwMode="auto">
              <a:xfrm>
                <a:off x="1551" y="3121"/>
                <a:ext cx="433"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0.3%</a:t>
                </a:r>
              </a:p>
            </p:txBody>
          </p:sp>
        </p:grpSp>
        <p:grpSp>
          <p:nvGrpSpPr>
            <p:cNvPr id="105484" name="Group 28"/>
            <p:cNvGrpSpPr>
              <a:grpSpLocks/>
            </p:cNvGrpSpPr>
            <p:nvPr/>
          </p:nvGrpSpPr>
          <p:grpSpPr bwMode="auto">
            <a:xfrm>
              <a:off x="1405" y="3429"/>
              <a:ext cx="4409" cy="234"/>
              <a:chOff x="1335" y="3423"/>
              <a:chExt cx="4314" cy="234"/>
            </a:xfrm>
          </p:grpSpPr>
          <p:sp>
            <p:nvSpPr>
              <p:cNvPr id="105492" name="TextBox 9"/>
              <p:cNvSpPr txBox="1">
                <a:spLocks noChangeArrowheads="1"/>
              </p:cNvSpPr>
              <p:nvPr/>
            </p:nvSpPr>
            <p:spPr bwMode="auto">
              <a:xfrm>
                <a:off x="1335" y="3423"/>
                <a:ext cx="561"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000" b="0">
                    <a:solidFill>
                      <a:schemeClr val="bg2"/>
                    </a:solidFill>
                    <a:latin typeface="Arial" charset="0"/>
                  </a:rPr>
                  <a:t>(n = 1,853)</a:t>
                </a:r>
              </a:p>
            </p:txBody>
          </p:sp>
          <p:sp>
            <p:nvSpPr>
              <p:cNvPr id="105493" name="TextBox 9"/>
              <p:cNvSpPr txBox="1">
                <a:spLocks noChangeArrowheads="1"/>
              </p:cNvSpPr>
              <p:nvPr/>
            </p:nvSpPr>
            <p:spPr bwMode="auto">
              <a:xfrm>
                <a:off x="1982" y="3423"/>
                <a:ext cx="561"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000" b="0">
                    <a:solidFill>
                      <a:schemeClr val="bg2"/>
                    </a:solidFill>
                    <a:latin typeface="Arial" charset="0"/>
                  </a:rPr>
                  <a:t>(n = 1,614)</a:t>
                </a:r>
              </a:p>
            </p:txBody>
          </p:sp>
          <p:sp>
            <p:nvSpPr>
              <p:cNvPr id="105494" name="TextBox 9"/>
              <p:cNvSpPr txBox="1">
                <a:spLocks noChangeArrowheads="1"/>
              </p:cNvSpPr>
              <p:nvPr/>
            </p:nvSpPr>
            <p:spPr bwMode="auto">
              <a:xfrm>
                <a:off x="2615" y="3423"/>
                <a:ext cx="503"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000" b="0">
                    <a:solidFill>
                      <a:schemeClr val="bg2"/>
                    </a:solidFill>
                    <a:latin typeface="Arial" charset="0"/>
                  </a:rPr>
                  <a:t>(n = 2,101)</a:t>
                </a:r>
              </a:p>
            </p:txBody>
          </p:sp>
          <p:sp>
            <p:nvSpPr>
              <p:cNvPr id="105495" name="TextBox 9"/>
              <p:cNvSpPr txBox="1">
                <a:spLocks noChangeArrowheads="1"/>
              </p:cNvSpPr>
              <p:nvPr/>
            </p:nvSpPr>
            <p:spPr bwMode="auto">
              <a:xfrm>
                <a:off x="3863" y="3423"/>
                <a:ext cx="561"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000" b="0">
                    <a:solidFill>
                      <a:schemeClr val="bg2"/>
                    </a:solidFill>
                    <a:latin typeface="Arial" charset="0"/>
                  </a:rPr>
                  <a:t>(n = 1,682)</a:t>
                </a:r>
              </a:p>
            </p:txBody>
          </p:sp>
          <p:sp>
            <p:nvSpPr>
              <p:cNvPr id="105496" name="TextBox 9"/>
              <p:cNvSpPr txBox="1">
                <a:spLocks noChangeArrowheads="1"/>
              </p:cNvSpPr>
              <p:nvPr/>
            </p:nvSpPr>
            <p:spPr bwMode="auto">
              <a:xfrm>
                <a:off x="4500" y="3423"/>
                <a:ext cx="561"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000" b="0">
                    <a:solidFill>
                      <a:schemeClr val="bg2"/>
                    </a:solidFill>
                    <a:latin typeface="Arial" charset="0"/>
                  </a:rPr>
                  <a:t>(n = 1,489)</a:t>
                </a:r>
              </a:p>
            </p:txBody>
          </p:sp>
          <p:sp>
            <p:nvSpPr>
              <p:cNvPr id="105497" name="TextBox 9"/>
              <p:cNvSpPr txBox="1">
                <a:spLocks noChangeArrowheads="1"/>
              </p:cNvSpPr>
              <p:nvPr/>
            </p:nvSpPr>
            <p:spPr bwMode="auto">
              <a:xfrm>
                <a:off x="5074" y="3423"/>
                <a:ext cx="575"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000" b="0">
                    <a:solidFill>
                      <a:schemeClr val="bg2"/>
                    </a:solidFill>
                    <a:latin typeface="Arial" charset="0"/>
                  </a:rPr>
                  <a:t>(n = 1,893)</a:t>
                </a:r>
              </a:p>
            </p:txBody>
          </p:sp>
        </p:grpSp>
        <p:grpSp>
          <p:nvGrpSpPr>
            <p:cNvPr id="105485" name="Group 26"/>
            <p:cNvGrpSpPr>
              <a:grpSpLocks/>
            </p:cNvGrpSpPr>
            <p:nvPr/>
          </p:nvGrpSpPr>
          <p:grpSpPr bwMode="auto">
            <a:xfrm>
              <a:off x="5261" y="1763"/>
              <a:ext cx="502" cy="244"/>
              <a:chOff x="7965724" y="1147763"/>
              <a:chExt cx="708554" cy="386662"/>
            </a:xfrm>
          </p:grpSpPr>
          <p:sp>
            <p:nvSpPr>
              <p:cNvPr id="105490" name="TextBox 12"/>
              <p:cNvSpPr txBox="1">
                <a:spLocks noChangeArrowheads="1"/>
              </p:cNvSpPr>
              <p:nvPr/>
            </p:nvSpPr>
            <p:spPr bwMode="auto">
              <a:xfrm>
                <a:off x="7965724" y="1244601"/>
                <a:ext cx="708554" cy="289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32.4%</a:t>
                </a:r>
              </a:p>
            </p:txBody>
          </p:sp>
          <p:sp>
            <p:nvSpPr>
              <p:cNvPr id="105491" name="TextBox 14"/>
              <p:cNvSpPr txBox="1">
                <a:spLocks noChangeArrowheads="1"/>
              </p:cNvSpPr>
              <p:nvPr/>
            </p:nvSpPr>
            <p:spPr bwMode="auto">
              <a:xfrm>
                <a:off x="8165219" y="1147763"/>
                <a:ext cx="282745" cy="289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a:t>
                </a:r>
              </a:p>
            </p:txBody>
          </p:sp>
        </p:grpSp>
        <p:grpSp>
          <p:nvGrpSpPr>
            <p:cNvPr id="105486" name="Group 25"/>
            <p:cNvGrpSpPr>
              <a:grpSpLocks/>
            </p:cNvGrpSpPr>
            <p:nvPr/>
          </p:nvGrpSpPr>
          <p:grpSpPr bwMode="auto">
            <a:xfrm>
              <a:off x="4656" y="1941"/>
              <a:ext cx="502" cy="247"/>
              <a:chOff x="6814786" y="1901825"/>
              <a:chExt cx="708554" cy="391424"/>
            </a:xfrm>
          </p:grpSpPr>
          <p:sp>
            <p:nvSpPr>
              <p:cNvPr id="105488" name="TextBox 11"/>
              <p:cNvSpPr txBox="1">
                <a:spLocks noChangeArrowheads="1"/>
              </p:cNvSpPr>
              <p:nvPr/>
            </p:nvSpPr>
            <p:spPr bwMode="auto">
              <a:xfrm>
                <a:off x="6814786" y="2003425"/>
                <a:ext cx="708554" cy="289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26.2%</a:t>
                </a:r>
              </a:p>
            </p:txBody>
          </p:sp>
          <p:sp>
            <p:nvSpPr>
              <p:cNvPr id="105489" name="TextBox 14"/>
              <p:cNvSpPr txBox="1">
                <a:spLocks noChangeArrowheads="1"/>
              </p:cNvSpPr>
              <p:nvPr/>
            </p:nvSpPr>
            <p:spPr bwMode="auto">
              <a:xfrm>
                <a:off x="7011458" y="1901825"/>
                <a:ext cx="282745" cy="289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a:t>
                </a:r>
              </a:p>
            </p:txBody>
          </p:sp>
        </p:grpSp>
        <p:sp>
          <p:nvSpPr>
            <p:cNvPr id="105487" name="TextBox 10"/>
            <p:cNvSpPr txBox="1">
              <a:spLocks noChangeArrowheads="1"/>
            </p:cNvSpPr>
            <p:nvPr/>
          </p:nvSpPr>
          <p:spPr bwMode="auto">
            <a:xfrm>
              <a:off x="705" y="3586"/>
              <a:ext cx="1278"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l">
                <a:lnSpc>
                  <a:spcPct val="90000"/>
                </a:lnSpc>
                <a:spcBef>
                  <a:spcPct val="30000"/>
                </a:spcBef>
                <a:spcAft>
                  <a:spcPct val="0"/>
                </a:spcAft>
              </a:pPr>
              <a:r>
                <a:rPr lang="en-US" sz="1200" b="0">
                  <a:solidFill>
                    <a:schemeClr val="bg2"/>
                  </a:solidFill>
                  <a:latin typeface="Arial" charset="0"/>
                </a:rPr>
                <a:t>*</a:t>
              </a:r>
              <a:r>
                <a:rPr lang="en-US" sz="1200" b="0" i="1">
                  <a:solidFill>
                    <a:schemeClr val="bg2"/>
                  </a:solidFill>
                  <a:latin typeface="Arial" charset="0"/>
                </a:rPr>
                <a:t>P </a:t>
              </a:r>
              <a:r>
                <a:rPr lang="en-US" sz="1200" b="0">
                  <a:solidFill>
                    <a:schemeClr val="bg2"/>
                  </a:solidFill>
                  <a:latin typeface="Arial" charset="0"/>
                </a:rPr>
                <a:t>&lt;0.001 vs placebo.</a:t>
              </a:r>
            </a:p>
          </p:txBody>
        </p:sp>
      </p:grpSp>
      <p:sp>
        <p:nvSpPr>
          <p:cNvPr id="2246680" name="TextBox 23"/>
          <p:cNvSpPr txBox="1">
            <a:spLocks noChangeArrowheads="1"/>
          </p:cNvSpPr>
          <p:nvPr/>
        </p:nvSpPr>
        <p:spPr bwMode="auto">
          <a:xfrm>
            <a:off x="1186745" y="1394066"/>
            <a:ext cx="7014633" cy="544765"/>
          </a:xfrm>
          <a:prstGeom prst="rect">
            <a:avLst/>
          </a:prstGeom>
          <a:noFill/>
          <a:ln w="9525">
            <a:noFill/>
            <a:miter lim="800000"/>
            <a:headEnd/>
            <a:tailEnd/>
          </a:ln>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70000"/>
              </a:lnSpc>
              <a:spcBef>
                <a:spcPct val="30000"/>
              </a:spcBef>
              <a:spcAft>
                <a:spcPct val="0"/>
              </a:spcAft>
            </a:pPr>
            <a:r>
              <a:rPr lang="en-GB" sz="1800" b="0" i="1">
                <a:effectLst>
                  <a:outerShdw blurRad="38100" dist="38100" dir="2700000" algn="tl">
                    <a:srgbClr val="000000"/>
                  </a:outerShdw>
                </a:effectLst>
              </a:rPr>
              <a:t>“</a:t>
            </a:r>
            <a:r>
              <a:rPr lang="en-GB" sz="1600" b="0" i="1">
                <a:effectLst>
                  <a:outerShdw blurRad="38100" dist="38100" dir="2700000" algn="tl">
                    <a:srgbClr val="000000"/>
                  </a:outerShdw>
                </a:effectLst>
              </a:rPr>
              <a:t>Over the past month, was your control over ejaculation during </a:t>
            </a:r>
          </a:p>
          <a:p>
            <a:pPr>
              <a:lnSpc>
                <a:spcPct val="70000"/>
              </a:lnSpc>
              <a:spcBef>
                <a:spcPct val="30000"/>
              </a:spcBef>
              <a:spcAft>
                <a:spcPct val="0"/>
              </a:spcAft>
            </a:pPr>
            <a:r>
              <a:rPr lang="en-GB" sz="1600" b="0" i="1">
                <a:effectLst>
                  <a:outerShdw blurRad="38100" dist="38100" dir="2700000" algn="tl">
                    <a:srgbClr val="000000"/>
                  </a:outerShdw>
                </a:effectLst>
              </a:rPr>
              <a:t>sexual intercourse: very poor, poor, fair, good, very good</a:t>
            </a:r>
            <a:endParaRPr lang="en-US" sz="1600" b="0" i="1">
              <a:effectLst>
                <a:outerShdw blurRad="38100" dist="38100" dir="2700000" algn="tl">
                  <a:srgbClr val="000000"/>
                </a:outerShdw>
              </a:effectLst>
            </a:endParaRPr>
          </a:p>
        </p:txBody>
      </p:sp>
      <p:sp>
        <p:nvSpPr>
          <p:cNvPr id="2246687" name="Text Box 3"/>
          <p:cNvSpPr txBox="1">
            <a:spLocks noChangeArrowheads="1"/>
          </p:cNvSpPr>
          <p:nvPr/>
        </p:nvSpPr>
        <p:spPr bwMode="auto">
          <a:xfrm>
            <a:off x="362656" y="6567488"/>
            <a:ext cx="2844800" cy="169862"/>
          </a:xfrm>
          <a:prstGeom prst="rect">
            <a:avLst/>
          </a:prstGeom>
          <a:noFill/>
          <a:ln w="9525">
            <a:noFill/>
            <a:miter lim="800000"/>
            <a:headEnd/>
            <a:tailEnd/>
          </a:ln>
        </p:spPr>
        <p:txBody>
          <a:bodyPr lIns="0" tIns="0" rIns="0" bIns="0" anchor="b">
            <a:spAutoFit/>
          </a:bodyPr>
          <a:lstStyle>
            <a:lvl1pPr marL="457200" indent="-457200">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l" eaLnBrk="1" hangingPunct="1">
              <a:lnSpc>
                <a:spcPct val="110000"/>
              </a:lnSpc>
              <a:spcBef>
                <a:spcPct val="0"/>
              </a:spcBef>
              <a:spcAft>
                <a:spcPct val="0"/>
              </a:spcAft>
            </a:pPr>
            <a:r>
              <a:rPr lang="en-GB" sz="1000" b="0">
                <a:effectLst>
                  <a:outerShdw blurRad="38100" dist="38100" dir="2700000" algn="tl">
                    <a:srgbClr val="000000"/>
                  </a:outerShdw>
                </a:effectLst>
              </a:rPr>
              <a:t>McMahon et al. (2008) Presented at ESSM/ISSM</a:t>
            </a:r>
            <a:endParaRPr lang="en-US" sz="1000" b="0">
              <a:effectLst>
                <a:outerShdw blurRad="38100" dist="38100" dir="2700000" algn="tl">
                  <a:srgbClr val="000000"/>
                </a:outerShdw>
              </a:effectLst>
            </a:endParaRPr>
          </a:p>
        </p:txBody>
      </p:sp>
    </p:spTree>
    <p:extLst>
      <p:ext uri="{BB962C8B-B14F-4D97-AF65-F5344CB8AC3E}">
        <p14:creationId xmlns:p14="http://schemas.microsoft.com/office/powerpoint/2010/main" val="1341908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1970s</a:t>
            </a:r>
            <a:endParaRPr lang="en-US" dirty="0"/>
          </a:p>
        </p:txBody>
      </p:sp>
      <p:sp>
        <p:nvSpPr>
          <p:cNvPr id="3" name="Content Placeholder 2"/>
          <p:cNvSpPr>
            <a:spLocks noGrp="1"/>
          </p:cNvSpPr>
          <p:nvPr>
            <p:ph sz="half" idx="1"/>
          </p:nvPr>
        </p:nvSpPr>
        <p:spPr/>
        <p:txBody>
          <a:bodyPr>
            <a:normAutofit/>
          </a:bodyPr>
          <a:lstStyle/>
          <a:p>
            <a:r>
              <a:rPr lang="en-US" dirty="0" smtClean="0"/>
              <a:t>In the 1970s, a Pentecostal minister with a </a:t>
            </a:r>
            <a:r>
              <a:rPr lang="en-US" dirty="0" err="1" smtClean="0"/>
              <a:t>tyre</a:t>
            </a:r>
            <a:r>
              <a:rPr lang="en-US" dirty="0" smtClean="0"/>
              <a:t> repair business figured out how to attach a tire pump to a cylinder, creating negative pressure, placing the cylinder over his penis, and pumping up an erection</a:t>
            </a:r>
          </a:p>
          <a:p>
            <a:r>
              <a:rPr lang="en-US" dirty="0" smtClean="0"/>
              <a:t>From such beginnings came the FDA-approved vacuum</a:t>
            </a:r>
            <a:endParaRPr lang="en-US" dirty="0"/>
          </a:p>
        </p:txBody>
      </p:sp>
      <p:pic>
        <p:nvPicPr>
          <p:cNvPr id="26628" name="Content Placeholder 4" descr="seventies_4b5789eeb5f8d.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3587" y="1846284"/>
            <a:ext cx="4297457" cy="3223093"/>
          </a:xfrm>
        </p:spPr>
      </p:pic>
    </p:spTree>
    <p:extLst>
      <p:ext uri="{BB962C8B-B14F-4D97-AF65-F5344CB8AC3E}">
        <p14:creationId xmlns:p14="http://schemas.microsoft.com/office/powerpoint/2010/main" val="2439710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idx="4294967295"/>
          </p:nvPr>
        </p:nvSpPr>
        <p:spPr>
          <a:xfrm>
            <a:off x="668867" y="642939"/>
            <a:ext cx="8475133" cy="465137"/>
          </a:xfrm>
        </p:spPr>
        <p:txBody>
          <a:bodyPr lIns="0" tIns="0" rIns="0" bIns="0" anchor="ctr">
            <a:normAutofit fontScale="90000"/>
          </a:bodyPr>
          <a:lstStyle/>
          <a:p>
            <a:r>
              <a:rPr lang="en-US" sz="3400">
                <a:effectLst>
                  <a:outerShdw blurRad="38100" dist="38100" dir="2700000" algn="tl">
                    <a:srgbClr val="FFFFFF"/>
                  </a:outerShdw>
                </a:effectLst>
                <a:latin typeface="Tahoma" charset="0"/>
              </a:rPr>
              <a:t>Ejaculation-related Personal Distress</a:t>
            </a:r>
            <a:endParaRPr lang="en-US" sz="2700">
              <a:effectLst>
                <a:outerShdw blurRad="38100" dist="38100" dir="2700000" algn="tl">
                  <a:srgbClr val="FFFFFF"/>
                </a:outerShdw>
              </a:effectLst>
              <a:latin typeface="Tahoma" charset="0"/>
            </a:endParaRPr>
          </a:p>
        </p:txBody>
      </p:sp>
      <p:sp>
        <p:nvSpPr>
          <p:cNvPr id="4" name="Slide Number Placeholder 3"/>
          <p:cNvSpPr txBox="1">
            <a:spLocks noGrp="1"/>
          </p:cNvSpPr>
          <p:nvPr/>
        </p:nvSpPr>
        <p:spPr bwMode="auto">
          <a:xfrm>
            <a:off x="3365501" y="6668950"/>
            <a:ext cx="1905000" cy="112851"/>
          </a:xfrm>
          <a:prstGeom prst="rect">
            <a:avLst/>
          </a:prstGeom>
          <a:noFill/>
          <a:ln>
            <a:miter lim="800000"/>
            <a:headEnd/>
            <a:tailEnd/>
          </a:ln>
        </p:spPr>
        <p:txBody>
          <a:bodyPr lIns="0" tIns="0" rIns="0" bIns="0" anchor="b">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fld id="{AD4AB51C-ECAC-4846-9D37-78A590165FDA}" type="slidenum">
              <a:rPr lang="en-US" sz="800">
                <a:solidFill>
                  <a:schemeClr val="bg2"/>
                </a:solidFill>
                <a:effectLst>
                  <a:outerShdw blurRad="38100" dist="38100" dir="2700000" algn="tl">
                    <a:srgbClr val="FFFFFF"/>
                  </a:outerShdw>
                </a:effectLst>
                <a:latin typeface="Arial" charset="0"/>
              </a:rPr>
              <a:pPr>
                <a:lnSpc>
                  <a:spcPct val="90000"/>
                </a:lnSpc>
                <a:spcBef>
                  <a:spcPct val="30000"/>
                </a:spcBef>
                <a:spcAft>
                  <a:spcPct val="0"/>
                </a:spcAft>
              </a:pPr>
              <a:t>70</a:t>
            </a:fld>
            <a:endParaRPr lang="en-US" sz="800">
              <a:solidFill>
                <a:schemeClr val="bg2"/>
              </a:solidFill>
              <a:effectLst>
                <a:outerShdw blurRad="38100" dist="38100" dir="2700000" algn="tl">
                  <a:srgbClr val="FFFFFF"/>
                </a:outerShdw>
              </a:effectLst>
              <a:latin typeface="Arial" charset="0"/>
            </a:endParaRPr>
          </a:p>
        </p:txBody>
      </p:sp>
      <p:grpSp>
        <p:nvGrpSpPr>
          <p:cNvPr id="106501" name="Group 32"/>
          <p:cNvGrpSpPr>
            <a:grpSpLocks/>
          </p:cNvGrpSpPr>
          <p:nvPr/>
        </p:nvGrpSpPr>
        <p:grpSpPr bwMode="auto">
          <a:xfrm>
            <a:off x="1001889" y="2047875"/>
            <a:ext cx="7088012" cy="4033838"/>
            <a:chOff x="737" y="1326"/>
            <a:chExt cx="5023" cy="2541"/>
          </a:xfrm>
        </p:grpSpPr>
        <p:sp>
          <p:nvSpPr>
            <p:cNvPr id="2247711" name="Rectangle 31"/>
            <p:cNvSpPr>
              <a:spLocks noChangeArrowheads="1"/>
            </p:cNvSpPr>
            <p:nvPr/>
          </p:nvSpPr>
          <p:spPr bwMode="auto">
            <a:xfrm>
              <a:off x="737" y="1326"/>
              <a:ext cx="5023" cy="2496"/>
            </a:xfrm>
            <a:prstGeom prst="rect">
              <a:avLst/>
            </a:prstGeom>
            <a:solidFill>
              <a:schemeClr val="tx1"/>
            </a:solidFill>
            <a:ln w="9525">
              <a:noFill/>
              <a:miter lim="800000"/>
              <a:headEnd/>
              <a:tailEnd/>
            </a:ln>
            <a:effectLst>
              <a:outerShdw blurRad="63500" dist="107763" dir="2700000" algn="ctr" rotWithShape="0">
                <a:schemeClr val="bg2">
                  <a:alpha val="50000"/>
                </a:schemeClr>
              </a:outerShdw>
            </a:effectLst>
          </p:spPr>
          <p:txBody>
            <a:bodyPr wrap="none" anchor="ctr"/>
            <a:lstStyle/>
            <a:p>
              <a:endParaRPr lang="en-US"/>
            </a:p>
          </p:txBody>
        </p:sp>
        <p:graphicFrame>
          <p:nvGraphicFramePr>
            <p:cNvPr id="106498" name="Chart 7"/>
            <p:cNvGraphicFramePr>
              <a:graphicFrameLocks/>
            </p:cNvGraphicFramePr>
            <p:nvPr/>
          </p:nvGraphicFramePr>
          <p:xfrm>
            <a:off x="767" y="1356"/>
            <a:ext cx="4958" cy="2304"/>
          </p:xfrm>
          <a:graphic>
            <a:graphicData uri="http://schemas.openxmlformats.org/presentationml/2006/ole">
              <mc:AlternateContent xmlns:mc="http://schemas.openxmlformats.org/markup-compatibility/2006">
                <mc:Choice xmlns:v="urn:schemas-microsoft-com:vml" Requires="v">
                  <p:oleObj spid="_x0000_s110610" name="Worksheet" r:id="rId3" imgW="6381869" imgH="2800350" progId="Excel.Sheet.8">
                    <p:embed/>
                  </p:oleObj>
                </mc:Choice>
                <mc:Fallback>
                  <p:oleObj name="Worksheet" r:id="rId3" imgW="6381869" imgH="2800350"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 y="1356"/>
                          <a:ext cx="4958" cy="2304"/>
                        </a:xfrm>
                        <a:prstGeom prst="rect">
                          <a:avLst/>
                        </a:prstGeom>
                        <a:solidFill>
                          <a:schemeClr val="tx1"/>
                        </a:solidFill>
                      </p:spPr>
                    </p:pic>
                  </p:oleObj>
                </mc:Fallback>
              </mc:AlternateContent>
            </a:graphicData>
          </a:graphic>
        </p:graphicFrame>
        <p:sp>
          <p:nvSpPr>
            <p:cNvPr id="106505" name="Text Box 5"/>
            <p:cNvSpPr txBox="1">
              <a:spLocks noChangeArrowheads="1"/>
            </p:cNvSpPr>
            <p:nvPr/>
          </p:nvSpPr>
          <p:spPr bwMode="auto">
            <a:xfrm>
              <a:off x="4457" y="3618"/>
              <a:ext cx="638" cy="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l">
                <a:lnSpc>
                  <a:spcPct val="90000"/>
                </a:lnSpc>
                <a:spcBef>
                  <a:spcPct val="30000"/>
                </a:spcBef>
                <a:spcAft>
                  <a:spcPts val="1000"/>
                </a:spcAft>
              </a:pPr>
              <a:r>
                <a:rPr lang="en-US" sz="1400">
                  <a:solidFill>
                    <a:schemeClr val="bg2"/>
                  </a:solidFill>
                  <a:latin typeface="Arial" charset="0"/>
                </a:rPr>
                <a:t>Endpoint</a:t>
              </a:r>
            </a:p>
          </p:txBody>
        </p:sp>
        <p:sp>
          <p:nvSpPr>
            <p:cNvPr id="106506" name="TextBox 10"/>
            <p:cNvSpPr txBox="1">
              <a:spLocks noChangeArrowheads="1"/>
            </p:cNvSpPr>
            <p:nvPr/>
          </p:nvSpPr>
          <p:spPr bwMode="auto">
            <a:xfrm>
              <a:off x="3908" y="2105"/>
              <a:ext cx="499"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39.7%</a:t>
              </a:r>
            </a:p>
          </p:txBody>
        </p:sp>
        <p:grpSp>
          <p:nvGrpSpPr>
            <p:cNvPr id="106507" name="Group 10"/>
            <p:cNvGrpSpPr>
              <a:grpSpLocks/>
            </p:cNvGrpSpPr>
            <p:nvPr/>
          </p:nvGrpSpPr>
          <p:grpSpPr bwMode="auto">
            <a:xfrm>
              <a:off x="1423" y="1459"/>
              <a:ext cx="1730" cy="195"/>
              <a:chOff x="1517" y="3109"/>
              <a:chExt cx="1730" cy="195"/>
            </a:xfrm>
          </p:grpSpPr>
          <p:sp>
            <p:nvSpPr>
              <p:cNvPr id="106523" name="TextBox 8"/>
              <p:cNvSpPr txBox="1">
                <a:spLocks noChangeArrowheads="1"/>
              </p:cNvSpPr>
              <p:nvPr/>
            </p:nvSpPr>
            <p:spPr bwMode="auto">
              <a:xfrm>
                <a:off x="2745" y="3111"/>
                <a:ext cx="502"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68.9%</a:t>
                </a:r>
              </a:p>
            </p:txBody>
          </p:sp>
          <p:sp>
            <p:nvSpPr>
              <p:cNvPr id="106524" name="TextBox 9"/>
              <p:cNvSpPr txBox="1">
                <a:spLocks noChangeArrowheads="1"/>
              </p:cNvSpPr>
              <p:nvPr/>
            </p:nvSpPr>
            <p:spPr bwMode="auto">
              <a:xfrm>
                <a:off x="2156" y="3109"/>
                <a:ext cx="502"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71.3%</a:t>
                </a:r>
              </a:p>
            </p:txBody>
          </p:sp>
          <p:sp>
            <p:nvSpPr>
              <p:cNvPr id="106525" name="TextBox 13"/>
              <p:cNvSpPr txBox="1">
                <a:spLocks noChangeArrowheads="1"/>
              </p:cNvSpPr>
              <p:nvPr/>
            </p:nvSpPr>
            <p:spPr bwMode="auto">
              <a:xfrm>
                <a:off x="1517" y="3121"/>
                <a:ext cx="502"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71.1%</a:t>
                </a:r>
              </a:p>
            </p:txBody>
          </p:sp>
        </p:grpSp>
        <p:grpSp>
          <p:nvGrpSpPr>
            <p:cNvPr id="106508" name="Group 30"/>
            <p:cNvGrpSpPr>
              <a:grpSpLocks/>
            </p:cNvGrpSpPr>
            <p:nvPr/>
          </p:nvGrpSpPr>
          <p:grpSpPr bwMode="auto">
            <a:xfrm>
              <a:off x="1539" y="3470"/>
              <a:ext cx="4151" cy="397"/>
              <a:chOff x="1900" y="3456"/>
              <a:chExt cx="4151" cy="397"/>
            </a:xfrm>
          </p:grpSpPr>
          <p:sp>
            <p:nvSpPr>
              <p:cNvPr id="106516" name="Text Box 4"/>
              <p:cNvSpPr txBox="1">
                <a:spLocks noChangeArrowheads="1"/>
              </p:cNvSpPr>
              <p:nvPr/>
            </p:nvSpPr>
            <p:spPr bwMode="auto">
              <a:xfrm>
                <a:off x="2416" y="3583"/>
                <a:ext cx="1063" cy="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l">
                  <a:lnSpc>
                    <a:spcPct val="90000"/>
                  </a:lnSpc>
                  <a:spcBef>
                    <a:spcPct val="30000"/>
                  </a:spcBef>
                  <a:spcAft>
                    <a:spcPts val="1000"/>
                  </a:spcAft>
                </a:pPr>
                <a:r>
                  <a:rPr lang="en-US" sz="1400">
                    <a:solidFill>
                      <a:schemeClr val="bg2"/>
                    </a:solidFill>
                    <a:latin typeface="Arial" charset="0"/>
                  </a:rPr>
                  <a:t>Baseline</a:t>
                </a:r>
              </a:p>
            </p:txBody>
          </p:sp>
          <p:sp>
            <p:nvSpPr>
              <p:cNvPr id="106517" name="TextBox 9"/>
              <p:cNvSpPr txBox="1">
                <a:spLocks noChangeArrowheads="1"/>
              </p:cNvSpPr>
              <p:nvPr/>
            </p:nvSpPr>
            <p:spPr bwMode="auto">
              <a:xfrm>
                <a:off x="1900" y="3473"/>
                <a:ext cx="497"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000" b="0">
                    <a:solidFill>
                      <a:schemeClr val="bg2"/>
                    </a:solidFill>
                    <a:latin typeface="Arial" charset="0"/>
                  </a:rPr>
                  <a:t>(n = 987)</a:t>
                </a:r>
              </a:p>
            </p:txBody>
          </p:sp>
          <p:sp>
            <p:nvSpPr>
              <p:cNvPr id="106518" name="TextBox 9"/>
              <p:cNvSpPr txBox="1">
                <a:spLocks noChangeArrowheads="1"/>
              </p:cNvSpPr>
              <p:nvPr/>
            </p:nvSpPr>
            <p:spPr bwMode="auto">
              <a:xfrm>
                <a:off x="2493" y="3456"/>
                <a:ext cx="472"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000" b="0">
                    <a:solidFill>
                      <a:schemeClr val="bg2"/>
                    </a:solidFill>
                    <a:latin typeface="Arial" charset="0"/>
                  </a:rPr>
                  <a:t>(n =742)</a:t>
                </a:r>
              </a:p>
            </p:txBody>
          </p:sp>
          <p:sp>
            <p:nvSpPr>
              <p:cNvPr id="106519" name="TextBox 9"/>
              <p:cNvSpPr txBox="1">
                <a:spLocks noChangeArrowheads="1"/>
              </p:cNvSpPr>
              <p:nvPr/>
            </p:nvSpPr>
            <p:spPr bwMode="auto">
              <a:xfrm>
                <a:off x="3089" y="3456"/>
                <a:ext cx="514"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000" b="0">
                    <a:solidFill>
                      <a:schemeClr val="bg2"/>
                    </a:solidFill>
                    <a:latin typeface="Arial" charset="0"/>
                  </a:rPr>
                  <a:t>(n = 1,235)</a:t>
                </a:r>
              </a:p>
            </p:txBody>
          </p:sp>
          <p:sp>
            <p:nvSpPr>
              <p:cNvPr id="106520" name="TextBox 9"/>
              <p:cNvSpPr txBox="1">
                <a:spLocks noChangeArrowheads="1"/>
              </p:cNvSpPr>
              <p:nvPr/>
            </p:nvSpPr>
            <p:spPr bwMode="auto">
              <a:xfrm>
                <a:off x="4304" y="3456"/>
                <a:ext cx="497"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000" b="0">
                    <a:solidFill>
                      <a:schemeClr val="bg2"/>
                    </a:solidFill>
                    <a:latin typeface="Arial" charset="0"/>
                  </a:rPr>
                  <a:t>(n = 909)</a:t>
                </a:r>
              </a:p>
            </p:txBody>
          </p:sp>
          <p:sp>
            <p:nvSpPr>
              <p:cNvPr id="106521" name="TextBox 9"/>
              <p:cNvSpPr txBox="1">
                <a:spLocks noChangeArrowheads="1"/>
              </p:cNvSpPr>
              <p:nvPr/>
            </p:nvSpPr>
            <p:spPr bwMode="auto">
              <a:xfrm>
                <a:off x="4885" y="3482"/>
                <a:ext cx="497"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000" b="0">
                    <a:solidFill>
                      <a:schemeClr val="bg2"/>
                    </a:solidFill>
                    <a:latin typeface="Arial" charset="0"/>
                  </a:rPr>
                  <a:t>(n = 689)</a:t>
                </a:r>
              </a:p>
            </p:txBody>
          </p:sp>
          <p:sp>
            <p:nvSpPr>
              <p:cNvPr id="106522" name="TextBox 9"/>
              <p:cNvSpPr txBox="1">
                <a:spLocks noChangeArrowheads="1"/>
              </p:cNvSpPr>
              <p:nvPr/>
            </p:nvSpPr>
            <p:spPr bwMode="auto">
              <a:xfrm>
                <a:off x="5463" y="3478"/>
                <a:ext cx="588"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000" b="0">
                    <a:solidFill>
                      <a:schemeClr val="bg2"/>
                    </a:solidFill>
                    <a:latin typeface="Arial" charset="0"/>
                  </a:rPr>
                  <a:t>(n =1,123)</a:t>
                </a:r>
              </a:p>
            </p:txBody>
          </p:sp>
        </p:grpSp>
        <p:grpSp>
          <p:nvGrpSpPr>
            <p:cNvPr id="106509" name="Group 26"/>
            <p:cNvGrpSpPr>
              <a:grpSpLocks/>
            </p:cNvGrpSpPr>
            <p:nvPr/>
          </p:nvGrpSpPr>
          <p:grpSpPr bwMode="auto">
            <a:xfrm>
              <a:off x="5127" y="2446"/>
              <a:ext cx="502" cy="244"/>
              <a:chOff x="7965724" y="1147763"/>
              <a:chExt cx="708554" cy="386662"/>
            </a:xfrm>
          </p:grpSpPr>
          <p:sp>
            <p:nvSpPr>
              <p:cNvPr id="106514" name="TextBox 12"/>
              <p:cNvSpPr txBox="1">
                <a:spLocks noChangeArrowheads="1"/>
              </p:cNvSpPr>
              <p:nvPr/>
            </p:nvSpPr>
            <p:spPr bwMode="auto">
              <a:xfrm>
                <a:off x="7965724" y="1244601"/>
                <a:ext cx="708554" cy="289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21.1%</a:t>
                </a:r>
              </a:p>
            </p:txBody>
          </p:sp>
          <p:sp>
            <p:nvSpPr>
              <p:cNvPr id="106515" name="TextBox 14"/>
              <p:cNvSpPr txBox="1">
                <a:spLocks noChangeArrowheads="1"/>
              </p:cNvSpPr>
              <p:nvPr/>
            </p:nvSpPr>
            <p:spPr bwMode="auto">
              <a:xfrm>
                <a:off x="8165219" y="1147763"/>
                <a:ext cx="282745" cy="289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a:t>
                </a:r>
              </a:p>
            </p:txBody>
          </p:sp>
        </p:grpSp>
        <p:grpSp>
          <p:nvGrpSpPr>
            <p:cNvPr id="106510" name="Group 25"/>
            <p:cNvGrpSpPr>
              <a:grpSpLocks/>
            </p:cNvGrpSpPr>
            <p:nvPr/>
          </p:nvGrpSpPr>
          <p:grpSpPr bwMode="auto">
            <a:xfrm>
              <a:off x="4540" y="2294"/>
              <a:ext cx="502" cy="247"/>
              <a:chOff x="6814786" y="1901825"/>
              <a:chExt cx="708554" cy="391423"/>
            </a:xfrm>
          </p:grpSpPr>
          <p:sp>
            <p:nvSpPr>
              <p:cNvPr id="106512" name="TextBox 11"/>
              <p:cNvSpPr txBox="1">
                <a:spLocks noChangeArrowheads="1"/>
              </p:cNvSpPr>
              <p:nvPr/>
            </p:nvSpPr>
            <p:spPr bwMode="auto">
              <a:xfrm>
                <a:off x="6814786" y="2003425"/>
                <a:ext cx="708554" cy="289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28.1%</a:t>
                </a:r>
              </a:p>
            </p:txBody>
          </p:sp>
          <p:sp>
            <p:nvSpPr>
              <p:cNvPr id="106513" name="TextBox 14"/>
              <p:cNvSpPr txBox="1">
                <a:spLocks noChangeArrowheads="1"/>
              </p:cNvSpPr>
              <p:nvPr/>
            </p:nvSpPr>
            <p:spPr bwMode="auto">
              <a:xfrm>
                <a:off x="7011458" y="1901825"/>
                <a:ext cx="282745" cy="28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nSpc>
                    <a:spcPct val="90000"/>
                  </a:lnSpc>
                  <a:spcBef>
                    <a:spcPct val="30000"/>
                  </a:spcBef>
                  <a:spcAft>
                    <a:spcPct val="0"/>
                  </a:spcAft>
                </a:pPr>
                <a:r>
                  <a:rPr lang="en-US" sz="1400" b="0">
                    <a:solidFill>
                      <a:schemeClr val="bg2"/>
                    </a:solidFill>
                  </a:rPr>
                  <a:t>*</a:t>
                </a:r>
              </a:p>
            </p:txBody>
          </p:sp>
        </p:grpSp>
        <p:sp>
          <p:nvSpPr>
            <p:cNvPr id="106511" name="TextBox 10"/>
            <p:cNvSpPr txBox="1">
              <a:spLocks noChangeArrowheads="1"/>
            </p:cNvSpPr>
            <p:nvPr/>
          </p:nvSpPr>
          <p:spPr bwMode="auto">
            <a:xfrm>
              <a:off x="781" y="3635"/>
              <a:ext cx="1278"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l">
                <a:lnSpc>
                  <a:spcPct val="90000"/>
                </a:lnSpc>
                <a:spcBef>
                  <a:spcPct val="30000"/>
                </a:spcBef>
                <a:spcAft>
                  <a:spcPct val="0"/>
                </a:spcAft>
              </a:pPr>
              <a:r>
                <a:rPr lang="en-US" sz="1200" b="0">
                  <a:solidFill>
                    <a:schemeClr val="bg2"/>
                  </a:solidFill>
                  <a:latin typeface="Arial" charset="0"/>
                </a:rPr>
                <a:t>*</a:t>
              </a:r>
              <a:r>
                <a:rPr lang="en-US" sz="1200" b="0" i="1">
                  <a:solidFill>
                    <a:schemeClr val="bg2"/>
                  </a:solidFill>
                  <a:latin typeface="Arial" charset="0"/>
                </a:rPr>
                <a:t>P </a:t>
              </a:r>
              <a:r>
                <a:rPr lang="en-US" sz="1200" b="0">
                  <a:solidFill>
                    <a:schemeClr val="bg2"/>
                  </a:solidFill>
                  <a:latin typeface="Arial" charset="0"/>
                </a:rPr>
                <a:t>&lt;0.001 vs placebo.</a:t>
              </a:r>
            </a:p>
          </p:txBody>
        </p:sp>
      </p:grpSp>
      <p:sp>
        <p:nvSpPr>
          <p:cNvPr id="106502" name="TextBox 23"/>
          <p:cNvSpPr txBox="1">
            <a:spLocks noChangeArrowheads="1"/>
          </p:cNvSpPr>
          <p:nvPr/>
        </p:nvSpPr>
        <p:spPr bwMode="auto">
          <a:xfrm>
            <a:off x="1186745" y="1320801"/>
            <a:ext cx="701463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r>
              <a:rPr lang="en-GB" sz="1600" b="0" i="1"/>
              <a:t>“Over the past month, how distressed were you by how fast you ejaculated during sexual intercourse?”  (extremely, quite a bit, moderately, a little bit, not at all)</a:t>
            </a:r>
            <a:endParaRPr lang="en-US" sz="1600" b="0" i="1"/>
          </a:p>
        </p:txBody>
      </p:sp>
      <p:sp>
        <p:nvSpPr>
          <p:cNvPr id="2247709" name="Text Box 3"/>
          <p:cNvSpPr txBox="1">
            <a:spLocks noChangeArrowheads="1"/>
          </p:cNvSpPr>
          <p:nvPr/>
        </p:nvSpPr>
        <p:spPr bwMode="auto">
          <a:xfrm>
            <a:off x="362656" y="6567488"/>
            <a:ext cx="2844800" cy="169862"/>
          </a:xfrm>
          <a:prstGeom prst="rect">
            <a:avLst/>
          </a:prstGeom>
          <a:noFill/>
          <a:ln w="9525">
            <a:noFill/>
            <a:miter lim="800000"/>
            <a:headEnd/>
            <a:tailEnd/>
          </a:ln>
        </p:spPr>
        <p:txBody>
          <a:bodyPr lIns="0" tIns="0" rIns="0" bIns="0" anchor="b">
            <a:spAutoFit/>
          </a:bodyPr>
          <a:lstStyle>
            <a:lvl1pPr marL="457200" indent="-457200">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l" eaLnBrk="1" hangingPunct="1">
              <a:lnSpc>
                <a:spcPct val="110000"/>
              </a:lnSpc>
              <a:spcBef>
                <a:spcPct val="0"/>
              </a:spcBef>
              <a:spcAft>
                <a:spcPct val="0"/>
              </a:spcAft>
            </a:pPr>
            <a:r>
              <a:rPr lang="en-GB" sz="1000" b="0">
                <a:effectLst>
                  <a:outerShdw blurRad="38100" dist="38100" dir="2700000" algn="tl">
                    <a:srgbClr val="000000"/>
                  </a:outerShdw>
                </a:effectLst>
              </a:rPr>
              <a:t>McMahon et al. (2008) Presented at ESSM/ISSM</a:t>
            </a:r>
            <a:endParaRPr lang="en-US" sz="1000" b="0">
              <a:effectLst>
                <a:outerShdw blurRad="38100" dist="38100" dir="2700000" algn="tl">
                  <a:srgbClr val="000000"/>
                </a:outerShdw>
              </a:effectLst>
            </a:endParaRPr>
          </a:p>
        </p:txBody>
      </p:sp>
    </p:spTree>
    <p:extLst>
      <p:ext uri="{BB962C8B-B14F-4D97-AF65-F5344CB8AC3E}">
        <p14:creationId xmlns:p14="http://schemas.microsoft.com/office/powerpoint/2010/main" val="229581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Text Box 4"/>
          <p:cNvSpPr txBox="1">
            <a:spLocks noChangeArrowheads="1"/>
          </p:cNvSpPr>
          <p:nvPr/>
        </p:nvSpPr>
        <p:spPr bwMode="auto">
          <a:xfrm>
            <a:off x="3067755" y="6091238"/>
            <a:ext cx="5977467" cy="673100"/>
          </a:xfrm>
          <a:prstGeom prst="rect">
            <a:avLst/>
          </a:prstGeom>
          <a:noFill/>
          <a:ln w="9525">
            <a:noFill/>
            <a:miter lim="800000"/>
            <a:headEnd/>
            <a:tailEnd/>
          </a:ln>
        </p:spPr>
        <p:txBody>
          <a:bodyPr lIns="0" tIns="0" rIns="0" bIns="0" anchor="b">
            <a:spAutoFit/>
          </a:bodyPr>
          <a:lstStyle>
            <a:lvl1pPr marL="177800" indent="-177800">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15000"/>
              </a:spcBef>
              <a:spcAft>
                <a:spcPct val="20000"/>
              </a:spcAft>
              <a:defRPr sz="2400" b="1">
                <a:solidFill>
                  <a:schemeClr val="tx1"/>
                </a:solidFill>
                <a:latin typeface="Tahoma" charset="0"/>
                <a:ea typeface="ＭＳ Ｐゴシック" charset="0"/>
              </a:defRPr>
            </a:lvl6pPr>
            <a:lvl7pPr marL="914400" eaLnBrk="0" fontAlgn="base" hangingPunct="0">
              <a:spcBef>
                <a:spcPct val="15000"/>
              </a:spcBef>
              <a:spcAft>
                <a:spcPct val="20000"/>
              </a:spcAft>
              <a:defRPr sz="2400" b="1">
                <a:solidFill>
                  <a:schemeClr val="tx1"/>
                </a:solidFill>
                <a:latin typeface="Tahoma" charset="0"/>
                <a:ea typeface="ＭＳ Ｐゴシック" charset="0"/>
              </a:defRPr>
            </a:lvl7pPr>
            <a:lvl8pPr marL="1371600" eaLnBrk="0" fontAlgn="base" hangingPunct="0">
              <a:spcBef>
                <a:spcPct val="15000"/>
              </a:spcBef>
              <a:spcAft>
                <a:spcPct val="20000"/>
              </a:spcAft>
              <a:defRPr sz="2400" b="1">
                <a:solidFill>
                  <a:schemeClr val="tx1"/>
                </a:solidFill>
                <a:latin typeface="Tahoma" charset="0"/>
                <a:ea typeface="ＭＳ Ｐゴシック" charset="0"/>
              </a:defRPr>
            </a:lvl8pPr>
            <a:lvl9pPr marL="1828800" eaLnBrk="0" fontAlgn="base" hangingPunct="0">
              <a:spcBef>
                <a:spcPct val="15000"/>
              </a:spcBef>
              <a:spcAft>
                <a:spcPct val="20000"/>
              </a:spcAft>
              <a:defRPr sz="2400" b="1">
                <a:solidFill>
                  <a:schemeClr val="tx1"/>
                </a:solidFill>
                <a:latin typeface="Tahoma" charset="0"/>
                <a:ea typeface="ＭＳ Ｐゴシック" charset="0"/>
              </a:defRPr>
            </a:lvl9pPr>
          </a:lstStyle>
          <a:p>
            <a:pPr algn="r">
              <a:lnSpc>
                <a:spcPct val="110000"/>
              </a:lnSpc>
              <a:spcBef>
                <a:spcPct val="0"/>
              </a:spcBef>
              <a:spcAft>
                <a:spcPct val="0"/>
              </a:spcAft>
              <a:buFontTx/>
              <a:buAutoNum type="arabicPeriod"/>
            </a:pPr>
            <a:r>
              <a:rPr lang="en-US" sz="1000" b="0">
                <a:effectLst>
                  <a:outerShdw blurRad="38100" dist="38100" dir="2700000" algn="tl">
                    <a:srgbClr val="000000"/>
                  </a:outerShdw>
                </a:effectLst>
              </a:rPr>
              <a:t>Gunnell et al. (2005) BMJ 330:385</a:t>
            </a:r>
          </a:p>
          <a:p>
            <a:pPr algn="r">
              <a:lnSpc>
                <a:spcPct val="110000"/>
              </a:lnSpc>
              <a:spcBef>
                <a:spcPct val="0"/>
              </a:spcBef>
              <a:spcAft>
                <a:spcPct val="0"/>
              </a:spcAft>
              <a:buFontTx/>
              <a:buAutoNum type="arabicPeriod"/>
            </a:pPr>
            <a:r>
              <a:rPr lang="en-US" sz="1000" b="0">
                <a:effectLst>
                  <a:outerShdw blurRad="38100" dist="38100" dir="2700000" algn="tl">
                    <a:srgbClr val="000000"/>
                  </a:outerShdw>
                </a:effectLst>
              </a:rPr>
              <a:t>Fergusson et al. (2005) BMJ 330:396l</a:t>
            </a:r>
          </a:p>
          <a:p>
            <a:pPr algn="r">
              <a:lnSpc>
                <a:spcPct val="110000"/>
              </a:lnSpc>
              <a:spcBef>
                <a:spcPct val="0"/>
              </a:spcBef>
              <a:spcAft>
                <a:spcPct val="0"/>
              </a:spcAft>
              <a:buFontTx/>
              <a:buAutoNum type="arabicPeriod"/>
            </a:pPr>
            <a:r>
              <a:rPr lang="en-US" sz="1000" b="0">
                <a:effectLst>
                  <a:outerShdw blurRad="38100" dist="38100" dir="2700000" algn="tl">
                    <a:srgbClr val="000000"/>
                  </a:outerShdw>
                </a:effectLst>
              </a:rPr>
              <a:t>Juurlink et al. (2006) Am J Psychiatry 163:813–21</a:t>
            </a:r>
          </a:p>
          <a:p>
            <a:pPr algn="r">
              <a:lnSpc>
                <a:spcPct val="110000"/>
              </a:lnSpc>
              <a:spcBef>
                <a:spcPct val="0"/>
              </a:spcBef>
              <a:spcAft>
                <a:spcPct val="0"/>
              </a:spcAft>
              <a:buFontTx/>
              <a:buAutoNum type="arabicPeriod"/>
            </a:pPr>
            <a:r>
              <a:rPr lang="en-US" sz="1000" b="0">
                <a:effectLst>
                  <a:outerShdw blurRad="38100" dist="38100" dir="2700000" algn="tl">
                    <a:srgbClr val="000000"/>
                  </a:outerShdw>
                </a:effectLst>
              </a:rPr>
              <a:t>Rosenbaum et al. (1998) Biol Psychiatry 44:77-87</a:t>
            </a:r>
          </a:p>
        </p:txBody>
      </p:sp>
      <p:sp>
        <p:nvSpPr>
          <p:cNvPr id="2250755" name="Rectangle 5"/>
          <p:cNvSpPr>
            <a:spLocks noGrp="1" noChangeArrowheads="1"/>
          </p:cNvSpPr>
          <p:nvPr>
            <p:ph type="title" idx="4294967295"/>
          </p:nvPr>
        </p:nvSpPr>
        <p:spPr>
          <a:xfrm>
            <a:off x="592667" y="341517"/>
            <a:ext cx="8551333" cy="983081"/>
          </a:xfrm>
        </p:spPr>
        <p:txBody>
          <a:bodyPr lIns="0" tIns="72000" rIns="0" bIns="0" anchor="ctr"/>
          <a:lstStyle/>
          <a:p>
            <a:pPr eaLnBrk="1" hangingPunct="1"/>
            <a:r>
              <a:rPr lang="en-US" sz="3100" dirty="0" smtClean="0">
                <a:effectLst>
                  <a:outerShdw blurRad="38100" dist="38100" dir="2700000" algn="tl">
                    <a:srgbClr val="FFFFFF"/>
                  </a:outerShdw>
                </a:effectLst>
                <a:latin typeface="Tahoma" charset="0"/>
              </a:rPr>
              <a:t>Association with </a:t>
            </a:r>
            <a:r>
              <a:rPr lang="en-US" sz="3100" dirty="0">
                <a:effectLst>
                  <a:outerShdw blurRad="38100" dist="38100" dir="2700000" algn="tl">
                    <a:srgbClr val="FFFFFF"/>
                  </a:outerShdw>
                </a:effectLst>
                <a:latin typeface="Tahoma" charset="0"/>
              </a:rPr>
              <a:t>Suicidal Ideation &amp; Withdrawal Syndrome</a:t>
            </a:r>
          </a:p>
        </p:txBody>
      </p:sp>
      <p:sp>
        <p:nvSpPr>
          <p:cNvPr id="2250756" name="Rectangle 6"/>
          <p:cNvSpPr>
            <a:spLocks noGrp="1" noChangeArrowheads="1"/>
          </p:cNvSpPr>
          <p:nvPr>
            <p:ph type="body" sz="half" idx="4294967295"/>
          </p:nvPr>
        </p:nvSpPr>
        <p:spPr>
          <a:xfrm>
            <a:off x="623711" y="1471613"/>
            <a:ext cx="7433733" cy="4431982"/>
          </a:xfrm>
        </p:spPr>
        <p:txBody>
          <a:bodyPr lIns="0" tIns="0" rIns="0" bIns="0"/>
          <a:lstStyle/>
          <a:p>
            <a:pPr marL="269875" indent="-269875" eaLnBrk="1" hangingPunct="1"/>
            <a:r>
              <a:rPr lang="en-US" sz="2400" dirty="0">
                <a:latin typeface="Tahoma" charset="0"/>
              </a:rPr>
              <a:t>Evidence of increased risk of suicidal ideation and self harm in subjects </a:t>
            </a:r>
            <a:r>
              <a:rPr lang="en-US" sz="2400" dirty="0" smtClean="0">
                <a:latin typeface="Tahoma" charset="0"/>
              </a:rPr>
              <a:t>receiving antidepressant </a:t>
            </a:r>
            <a:r>
              <a:rPr lang="en-US" sz="2400" dirty="0">
                <a:latin typeface="Tahoma" charset="0"/>
              </a:rPr>
              <a:t>SSRIs:</a:t>
            </a:r>
          </a:p>
          <a:p>
            <a:pPr marL="803275" lvl="1" indent="-354013" eaLnBrk="1" hangingPunct="1"/>
            <a:r>
              <a:rPr lang="en-US" sz="2000" dirty="0">
                <a:latin typeface="Tahoma" charset="0"/>
                <a:ea typeface="ＭＳ Ｐゴシック" charset="0"/>
              </a:rPr>
              <a:t>Compared to placebo [1,2] </a:t>
            </a:r>
          </a:p>
          <a:p>
            <a:pPr marL="803275" lvl="1" indent="-354013" eaLnBrk="1" hangingPunct="1"/>
            <a:r>
              <a:rPr lang="en-US" sz="2000" dirty="0">
                <a:latin typeface="Tahoma" charset="0"/>
                <a:ea typeface="ＭＳ Ｐゴシック" charset="0"/>
              </a:rPr>
              <a:t>Compared to  other antidepressants (in the elderly) [3]</a:t>
            </a:r>
          </a:p>
          <a:p>
            <a:pPr marL="269875" indent="-269875" eaLnBrk="1" hangingPunct="1"/>
            <a:r>
              <a:rPr lang="en-US" sz="2400" dirty="0">
                <a:latin typeface="Tahoma" charset="0"/>
              </a:rPr>
              <a:t>Abrupt interruption of antidepressant SSRI therapy for 5–8 days may be associated with the emergence of a withdrawal syndrome [4], including …</a:t>
            </a:r>
          </a:p>
          <a:p>
            <a:pPr marL="803275" lvl="1" indent="-354013" eaLnBrk="1" hangingPunct="1"/>
            <a:r>
              <a:rPr lang="en-US" sz="2000" dirty="0" smtClean="0">
                <a:latin typeface="Tahoma" charset="0"/>
                <a:ea typeface="ＭＳ Ｐゴシック" charset="0"/>
              </a:rPr>
              <a:t>Dizziness; Insomnia; Nervousness; Nausea; Agitation</a:t>
            </a:r>
            <a:endParaRPr lang="en-US" dirty="0">
              <a:latin typeface="Tahoma" charset="0"/>
              <a:ea typeface="ＭＳ Ｐゴシック" charset="0"/>
            </a:endParaRPr>
          </a:p>
        </p:txBody>
      </p:sp>
    </p:spTree>
    <p:extLst>
      <p:ext uri="{BB962C8B-B14F-4D97-AF65-F5344CB8AC3E}">
        <p14:creationId xmlns:p14="http://schemas.microsoft.com/office/powerpoint/2010/main" val="3368723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07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075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07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250756">
                                            <p:txEl>
                                              <p:pRg st="3" end="3"/>
                                            </p:txEl>
                                          </p:spTgt>
                                        </p:tgtEl>
                                        <p:attrNameLst>
                                          <p:attrName>style.visibility</p:attrName>
                                        </p:attrNameLst>
                                      </p:cBhvr>
                                      <p:to>
                                        <p:strVal val="visible"/>
                                      </p:to>
                                    </p:set>
                                    <p:animEffect transition="in" filter="checkerboard(across)">
                                      <p:cBhvr>
                                        <p:cTn id="15" dur="500"/>
                                        <p:tgtEl>
                                          <p:spTgt spid="2250756">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250756">
                                            <p:txEl>
                                              <p:pRg st="4" end="4"/>
                                            </p:txEl>
                                          </p:spTgt>
                                        </p:tgtEl>
                                        <p:attrNameLst>
                                          <p:attrName>style.visibility</p:attrName>
                                        </p:attrNameLst>
                                      </p:cBhvr>
                                      <p:to>
                                        <p:strVal val="visible"/>
                                      </p:to>
                                    </p:set>
                                    <p:animEffect transition="in" filter="checkerboard(across)">
                                      <p:cBhvr>
                                        <p:cTn id="18" dur="500"/>
                                        <p:tgtEl>
                                          <p:spTgt spid="22507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as'n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29373"/>
            <a:ext cx="7772400" cy="558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735948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4294967295"/>
          </p:nvPr>
        </p:nvSpPr>
        <p:spPr>
          <a:xfrm>
            <a:off x="3124200" y="6324600"/>
            <a:ext cx="28956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chemeClr val="bg1"/>
                </a:solidFill>
                <a:latin typeface="Trebuchet MS" charset="0"/>
              </a:rPr>
              <a:t>Sydney Men’s Health</a:t>
            </a:r>
            <a:endParaRPr lang="en-AU" sz="1400">
              <a:solidFill>
                <a:schemeClr val="bg1"/>
              </a:solidFill>
              <a:latin typeface="Trebuchet MS" charset="0"/>
            </a:endParaRPr>
          </a:p>
        </p:txBody>
      </p:sp>
      <p:pic>
        <p:nvPicPr>
          <p:cNvPr id="30723" name="Picture 5" descr="Bayer LO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1438"/>
            <a:ext cx="4343400" cy="613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165336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ChangeArrowheads="1"/>
          </p:cNvSpPr>
          <p:nvPr/>
        </p:nvSpPr>
        <p:spPr bwMode="auto">
          <a:xfrm>
            <a:off x="0" y="838200"/>
            <a:ext cx="9144000" cy="641350"/>
          </a:xfrm>
          <a:prstGeom prst="rect">
            <a:avLst/>
          </a:prstGeom>
          <a:noFill/>
          <a:ln w="9525">
            <a:noFill/>
            <a:miter lim="800000"/>
            <a:headEnd/>
            <a:tailEnd/>
          </a:ln>
          <a:effectLst/>
        </p:spPr>
        <p:txBody>
          <a:bodyPr>
            <a:spAutoFit/>
          </a:bodyPr>
          <a:lstStyle/>
          <a:p>
            <a:pPr algn="ctr" eaLnBrk="0" hangingPunct="0">
              <a:spcBef>
                <a:spcPct val="50000"/>
              </a:spcBef>
            </a:pPr>
            <a:r>
              <a:rPr lang="en-US" sz="3600" b="1" i="1">
                <a:solidFill>
                  <a:srgbClr val="000066"/>
                </a:solidFill>
                <a:effectLst>
                  <a:outerShdw blurRad="38100" dist="38100" dir="2700000" algn="tl">
                    <a:srgbClr val="DDDDDD"/>
                  </a:outerShdw>
                </a:effectLst>
                <a:latin typeface="Arial" charset="0"/>
              </a:rPr>
              <a:t>Androgen Deficiency</a:t>
            </a:r>
            <a:endParaRPr lang="en-AU" sz="3600" b="1" i="1">
              <a:solidFill>
                <a:srgbClr val="000066"/>
              </a:solidFill>
              <a:effectLst>
                <a:outerShdw blurRad="38100" dist="38100" dir="2700000" algn="tl">
                  <a:srgbClr val="DDDDDD"/>
                </a:outerShdw>
              </a:effectLst>
              <a:latin typeface="Arial" charset="0"/>
            </a:endParaRPr>
          </a:p>
        </p:txBody>
      </p:sp>
      <p:sp>
        <p:nvSpPr>
          <p:cNvPr id="36868" name="Rectangle 3"/>
          <p:cNvSpPr>
            <a:spLocks noChangeArrowheads="1"/>
          </p:cNvSpPr>
          <p:nvPr/>
        </p:nvSpPr>
        <p:spPr bwMode="auto">
          <a:xfrm>
            <a:off x="533400" y="2057400"/>
            <a:ext cx="8001000" cy="356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663575" indent="-476250">
              <a:spcBef>
                <a:spcPct val="50000"/>
              </a:spcBef>
              <a:buFontTx/>
              <a:buBlip>
                <a:blip r:embed="rId2"/>
              </a:buBlip>
            </a:pPr>
            <a:r>
              <a:rPr lang="en-US" b="1">
                <a:solidFill>
                  <a:srgbClr val="000066"/>
                </a:solidFill>
                <a:latin typeface="Arial" charset="0"/>
                <a:cs typeface="Times New Roman" charset="0"/>
              </a:rPr>
              <a:t>Androgen deficiency is a condition in which              tissues do not have enough exposure to     androgens for normal function</a:t>
            </a:r>
          </a:p>
          <a:p>
            <a:pPr marL="663575" indent="-476250">
              <a:spcBef>
                <a:spcPct val="50000"/>
              </a:spcBef>
              <a:buFontTx/>
              <a:buBlip>
                <a:blip r:embed="rId2"/>
              </a:buBlip>
            </a:pPr>
            <a:r>
              <a:rPr lang="en-GB" b="1">
                <a:solidFill>
                  <a:srgbClr val="000066"/>
                </a:solidFill>
                <a:latin typeface="Arial" charset="0"/>
                <a:cs typeface="Times New Roman" charset="0"/>
              </a:rPr>
              <a:t>One in 200 men under 60 years of age suffer from androgen deficiency</a:t>
            </a:r>
          </a:p>
          <a:p>
            <a:pPr marL="663575" indent="-476250">
              <a:spcBef>
                <a:spcPct val="50000"/>
              </a:spcBef>
              <a:buFontTx/>
              <a:buBlip>
                <a:blip r:embed="rId2"/>
              </a:buBlip>
            </a:pPr>
            <a:r>
              <a:rPr lang="en-GB" b="1">
                <a:solidFill>
                  <a:srgbClr val="000066"/>
                </a:solidFill>
                <a:latin typeface="Arial" charset="0"/>
                <a:cs typeface="Times New Roman" charset="0"/>
              </a:rPr>
              <a:t>Test</a:t>
            </a:r>
            <a:r>
              <a:rPr lang="en-US" b="1">
                <a:solidFill>
                  <a:srgbClr val="000066"/>
                </a:solidFill>
                <a:latin typeface="Arial" charset="0"/>
                <a:cs typeface="Times New Roman" charset="0"/>
              </a:rPr>
              <a:t>osterone levels fall with age </a:t>
            </a:r>
            <a:endParaRPr lang="en-GB" b="1">
              <a:solidFill>
                <a:srgbClr val="000066"/>
              </a:solidFill>
              <a:latin typeface="Arial" charset="0"/>
              <a:cs typeface="Times New Roman" charset="0"/>
            </a:endParaRPr>
          </a:p>
          <a:p>
            <a:pPr marL="663575" indent="-476250">
              <a:spcBef>
                <a:spcPct val="50000"/>
              </a:spcBef>
              <a:buFontTx/>
              <a:buBlip>
                <a:blip r:embed="rId2"/>
              </a:buBlip>
            </a:pPr>
            <a:r>
              <a:rPr lang="en-GB" b="1">
                <a:solidFill>
                  <a:srgbClr val="000066"/>
                </a:solidFill>
                <a:latin typeface="Arial" charset="0"/>
                <a:cs typeface="Times New Roman" charset="0"/>
              </a:rPr>
              <a:t>At age 65 years, 10% of men have androgen deficiency and this increases to 20% by 70 years</a:t>
            </a:r>
            <a:endParaRPr lang="en-AU" b="1">
              <a:solidFill>
                <a:srgbClr val="000066"/>
              </a:solidFill>
              <a:latin typeface="Arial" charset="0"/>
              <a:cs typeface="Times New Roman" charset="0"/>
            </a:endParaRPr>
          </a:p>
        </p:txBody>
      </p:sp>
      <p:pic>
        <p:nvPicPr>
          <p:cNvPr id="36869" name="Picture 4" descr="MIMRLogo(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15000"/>
            <a:ext cx="1874838"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750" y="5334000"/>
            <a:ext cx="730250" cy="903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6870" name="Footer Placeholder 6"/>
          <p:cNvSpPr>
            <a:spLocks noGrp="1"/>
          </p:cNvSpPr>
          <p:nvPr>
            <p:ph type="ftr" sz="quarter" idx="4294967295"/>
          </p:nvPr>
        </p:nvSpPr>
        <p:spPr>
          <a:xfrm>
            <a:off x="3124200" y="6324600"/>
            <a:ext cx="28956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chemeClr val="bg1"/>
                </a:solidFill>
                <a:latin typeface="Trebuchet MS" charset="0"/>
              </a:rPr>
              <a:t>Sydney Men’s Health</a:t>
            </a:r>
            <a:endParaRPr lang="en-AU" sz="1400">
              <a:solidFill>
                <a:schemeClr val="bg1"/>
              </a:solidFill>
              <a:latin typeface="Trebuchet MS" charset="0"/>
            </a:endParaRPr>
          </a:p>
        </p:txBody>
      </p:sp>
    </p:spTree>
    <p:extLst>
      <p:ext uri="{BB962C8B-B14F-4D97-AF65-F5344CB8AC3E}">
        <p14:creationId xmlns:p14="http://schemas.microsoft.com/office/powerpoint/2010/main" val="1062670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25413"/>
            <a:ext cx="9144000" cy="1143000"/>
          </a:xfrm>
        </p:spPr>
        <p:txBody>
          <a:bodyPr/>
          <a:lstStyle/>
          <a:p>
            <a:pPr eaLnBrk="1" hangingPunct="1"/>
            <a:r>
              <a:rPr lang="en-US" sz="4000">
                <a:latin typeface="Trebuchet MS" charset="0"/>
                <a:ea typeface="ＭＳ Ｐゴシック" charset="0"/>
                <a:cs typeface="ＭＳ Ｐゴシック" charset="0"/>
              </a:rPr>
              <a:t>Aspects of LOH remain controversial</a:t>
            </a:r>
          </a:p>
        </p:txBody>
      </p:sp>
      <p:sp>
        <p:nvSpPr>
          <p:cNvPr id="39939" name="Rectangle 3"/>
          <p:cNvSpPr>
            <a:spLocks noGrp="1" noChangeArrowheads="1"/>
          </p:cNvSpPr>
          <p:nvPr>
            <p:ph type="body" idx="1"/>
          </p:nvPr>
        </p:nvSpPr>
        <p:spPr>
          <a:xfrm>
            <a:off x="457200" y="1428750"/>
            <a:ext cx="8186738" cy="4895850"/>
          </a:xfrm>
        </p:spPr>
        <p:txBody>
          <a:bodyPr/>
          <a:lstStyle/>
          <a:p>
            <a:pPr eaLnBrk="1" hangingPunct="1">
              <a:lnSpc>
                <a:spcPct val="90000"/>
              </a:lnSpc>
            </a:pPr>
            <a:r>
              <a:rPr lang="en-US" sz="2800">
                <a:solidFill>
                  <a:srgbClr val="000066"/>
                </a:solidFill>
                <a:latin typeface="Trebuchet MS" charset="0"/>
                <a:ea typeface="ＭＳ Ｐゴシック" charset="0"/>
                <a:cs typeface="ＭＳ Ｐゴシック" charset="0"/>
              </a:rPr>
              <a:t>Diagnosis is not straightforward</a:t>
            </a:r>
          </a:p>
          <a:p>
            <a:pPr lvl="1" eaLnBrk="1" hangingPunct="1">
              <a:lnSpc>
                <a:spcPct val="90000"/>
              </a:lnSpc>
            </a:pPr>
            <a:r>
              <a:rPr lang="en-US" sz="2400">
                <a:latin typeface="Trebuchet MS" charset="0"/>
                <a:ea typeface="ＭＳ Ｐゴシック" charset="0"/>
              </a:rPr>
              <a:t>Symptoms are vague and non specific (depression, hypothyroidism, anaemia, ageing)</a:t>
            </a:r>
          </a:p>
          <a:p>
            <a:pPr lvl="1" eaLnBrk="1" hangingPunct="1">
              <a:lnSpc>
                <a:spcPct val="90000"/>
              </a:lnSpc>
            </a:pPr>
            <a:r>
              <a:rPr lang="en-US" sz="2400">
                <a:latin typeface="Trebuchet MS" charset="0"/>
                <a:ea typeface="ＭＳ Ｐゴシック" charset="0"/>
              </a:rPr>
              <a:t>No validated screening instrument</a:t>
            </a:r>
          </a:p>
          <a:p>
            <a:pPr eaLnBrk="1" hangingPunct="1">
              <a:lnSpc>
                <a:spcPct val="90000"/>
              </a:lnSpc>
            </a:pPr>
            <a:r>
              <a:rPr lang="en-US" sz="2800">
                <a:solidFill>
                  <a:srgbClr val="000066"/>
                </a:solidFill>
                <a:latin typeface="Trebuchet MS" charset="0"/>
                <a:ea typeface="ＭＳ Ｐゴシック" charset="0"/>
                <a:cs typeface="ＭＳ Ｐゴシック" charset="0"/>
              </a:rPr>
              <a:t>Disagreement over ‘normal’ and ‘low’ T levels</a:t>
            </a:r>
          </a:p>
          <a:p>
            <a:pPr lvl="1" eaLnBrk="1" hangingPunct="1">
              <a:lnSpc>
                <a:spcPct val="90000"/>
              </a:lnSpc>
            </a:pPr>
            <a:r>
              <a:rPr lang="en-US" sz="2400">
                <a:latin typeface="Trebuchet MS" charset="0"/>
                <a:ea typeface="ＭＳ Ｐゴシック" charset="0"/>
              </a:rPr>
              <a:t>no single level of T separates hypogonadism from eugonadism </a:t>
            </a:r>
          </a:p>
          <a:p>
            <a:pPr lvl="1" eaLnBrk="1" hangingPunct="1">
              <a:lnSpc>
                <a:spcPct val="90000"/>
              </a:lnSpc>
            </a:pPr>
            <a:r>
              <a:rPr lang="en-US" sz="2400">
                <a:latin typeface="Trebuchet MS" charset="0"/>
                <a:ea typeface="ＭＳ Ｐゴシック" charset="0"/>
              </a:rPr>
              <a:t>selection of ‘lower limit’ of T is arbitrary</a:t>
            </a:r>
          </a:p>
          <a:p>
            <a:pPr lvl="2" eaLnBrk="1" hangingPunct="1">
              <a:lnSpc>
                <a:spcPct val="90000"/>
              </a:lnSpc>
            </a:pPr>
            <a:r>
              <a:rPr lang="en-US" sz="1800">
                <a:latin typeface="Trebuchet MS" charset="0"/>
                <a:ea typeface="ＭＳ Ｐゴシック" charset="0"/>
              </a:rPr>
              <a:t>Australia &lt;8 nmol/L</a:t>
            </a:r>
          </a:p>
          <a:p>
            <a:pPr lvl="2" eaLnBrk="1" hangingPunct="1">
              <a:lnSpc>
                <a:spcPct val="90000"/>
              </a:lnSpc>
            </a:pPr>
            <a:r>
              <a:rPr lang="en-US" sz="1800">
                <a:latin typeface="Trebuchet MS" charset="0"/>
                <a:ea typeface="ＭＳ Ｐゴシック" charset="0"/>
              </a:rPr>
              <a:t>US &lt;10.4 nmol/L</a:t>
            </a:r>
          </a:p>
          <a:p>
            <a:pPr lvl="2" eaLnBrk="1" hangingPunct="1">
              <a:lnSpc>
                <a:spcPct val="90000"/>
              </a:lnSpc>
            </a:pPr>
            <a:r>
              <a:rPr lang="en-US" sz="1800">
                <a:latin typeface="Trebuchet MS" charset="0"/>
                <a:ea typeface="ＭＳ Ｐゴシック" charset="0"/>
              </a:rPr>
              <a:t>Europe &lt;12 nmol/L</a:t>
            </a:r>
          </a:p>
          <a:p>
            <a:pPr lvl="1" eaLnBrk="1" hangingPunct="1">
              <a:lnSpc>
                <a:spcPct val="90000"/>
              </a:lnSpc>
            </a:pPr>
            <a:r>
              <a:rPr lang="en-US" sz="2400">
                <a:latin typeface="Trebuchet MS" charset="0"/>
                <a:ea typeface="ＭＳ Ｐゴシック" charset="0"/>
              </a:rPr>
              <a:t>thresholds for clinically low T are arbitrarily chosen</a:t>
            </a:r>
          </a:p>
          <a:p>
            <a:pPr lvl="1" eaLnBrk="1" hangingPunct="1">
              <a:lnSpc>
                <a:spcPct val="90000"/>
              </a:lnSpc>
            </a:pPr>
            <a:endParaRPr lang="en-US">
              <a:latin typeface="Trebuchet MS" charset="0"/>
              <a:ea typeface="ＭＳ Ｐゴシック" charset="0"/>
            </a:endParaRPr>
          </a:p>
        </p:txBody>
      </p:sp>
    </p:spTree>
    <p:extLst>
      <p:ext uri="{BB962C8B-B14F-4D97-AF65-F5344CB8AC3E}">
        <p14:creationId xmlns:p14="http://schemas.microsoft.com/office/powerpoint/2010/main" val="31249726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67446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04465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30"/>
            <a:ext cx="8229600" cy="502920"/>
          </a:xfrm>
        </p:spPr>
        <p:txBody>
          <a:bodyPr>
            <a:normAutofit/>
          </a:bodyPr>
          <a:lstStyle/>
          <a:p>
            <a:r>
              <a:rPr lang="en-US" sz="2000" smtClean="0"/>
              <a:t>Studies following publication of Vigen and Finkle</a:t>
            </a:r>
            <a:endParaRPr lang="en-US" sz="20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4098012"/>
              </p:ext>
            </p:extLst>
          </p:nvPr>
        </p:nvGraphicFramePr>
        <p:xfrm>
          <a:off x="149225" y="628650"/>
          <a:ext cx="8858250" cy="6339839"/>
        </p:xfrm>
        <a:graphic>
          <a:graphicData uri="http://schemas.openxmlformats.org/drawingml/2006/table">
            <a:tbl>
              <a:tblPr firstRow="1" bandRow="1">
                <a:tableStyleId>{5C22544A-7EE6-4342-B048-85BDC9FD1C3A}</a:tableStyleId>
              </a:tblPr>
              <a:tblGrid>
                <a:gridCol w="1645285"/>
                <a:gridCol w="685800"/>
                <a:gridCol w="1748790"/>
                <a:gridCol w="1737360"/>
                <a:gridCol w="914400"/>
                <a:gridCol w="2126615"/>
              </a:tblGrid>
              <a:tr h="719667">
                <a:tc>
                  <a:txBody>
                    <a:bodyPr/>
                    <a:lstStyle/>
                    <a:p>
                      <a:r>
                        <a:rPr lang="en-US" b="0" smtClean="0"/>
                        <a:t>Author</a:t>
                      </a:r>
                      <a:endParaRPr lang="en-US" b="0"/>
                    </a:p>
                  </a:txBody>
                  <a:tcPr/>
                </a:tc>
                <a:tc>
                  <a:txBody>
                    <a:bodyPr/>
                    <a:lstStyle/>
                    <a:p>
                      <a:r>
                        <a:rPr lang="en-US" b="0" smtClean="0"/>
                        <a:t>Year</a:t>
                      </a:r>
                      <a:endParaRPr lang="en-US" b="0"/>
                    </a:p>
                  </a:txBody>
                  <a:tcPr/>
                </a:tc>
                <a:tc>
                  <a:txBody>
                    <a:bodyPr/>
                    <a:lstStyle/>
                    <a:p>
                      <a:r>
                        <a:rPr lang="en-US" sz="1500" b="0" smtClean="0"/>
                        <a:t>Journal</a:t>
                      </a:r>
                      <a:r>
                        <a:rPr lang="en-US" sz="1500" b="0" baseline="0" smtClean="0"/>
                        <a:t> / </a:t>
                      </a:r>
                      <a:r>
                        <a:rPr lang="en-US" sz="1500" b="0" smtClean="0"/>
                        <a:t>Congress</a:t>
                      </a:r>
                    </a:p>
                  </a:txBody>
                  <a:tcPr/>
                </a:tc>
                <a:tc>
                  <a:txBody>
                    <a:bodyPr/>
                    <a:lstStyle/>
                    <a:p>
                      <a:r>
                        <a:rPr lang="en-US" b="0" smtClean="0"/>
                        <a:t>Study type</a:t>
                      </a:r>
                      <a:endParaRPr lang="en-US" b="0"/>
                    </a:p>
                  </a:txBody>
                  <a:tcPr/>
                </a:tc>
                <a:tc>
                  <a:txBody>
                    <a:bodyPr/>
                    <a:lstStyle/>
                    <a:p>
                      <a:r>
                        <a:rPr lang="en-US" sz="1400" b="0" smtClean="0"/>
                        <a:t># of</a:t>
                      </a:r>
                      <a:r>
                        <a:rPr lang="en-US" sz="1400" b="0" baseline="0" smtClean="0"/>
                        <a:t>  patients</a:t>
                      </a:r>
                    </a:p>
                    <a:p>
                      <a:r>
                        <a:rPr lang="en-US" sz="1400" b="0" baseline="0" smtClean="0"/>
                        <a:t>on TRT </a:t>
                      </a:r>
                      <a:endParaRPr lang="en-US" sz="1400" b="0" smtClean="0"/>
                    </a:p>
                  </a:txBody>
                  <a:tcPr/>
                </a:tc>
                <a:tc>
                  <a:txBody>
                    <a:bodyPr/>
                    <a:lstStyle/>
                    <a:p>
                      <a:r>
                        <a:rPr lang="en-US" b="0" smtClean="0"/>
                        <a:t>Results</a:t>
                      </a:r>
                      <a:endParaRPr lang="en-US" b="0"/>
                    </a:p>
                  </a:txBody>
                  <a:tcPr/>
                </a:tc>
              </a:tr>
              <a:tr h="359833">
                <a:tc gridSpan="6">
                  <a:txBody>
                    <a:bodyPr/>
                    <a:lstStyle/>
                    <a:p>
                      <a:r>
                        <a:rPr lang="en-US" smtClean="0"/>
                        <a:t>TESTOSTERONE</a:t>
                      </a:r>
                      <a:r>
                        <a:rPr lang="en-US" baseline="0" smtClean="0"/>
                        <a:t> REPLACEMENT THRAPY (TRT)</a:t>
                      </a:r>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39472">
                <a:tc>
                  <a:txBody>
                    <a:bodyPr/>
                    <a:lstStyle/>
                    <a:p>
                      <a:r>
                        <a:rPr lang="en-US" sz="1400" smtClean="0"/>
                        <a:t>Baillargeon et al.</a:t>
                      </a:r>
                      <a:endParaRPr lang="en-US" sz="1400"/>
                    </a:p>
                  </a:txBody>
                  <a:tcPr/>
                </a:tc>
                <a:tc>
                  <a:txBody>
                    <a:bodyPr/>
                    <a:lstStyle/>
                    <a:p>
                      <a:r>
                        <a:rPr lang="en-US" sz="1400" smtClean="0"/>
                        <a:t>2014</a:t>
                      </a:r>
                      <a:endParaRPr lang="en-US" sz="14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smtClean="0"/>
                        <a:t>Ann Pharmacother</a:t>
                      </a:r>
                    </a:p>
                    <a:p>
                      <a:endParaRPr lang="en-US" sz="14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smtClean="0"/>
                        <a:t>Retrospective</a:t>
                      </a:r>
                      <a:r>
                        <a:rPr lang="en-US" sz="1400" baseline="0" smtClean="0"/>
                        <a:t> Medicare database review</a:t>
                      </a:r>
                      <a:endParaRPr lang="en-US" sz="1400" smtClean="0"/>
                    </a:p>
                    <a:p>
                      <a:endParaRPr lang="en-US" sz="1400"/>
                    </a:p>
                  </a:txBody>
                  <a:tcPr/>
                </a:tc>
                <a:tc>
                  <a:txBody>
                    <a:bodyPr/>
                    <a:lstStyle/>
                    <a:p>
                      <a:r>
                        <a:rPr lang="en-US" sz="1400" smtClean="0"/>
                        <a:t>6,355</a:t>
                      </a:r>
                      <a:endParaRPr lang="en-US" sz="14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smtClean="0"/>
                        <a:t>No increased risk of MI, moderately protective effect of TRT in high risk patients.</a:t>
                      </a:r>
                    </a:p>
                    <a:p>
                      <a:endParaRPr lang="en-US" sz="1400"/>
                    </a:p>
                  </a:txBody>
                  <a:tcPr/>
                </a:tc>
              </a:tr>
              <a:tr h="929570">
                <a:tc>
                  <a:txBody>
                    <a:bodyPr/>
                    <a:lstStyle/>
                    <a:p>
                      <a:r>
                        <a:rPr lang="en-US" sz="1400" smtClean="0"/>
                        <a:t>Anderson JL et al.</a:t>
                      </a:r>
                      <a:endParaRPr lang="en-US" sz="1400"/>
                    </a:p>
                  </a:txBody>
                  <a:tcPr/>
                </a:tc>
                <a:tc>
                  <a:txBody>
                    <a:bodyPr/>
                    <a:lstStyle/>
                    <a:p>
                      <a:r>
                        <a:rPr lang="en-US" sz="1400" smtClean="0"/>
                        <a:t>2014</a:t>
                      </a:r>
                      <a:endParaRPr lang="en-US" sz="1400"/>
                    </a:p>
                  </a:txBody>
                  <a:tcPr/>
                </a:tc>
                <a:tc>
                  <a:txBody>
                    <a:bodyPr/>
                    <a:lstStyle/>
                    <a:p>
                      <a:r>
                        <a:rPr lang="en-US" sz="1400" smtClean="0"/>
                        <a:t>Circulation/AHA</a:t>
                      </a:r>
                      <a:endParaRPr lang="en-US" sz="1400"/>
                    </a:p>
                  </a:txBody>
                  <a:tcPr/>
                </a:tc>
                <a:tc>
                  <a:txBody>
                    <a:bodyPr/>
                    <a:lstStyle/>
                    <a:p>
                      <a:r>
                        <a:rPr lang="en-US" sz="1400" smtClean="0"/>
                        <a:t>Retrospective medical records review</a:t>
                      </a:r>
                    </a:p>
                    <a:p>
                      <a:endParaRPr lang="en-US" sz="1400"/>
                    </a:p>
                  </a:txBody>
                  <a:tcPr/>
                </a:tc>
                <a:tc>
                  <a:txBody>
                    <a:bodyPr/>
                    <a:lstStyle/>
                    <a:p>
                      <a:r>
                        <a:rPr lang="en-US" sz="1400" smtClean="0"/>
                        <a:t>4,713</a:t>
                      </a:r>
                      <a:endParaRPr lang="en-US" sz="1400"/>
                    </a:p>
                  </a:txBody>
                  <a:tcPr/>
                </a:tc>
                <a:tc>
                  <a:txBody>
                    <a:bodyPr/>
                    <a:lstStyle/>
                    <a:p>
                      <a:r>
                        <a:rPr lang="en-US" sz="1400" smtClean="0"/>
                        <a:t>Reduced incidence of MACE.</a:t>
                      </a:r>
                      <a:endParaRPr lang="en-US" sz="1400"/>
                    </a:p>
                  </a:txBody>
                  <a:tcPr/>
                </a:tc>
              </a:tr>
              <a:tr h="929570">
                <a:tc>
                  <a:txBody>
                    <a:bodyPr/>
                    <a:lstStyle/>
                    <a:p>
                      <a:r>
                        <a:rPr lang="en-US" sz="1400" smtClean="0"/>
                        <a:t>Eisenberg ML et al.</a:t>
                      </a:r>
                      <a:endParaRPr lang="en-US" sz="1400"/>
                    </a:p>
                  </a:txBody>
                  <a:tcPr/>
                </a:tc>
                <a:tc>
                  <a:txBody>
                    <a:bodyPr/>
                    <a:lstStyle/>
                    <a:p>
                      <a:r>
                        <a:rPr lang="en-US" sz="1400" smtClean="0"/>
                        <a:t>2015</a:t>
                      </a:r>
                      <a:endParaRPr lang="en-US" sz="1400"/>
                    </a:p>
                  </a:txBody>
                  <a:tcPr/>
                </a:tc>
                <a:tc>
                  <a:txBody>
                    <a:bodyPr/>
                    <a:lstStyle/>
                    <a:p>
                      <a:r>
                        <a:rPr lang="en-US" sz="1400" smtClean="0"/>
                        <a:t>Int J Impot Res</a:t>
                      </a:r>
                      <a:endParaRPr lang="en-US" sz="14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smtClean="0"/>
                        <a:t>Retrospective medical records review</a:t>
                      </a:r>
                    </a:p>
                    <a:p>
                      <a:endParaRPr lang="en-US" sz="1400"/>
                    </a:p>
                  </a:txBody>
                  <a:tcPr/>
                </a:tc>
                <a:tc>
                  <a:txBody>
                    <a:bodyPr/>
                    <a:lstStyle/>
                    <a:p>
                      <a:r>
                        <a:rPr lang="en-US" sz="1400" smtClean="0"/>
                        <a:t>284</a:t>
                      </a:r>
                      <a:endParaRPr lang="en-US" sz="1400"/>
                    </a:p>
                  </a:txBody>
                  <a:tcPr/>
                </a:tc>
                <a:tc>
                  <a:txBody>
                    <a:bodyPr/>
                    <a:lstStyle/>
                    <a:p>
                      <a:r>
                        <a:rPr lang="en-US" sz="1400" smtClean="0"/>
                        <a:t>No increased mortality risk.</a:t>
                      </a:r>
                      <a:endParaRPr lang="en-US" sz="1400"/>
                    </a:p>
                  </a:txBody>
                  <a:tcPr/>
                </a:tc>
              </a:tr>
              <a:tr h="7196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smtClean="0"/>
                        <a:t>Janmohamed</a:t>
                      </a:r>
                      <a:r>
                        <a:rPr lang="en-US" sz="1400" baseline="0" smtClean="0"/>
                        <a:t> S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smtClean="0"/>
                        <a:t>et al.</a:t>
                      </a:r>
                    </a:p>
                    <a:p>
                      <a:endParaRPr lang="en-US" sz="1400"/>
                    </a:p>
                  </a:txBody>
                  <a:tcPr/>
                </a:tc>
                <a:tc>
                  <a:txBody>
                    <a:bodyPr/>
                    <a:lstStyle/>
                    <a:p>
                      <a:r>
                        <a:rPr lang="en-US" sz="1400" smtClean="0"/>
                        <a:t>2015</a:t>
                      </a:r>
                      <a:endParaRPr lang="en-US" sz="1400"/>
                    </a:p>
                  </a:txBody>
                  <a:tcPr/>
                </a:tc>
                <a:tc>
                  <a:txBody>
                    <a:bodyPr/>
                    <a:lstStyle/>
                    <a:p>
                      <a:r>
                        <a:rPr lang="en-US" sz="1400" smtClean="0"/>
                        <a:t>Endocrin Rev /Endo</a:t>
                      </a:r>
                      <a:endParaRPr lang="en-US" sz="1400"/>
                    </a:p>
                  </a:txBody>
                  <a:tcPr/>
                </a:tc>
                <a:tc>
                  <a:txBody>
                    <a:bodyPr/>
                    <a:lstStyle/>
                    <a:p>
                      <a:r>
                        <a:rPr lang="en-US" sz="1400" smtClean="0"/>
                        <a:t>Retrospective </a:t>
                      </a:r>
                      <a:endParaRPr lang="en-US" sz="1400"/>
                    </a:p>
                  </a:txBody>
                  <a:tcPr/>
                </a:tc>
                <a:tc>
                  <a:txBody>
                    <a:bodyPr/>
                    <a:lstStyle/>
                    <a:p>
                      <a:r>
                        <a:rPr lang="en-US" sz="1400" smtClean="0"/>
                        <a:t>217</a:t>
                      </a:r>
                      <a:endParaRPr lang="en-US" sz="1400"/>
                    </a:p>
                  </a:txBody>
                  <a:tcPr/>
                </a:tc>
                <a:tc>
                  <a:txBody>
                    <a:bodyPr/>
                    <a:lstStyle/>
                    <a:p>
                      <a:r>
                        <a:rPr lang="en-US" sz="1400" smtClean="0"/>
                        <a:t>Reduced incidence of MACE.</a:t>
                      </a:r>
                      <a:endParaRPr lang="en-US" sz="1400"/>
                    </a:p>
                  </a:txBody>
                  <a:tcPr/>
                </a:tc>
              </a:tr>
              <a:tr h="509764">
                <a:tc>
                  <a:txBody>
                    <a:bodyPr/>
                    <a:lstStyle/>
                    <a:p>
                      <a:r>
                        <a:rPr lang="en-US" sz="1400" smtClean="0"/>
                        <a:t>Li H et al.</a:t>
                      </a:r>
                      <a:endParaRPr lang="en-US" sz="1400"/>
                    </a:p>
                  </a:txBody>
                  <a:tcPr/>
                </a:tc>
                <a:tc>
                  <a:txBody>
                    <a:bodyPr/>
                    <a:lstStyle/>
                    <a:p>
                      <a:r>
                        <a:rPr lang="en-US" sz="1400" smtClean="0"/>
                        <a:t>2015</a:t>
                      </a:r>
                      <a:endParaRPr lang="en-US" sz="14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smtClean="0"/>
                        <a:t>Endocrin Rev /Endo</a:t>
                      </a:r>
                    </a:p>
                    <a:p>
                      <a:endParaRPr lang="en-US" sz="1400"/>
                    </a:p>
                  </a:txBody>
                  <a:tcPr/>
                </a:tc>
                <a:tc>
                  <a:txBody>
                    <a:bodyPr/>
                    <a:lstStyle/>
                    <a:p>
                      <a:r>
                        <a:rPr lang="en-US" sz="1400" smtClean="0"/>
                        <a:t>Truven database review</a:t>
                      </a:r>
                      <a:endParaRPr lang="en-US" sz="1400"/>
                    </a:p>
                  </a:txBody>
                  <a:tcPr/>
                </a:tc>
                <a:tc>
                  <a:txBody>
                    <a:bodyPr/>
                    <a:lstStyle/>
                    <a:p>
                      <a:r>
                        <a:rPr lang="en-US" sz="1400" smtClean="0"/>
                        <a:t>102,650</a:t>
                      </a:r>
                      <a:endParaRPr lang="en-US" sz="1400"/>
                    </a:p>
                  </a:txBody>
                  <a:tcPr/>
                </a:tc>
                <a:tc>
                  <a:txBody>
                    <a:bodyPr/>
                    <a:lstStyle/>
                    <a:p>
                      <a:r>
                        <a:rPr lang="en-US" sz="1400" smtClean="0"/>
                        <a:t>No increased risk of VTE.</a:t>
                      </a:r>
                      <a:endParaRPr lang="en-US" sz="1400"/>
                    </a:p>
                  </a:txBody>
                  <a:tcPr/>
                </a:tc>
              </a:tr>
              <a:tr h="509764">
                <a:tc>
                  <a:txBody>
                    <a:bodyPr/>
                    <a:lstStyle/>
                    <a:p>
                      <a:r>
                        <a:rPr lang="en-US" sz="1400" smtClean="0"/>
                        <a:t>Saad F et al.</a:t>
                      </a:r>
                      <a:endParaRPr lang="en-US" sz="1400"/>
                    </a:p>
                  </a:txBody>
                  <a:tcPr/>
                </a:tc>
                <a:tc>
                  <a:txBody>
                    <a:bodyPr/>
                    <a:lstStyle/>
                    <a:p>
                      <a:r>
                        <a:rPr lang="en-US" sz="1400" smtClean="0"/>
                        <a:t>2015</a:t>
                      </a:r>
                      <a:endParaRPr lang="en-US" sz="14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smtClean="0"/>
                        <a:t>Endocrin Rev /Endo</a:t>
                      </a:r>
                    </a:p>
                    <a:p>
                      <a:endParaRPr lang="en-US" sz="1400"/>
                    </a:p>
                  </a:txBody>
                  <a:tcPr/>
                </a:tc>
                <a:tc>
                  <a:txBody>
                    <a:bodyPr/>
                    <a:lstStyle/>
                    <a:p>
                      <a:r>
                        <a:rPr lang="en-US" sz="1400" smtClean="0"/>
                        <a:t>Prospective registry</a:t>
                      </a:r>
                      <a:endParaRPr lang="en-US" sz="1400"/>
                    </a:p>
                  </a:txBody>
                  <a:tcPr/>
                </a:tc>
                <a:tc>
                  <a:txBody>
                    <a:bodyPr/>
                    <a:lstStyle/>
                    <a:p>
                      <a:r>
                        <a:rPr lang="en-US" sz="1400" smtClean="0"/>
                        <a:t>68</a:t>
                      </a:r>
                      <a:endParaRPr lang="en-US" sz="1400"/>
                    </a:p>
                  </a:txBody>
                  <a:tcPr/>
                </a:tc>
                <a:tc>
                  <a:txBody>
                    <a:bodyPr/>
                    <a:lstStyle/>
                    <a:p>
                      <a:r>
                        <a:rPr lang="en-US" sz="1400" smtClean="0"/>
                        <a:t>No MACE in patient with CVD history.</a:t>
                      </a:r>
                      <a:endParaRPr lang="en-US" sz="1400"/>
                    </a:p>
                  </a:txBody>
                  <a:tcPr/>
                </a:tc>
              </a:tr>
            </a:tbl>
          </a:graphicData>
        </a:graphic>
      </p:graphicFrame>
      <p:sp>
        <p:nvSpPr>
          <p:cNvPr id="5" name="TextBox 4"/>
          <p:cNvSpPr txBox="1"/>
          <p:nvPr/>
        </p:nvSpPr>
        <p:spPr>
          <a:xfrm>
            <a:off x="171803" y="6506024"/>
            <a:ext cx="8835672" cy="292388"/>
          </a:xfrm>
          <a:prstGeom prst="rect">
            <a:avLst/>
          </a:prstGeom>
          <a:noFill/>
        </p:spPr>
        <p:txBody>
          <a:bodyPr wrap="square" rtlCol="0">
            <a:spAutoFit/>
          </a:bodyPr>
          <a:lstStyle/>
          <a:p>
            <a:r>
              <a:rPr lang="en-US" sz="1300"/>
              <a:t>MACE; Major Adverse Cardiovascular Event, VTE; Venous Thromboembolism </a:t>
            </a:r>
          </a:p>
        </p:txBody>
      </p:sp>
    </p:spTree>
    <p:extLst>
      <p:ext uri="{BB962C8B-B14F-4D97-AF65-F5344CB8AC3E}">
        <p14:creationId xmlns:p14="http://schemas.microsoft.com/office/powerpoint/2010/main" val="33392164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903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Vacuum dev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389" y="1567656"/>
            <a:ext cx="1295708" cy="3815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2" name="Picture 4" descr="Vacuum device 2 "/>
          <p:cNvPicPr>
            <a:picLocks noChangeAspect="1" noChangeArrowheads="1"/>
          </p:cNvPicPr>
          <p:nvPr/>
        </p:nvPicPr>
        <p:blipFill>
          <a:blip r:embed="rId4">
            <a:lum bright="32000" contrast="18000"/>
            <a:extLst>
              <a:ext uri="{28A0092B-C50C-407E-A947-70E740481C1C}">
                <a14:useLocalDpi xmlns:a14="http://schemas.microsoft.com/office/drawing/2010/main" val="0"/>
              </a:ext>
            </a:extLst>
          </a:blip>
          <a:srcRect/>
          <a:stretch>
            <a:fillRect/>
          </a:stretch>
        </p:blipFill>
        <p:spPr bwMode="auto">
          <a:xfrm>
            <a:off x="2155825" y="1567656"/>
            <a:ext cx="3962400" cy="268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Picture 5" descr="Vacuum device 3 "/>
          <p:cNvPicPr>
            <a:picLocks noChangeAspect="1" noChangeArrowheads="1"/>
          </p:cNvPicPr>
          <p:nvPr/>
        </p:nvPicPr>
        <p:blipFill>
          <a:blip r:embed="rId5">
            <a:lum bright="16000" contrast="18000"/>
            <a:extLst>
              <a:ext uri="{28A0092B-C50C-407E-A947-70E740481C1C}">
                <a14:useLocalDpi xmlns:a14="http://schemas.microsoft.com/office/drawing/2010/main" val="0"/>
              </a:ext>
            </a:extLst>
          </a:blip>
          <a:srcRect/>
          <a:stretch>
            <a:fillRect/>
          </a:stretch>
        </p:blipFill>
        <p:spPr bwMode="auto">
          <a:xfrm>
            <a:off x="4573588" y="3429000"/>
            <a:ext cx="4038600" cy="310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5"/>
          <p:cNvSpPr>
            <a:spLocks noGrp="1"/>
          </p:cNvSpPr>
          <p:nvPr>
            <p:ph type="title"/>
          </p:nvPr>
        </p:nvSpPr>
        <p:spPr/>
        <p:txBody>
          <a:bodyPr/>
          <a:lstStyle/>
          <a:p>
            <a:r>
              <a:rPr lang="en-GB" smtClean="0"/>
              <a:t>Vacuum Erection Devices</a:t>
            </a:r>
            <a:endParaRPr lang="en-US" dirty="0"/>
          </a:p>
        </p:txBody>
      </p:sp>
    </p:spTree>
    <p:extLst>
      <p:ext uri="{BB962C8B-B14F-4D97-AF65-F5344CB8AC3E}">
        <p14:creationId xmlns:p14="http://schemas.microsoft.com/office/powerpoint/2010/main" val="299402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1"/>
          <p:cNvSpPr>
            <a:spLocks noGrp="1"/>
          </p:cNvSpPr>
          <p:nvPr>
            <p:ph idx="1"/>
          </p:nvPr>
        </p:nvSpPr>
        <p:spPr/>
        <p:txBody>
          <a:bodyPr/>
          <a:lstStyle/>
          <a:p>
            <a:endParaRPr lang="zh-CN">
              <a:effectLst>
                <a:outerShdw blurRad="38100" dist="38100" dir="2700000" algn="tl">
                  <a:srgbClr val="000000"/>
                </a:outerShdw>
              </a:effectLst>
              <a:latin typeface="Arial" charset="0"/>
              <a:ea typeface="ＭＳ Ｐゴシック" charset="0"/>
              <a:cs typeface="Arial" charset="0"/>
            </a:endParaRPr>
          </a:p>
        </p:txBody>
      </p:sp>
      <p:sp>
        <p:nvSpPr>
          <p:cNvPr id="96259" name="Title 2"/>
          <p:cNvSpPr>
            <a:spLocks noGrp="1"/>
          </p:cNvSpPr>
          <p:nvPr>
            <p:ph type="title"/>
          </p:nvPr>
        </p:nvSpPr>
        <p:spPr/>
        <p:txBody>
          <a:bodyPr/>
          <a:lstStyle/>
          <a:p>
            <a:r>
              <a:rPr lang="en-US" altLang="zh-CN">
                <a:effectLst>
                  <a:outerShdw blurRad="38100" dist="38100" dir="2700000" algn="tl">
                    <a:srgbClr val="000000"/>
                  </a:outerShdw>
                </a:effectLst>
                <a:latin typeface="Arial" charset="0"/>
                <a:ea typeface="ＭＳ Ｐゴシック" charset="0"/>
                <a:cs typeface="ＭＳ Ｐゴシック" charset="0"/>
              </a:rPr>
              <a:t>Finally..</a:t>
            </a:r>
            <a:endParaRPr lang="zh-CN">
              <a:effectLst>
                <a:outerShdw blurRad="38100" dist="38100" dir="2700000" algn="tl">
                  <a:srgbClr val="000000"/>
                </a:outerShdw>
              </a:effectLst>
              <a:latin typeface="Arial" charset="0"/>
              <a:ea typeface="ＭＳ Ｐゴシック" charset="0"/>
              <a:cs typeface="ＭＳ Ｐゴシック" charset="0"/>
            </a:endParaRPr>
          </a:p>
        </p:txBody>
      </p:sp>
      <p:pic>
        <p:nvPicPr>
          <p:cNvPr id="61444" name="Content Placeholder 4" descr="pull out.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961313"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68323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1980s</a:t>
            </a:r>
            <a:endParaRPr lang="en-US" dirty="0"/>
          </a:p>
        </p:txBody>
      </p:sp>
      <p:sp>
        <p:nvSpPr>
          <p:cNvPr id="3" name="Content Placeholder 2"/>
          <p:cNvSpPr>
            <a:spLocks noGrp="1"/>
          </p:cNvSpPr>
          <p:nvPr>
            <p:ph sz="half" idx="1"/>
          </p:nvPr>
        </p:nvSpPr>
        <p:spPr/>
        <p:txBody>
          <a:bodyPr>
            <a:normAutofit/>
          </a:bodyPr>
          <a:lstStyle/>
          <a:p>
            <a:r>
              <a:rPr lang="en-US" dirty="0" smtClean="0"/>
              <a:t>A French surgeon unintentionally injected the drug </a:t>
            </a:r>
            <a:r>
              <a:rPr lang="en-US" dirty="0" err="1" smtClean="0"/>
              <a:t>papaverine</a:t>
            </a:r>
            <a:r>
              <a:rPr lang="en-US" dirty="0" smtClean="0"/>
              <a:t> into someone’s penis, and it caused an instant erection</a:t>
            </a:r>
          </a:p>
          <a:p>
            <a:r>
              <a:rPr lang="en-US" dirty="0" smtClean="0"/>
              <a:t>In 1983, a British researcher actually injected his own penis at a </a:t>
            </a:r>
            <a:r>
              <a:rPr lang="en-US" dirty="0" err="1" smtClean="0"/>
              <a:t>Urodynamic</a:t>
            </a:r>
            <a:r>
              <a:rPr lang="en-US" dirty="0" smtClean="0"/>
              <a:t> meeting to prove how effective this treatment is</a:t>
            </a:r>
            <a:endParaRPr lang="en-US" dirty="0"/>
          </a:p>
        </p:txBody>
      </p:sp>
      <p:pic>
        <p:nvPicPr>
          <p:cNvPr id="29700" name="Content Placeholder 4" descr="-yuppies360_641192930.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3587" y="1736680"/>
            <a:ext cx="3942615" cy="3274561"/>
          </a:xfrm>
        </p:spPr>
      </p:pic>
    </p:spTree>
    <p:extLst>
      <p:ext uri="{BB962C8B-B14F-4D97-AF65-F5344CB8AC3E}">
        <p14:creationId xmlns:p14="http://schemas.microsoft.com/office/powerpoint/2010/main" val="4241148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fizer">
    <a:dk1>
      <a:sysClr val="windowText" lastClr="000000"/>
    </a:dk1>
    <a:lt1>
      <a:sysClr val="window" lastClr="FFFFFF"/>
    </a:lt1>
    <a:dk2>
      <a:srgbClr val="0093CF"/>
    </a:dk2>
    <a:lt2>
      <a:srgbClr val="EEECE1"/>
    </a:lt2>
    <a:accent1>
      <a:srgbClr val="75D1E0"/>
    </a:accent1>
    <a:accent2>
      <a:srgbClr val="7DBA00"/>
    </a:accent2>
    <a:accent3>
      <a:srgbClr val="CC292B"/>
    </a:accent3>
    <a:accent4>
      <a:srgbClr val="00A94F"/>
    </a:accent4>
    <a:accent5>
      <a:srgbClr val="F8971D"/>
    </a:accent5>
    <a:accent6>
      <a:srgbClr val="4A245E"/>
    </a:accent6>
    <a:hlink>
      <a:srgbClr val="0093C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fizer">
    <a:dk1>
      <a:sysClr val="windowText" lastClr="000000"/>
    </a:dk1>
    <a:lt1>
      <a:sysClr val="window" lastClr="FFFFFF"/>
    </a:lt1>
    <a:dk2>
      <a:srgbClr val="0093CF"/>
    </a:dk2>
    <a:lt2>
      <a:srgbClr val="EEECE1"/>
    </a:lt2>
    <a:accent1>
      <a:srgbClr val="75D1E0"/>
    </a:accent1>
    <a:accent2>
      <a:srgbClr val="7DBA00"/>
    </a:accent2>
    <a:accent3>
      <a:srgbClr val="CC292B"/>
    </a:accent3>
    <a:accent4>
      <a:srgbClr val="00A94F"/>
    </a:accent4>
    <a:accent5>
      <a:srgbClr val="F8971D"/>
    </a:accent5>
    <a:accent6>
      <a:srgbClr val="4A245E"/>
    </a:accent6>
    <a:hlink>
      <a:srgbClr val="0093C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FFFFFF"/>
    </a:dk1>
    <a:lt1>
      <a:srgbClr val="000000"/>
    </a:lt1>
    <a:dk2>
      <a:srgbClr val="FFFFFF"/>
    </a:dk2>
    <a:lt2>
      <a:srgbClr val="000000"/>
    </a:lt2>
    <a:accent1>
      <a:srgbClr val="B21B1F"/>
    </a:accent1>
    <a:accent2>
      <a:srgbClr val="E36C09"/>
    </a:accent2>
    <a:accent3>
      <a:srgbClr val="FFD935"/>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rgbClr val="FFFFFF"/>
    </a:dk1>
    <a:lt1>
      <a:srgbClr val="000000"/>
    </a:lt1>
    <a:dk2>
      <a:srgbClr val="FFFFFF"/>
    </a:dk2>
    <a:lt2>
      <a:srgbClr val="000000"/>
    </a:lt2>
    <a:accent1>
      <a:srgbClr val="B21B1F"/>
    </a:accent1>
    <a:accent2>
      <a:srgbClr val="E36C09"/>
    </a:accent2>
    <a:accent3>
      <a:srgbClr val="FFD935"/>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
    <a:dk1>
      <a:srgbClr val="FFFFFF"/>
    </a:dk1>
    <a:lt1>
      <a:srgbClr val="000000"/>
    </a:lt1>
    <a:dk2>
      <a:srgbClr val="FFFFFF"/>
    </a:dk2>
    <a:lt2>
      <a:srgbClr val="000000"/>
    </a:lt2>
    <a:accent1>
      <a:srgbClr val="B21B1F"/>
    </a:accent1>
    <a:accent2>
      <a:srgbClr val="E36C09"/>
    </a:accent2>
    <a:accent3>
      <a:srgbClr val="FFD935"/>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FD7BF9D725A045A85542CD04284219" ma:contentTypeVersion="0" ma:contentTypeDescription="Create a new document." ma:contentTypeScope="" ma:versionID="a177ccc91f463cc3c9d0c32443a6f0f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96C29A-EF11-43B0-B167-FC1CA175C9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37965BC-E298-4534-8D15-42022AB8ACF6}">
  <ds:schemaRefs>
    <ds:schemaRef ds:uri="http://schemas.microsoft.com/office/2006/metadata/properties"/>
  </ds:schemaRefs>
</ds:datastoreItem>
</file>

<file path=customXml/itemProps3.xml><?xml version="1.0" encoding="utf-8"?>
<ds:datastoreItem xmlns:ds="http://schemas.openxmlformats.org/officeDocument/2006/customXml" ds:itemID="{EA006CF9-8B0B-45EE-BE48-6CB15F9161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3795</TotalTime>
  <Words>11775</Words>
  <Application>Microsoft Office PowerPoint</Application>
  <PresentationFormat>On-screen Show (4:3)</PresentationFormat>
  <Paragraphs>1138</Paragraphs>
  <Slides>80</Slides>
  <Notes>43</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101" baseType="lpstr">
      <vt:lpstr>ＭＳ Ｐゴシック</vt:lpstr>
      <vt:lpstr>ＭＳ Ｐゴシック</vt:lpstr>
      <vt:lpstr>宋体</vt:lpstr>
      <vt:lpstr>Arial</vt:lpstr>
      <vt:lpstr>Arial Narrow</vt:lpstr>
      <vt:lpstr>Calibri</vt:lpstr>
      <vt:lpstr>Century Gothic</vt:lpstr>
      <vt:lpstr>Courier New</vt:lpstr>
      <vt:lpstr>DIN-Medium</vt:lpstr>
      <vt:lpstr>Osaka−等幅</vt:lpstr>
      <vt:lpstr>Palatino</vt:lpstr>
      <vt:lpstr>华文细黑</vt:lpstr>
      <vt:lpstr>Symbol</vt:lpstr>
      <vt:lpstr>Tahoma</vt:lpstr>
      <vt:lpstr>Times</vt:lpstr>
      <vt:lpstr>Times New Roman</vt:lpstr>
      <vt:lpstr>Trebuchet MS</vt:lpstr>
      <vt:lpstr>Verdana</vt:lpstr>
      <vt:lpstr>Wingdings</vt:lpstr>
      <vt:lpstr>Struttura predefinita</vt:lpstr>
      <vt:lpstr>Worksheet</vt:lpstr>
      <vt:lpstr>PowerPoint Presentation</vt:lpstr>
      <vt:lpstr>Why I decided to do Urology?</vt:lpstr>
      <vt:lpstr>PowerPoint Presentation</vt:lpstr>
      <vt:lpstr>2500 BC – Ancient Chinese Egyptians</vt:lpstr>
      <vt:lpstr>1960s</vt:lpstr>
      <vt:lpstr>Penile Prosthesis</vt:lpstr>
      <vt:lpstr>1970s</vt:lpstr>
      <vt:lpstr>Vacuum Erection Devices</vt:lpstr>
      <vt:lpstr>1980s</vt:lpstr>
      <vt:lpstr>Intracavernosal Injection</vt:lpstr>
      <vt:lpstr>1990s</vt:lpstr>
      <vt:lpstr>Phosphodiesterase 5 (PDE5) inhibitors: Mechanism of action </vt:lpstr>
      <vt:lpstr>Diagnosis and Treatment of ED</vt:lpstr>
      <vt:lpstr>Pharmacology of PDE5 Inhibitors</vt:lpstr>
      <vt:lpstr>Sildenafil Product Profile</vt:lpstr>
      <vt:lpstr>Sildenafil Efficacy</vt:lpstr>
      <vt:lpstr>Sildenafil Efficacy</vt:lpstr>
      <vt:lpstr>Sildenafil in Men with ED and Co-morbid Conditions</vt:lpstr>
      <vt:lpstr>PowerPoint Presentation</vt:lpstr>
      <vt:lpstr>PowerPoint Presentation</vt:lpstr>
      <vt:lpstr>Sildenafil Orodispersible Tablet (ODT) Formulation</vt:lpstr>
      <vt:lpstr>Sildenafil Orodispersible Tablet (ODT) Formulation</vt:lpstr>
      <vt:lpstr>PowerPoint Presentation</vt:lpstr>
      <vt:lpstr>PowerPoint Presentation</vt:lpstr>
      <vt:lpstr>Total IPSS: Mean Change from Baseline </vt:lpstr>
      <vt:lpstr> …taken as needed approximately 15 to 30 minutes before sexual activity…</vt:lpstr>
      <vt:lpstr>Commonly used oral PDE5 inhibitors: Pharmacological and pharmacokinetic properties</vt:lpstr>
      <vt:lpstr>Timing of administration </vt:lpstr>
      <vt:lpstr>21st Century-  PE- The new Frontier in sexual health?</vt:lpstr>
      <vt:lpstr>Urology not Neurology</vt:lpstr>
      <vt:lpstr>Neurophysiology of Ejaculation</vt:lpstr>
      <vt:lpstr>Neural Control of Ejaculation  Key Supraspinal Centres</vt:lpstr>
      <vt:lpstr>Neurotransmitters Involved  in Control of Ejaculation </vt:lpstr>
      <vt:lpstr>Normal Male Sexual Response</vt:lpstr>
      <vt:lpstr>Premature Ejaculation</vt:lpstr>
      <vt:lpstr>5HT: Inhibitory NTM in Hypothalamus, Brainstem, Spinal cord  </vt:lpstr>
      <vt:lpstr>So, What is normal?</vt:lpstr>
      <vt:lpstr>Normative IELT Data</vt:lpstr>
      <vt:lpstr>Lifelong PE</vt:lpstr>
      <vt:lpstr>ISSM Definition of Lifelong PE</vt:lpstr>
      <vt:lpstr>Premature Ejaculation Perceptions and Attitudes (PEPA) Study</vt:lpstr>
      <vt:lpstr>Prevalence of PE is Similar Across Countries</vt:lpstr>
      <vt:lpstr>Prevalence of PE is higher than ED and consistent across age groups &lt;60 &amp; 60 years</vt:lpstr>
      <vt:lpstr>PowerPoint Presentation</vt:lpstr>
      <vt:lpstr>Methods</vt:lpstr>
      <vt:lpstr>Premature Ejaculation Diagnostic Tool (PEDT)1</vt:lpstr>
      <vt:lpstr>Prevalence of PE</vt:lpstr>
      <vt:lpstr>PEDT-diagnosed Versus Self-reported PE</vt:lpstr>
      <vt:lpstr>Prevalence of PE and ED by Location</vt:lpstr>
      <vt:lpstr>Impacts on Partners</vt:lpstr>
      <vt:lpstr>Too Fast too furious</vt:lpstr>
      <vt:lpstr>The Premature Ejaculation Profile (PEP)</vt:lpstr>
      <vt:lpstr>PowerPoint Presentation</vt:lpstr>
      <vt:lpstr>Premature Ejaculation</vt:lpstr>
      <vt:lpstr>PowerPoint Presentation</vt:lpstr>
      <vt:lpstr>PE Medical Treatment Strategies</vt:lpstr>
      <vt:lpstr>Psycho-Behavioural Treatment of PE</vt:lpstr>
      <vt:lpstr>Early Observations Of The Effect Of SSRIs</vt:lpstr>
      <vt:lpstr>“On-Demand” Topical Anesthetics</vt:lpstr>
      <vt:lpstr>PowerPoint Presentation</vt:lpstr>
      <vt:lpstr>Dapoxetine is absorbed and eliminated faster than antidepressant SSRIs</vt:lpstr>
      <vt:lpstr>Dapoxetine Pharmacokinetics</vt:lpstr>
      <vt:lpstr>Tadalafil and sildenafil do not affect the plasma concentrations of Dapoxetine</vt:lpstr>
      <vt:lpstr>Rapid absorption of Dapoxetine may enhance clinical utility</vt:lpstr>
      <vt:lpstr>PowerPoint Presentation</vt:lpstr>
      <vt:lpstr>Dapoxetine  - Integrated Phase III Data</vt:lpstr>
      <vt:lpstr>Dapoxetine First Dose Effect on IELT</vt:lpstr>
      <vt:lpstr>Dapoxetine IELT</vt:lpstr>
      <vt:lpstr>Perceived Control Over Ejaculation</vt:lpstr>
      <vt:lpstr>Ejaculation-related Personal Distress</vt:lpstr>
      <vt:lpstr>Association with Suicidal Ideation &amp; Withdrawal Syndrome</vt:lpstr>
      <vt:lpstr>PowerPoint Presentation</vt:lpstr>
      <vt:lpstr>PowerPoint Presentation</vt:lpstr>
      <vt:lpstr>PowerPoint Presentation</vt:lpstr>
      <vt:lpstr>Aspects of LOH remain controversial</vt:lpstr>
      <vt:lpstr>PowerPoint Presentation</vt:lpstr>
      <vt:lpstr>PowerPoint Presentation</vt:lpstr>
      <vt:lpstr>Studies following publication of Vigen and Finkle</vt:lpstr>
      <vt:lpstr>PowerPoint Presentation</vt:lpstr>
      <vt:lpstr>Finally..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viviana</dc:creator>
  <cp:lastModifiedBy>HP</cp:lastModifiedBy>
  <cp:revision>345</cp:revision>
  <dcterms:created xsi:type="dcterms:W3CDTF">2012-10-04T09:57:09Z</dcterms:created>
  <dcterms:modified xsi:type="dcterms:W3CDTF">2017-07-23T02:45:54Z</dcterms:modified>
</cp:coreProperties>
</file>