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49"/>
  </p:notesMasterIdLst>
  <p:sldIdLst>
    <p:sldId id="256" r:id="rId2"/>
    <p:sldId id="299" r:id="rId3"/>
    <p:sldId id="300" r:id="rId4"/>
    <p:sldId id="298" r:id="rId5"/>
    <p:sldId id="301" r:id="rId6"/>
    <p:sldId id="303" r:id="rId7"/>
    <p:sldId id="305" r:id="rId8"/>
    <p:sldId id="259" r:id="rId9"/>
    <p:sldId id="307" r:id="rId10"/>
    <p:sldId id="308" r:id="rId11"/>
    <p:sldId id="309" r:id="rId12"/>
    <p:sldId id="310" r:id="rId13"/>
    <p:sldId id="311" r:id="rId14"/>
    <p:sldId id="312"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314" r:id="rId44"/>
    <p:sldId id="294" r:id="rId45"/>
    <p:sldId id="295" r:id="rId46"/>
    <p:sldId id="296" r:id="rId47"/>
    <p:sldId id="297" r:id="rId48"/>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percentStacked"/>
        <c:varyColors val="0"/>
        <c:ser>
          <c:idx val="0"/>
          <c:order val="0"/>
          <c:tx>
            <c:strRef>
              <c:f>Sheet1!$B$1</c:f>
              <c:strCache>
                <c:ptCount val="1"/>
                <c:pt idx="0">
                  <c:v>Column3</c:v>
                </c:pt>
              </c:strCache>
            </c:strRef>
          </c:tx>
          <c:marker>
            <c:symbol val="none"/>
          </c:marker>
          <c:cat>
            <c:numRef>
              <c:f>Sheet1!$A$2:$A$16</c:f>
              <c:numCache>
                <c:formatCode>General</c:formatCode>
                <c:ptCount val="15"/>
                <c:pt idx="0">
                  <c:v>1975</c:v>
                </c:pt>
                <c:pt idx="2">
                  <c:v>1980</c:v>
                </c:pt>
                <c:pt idx="4">
                  <c:v>1885</c:v>
                </c:pt>
                <c:pt idx="6">
                  <c:v>1990</c:v>
                </c:pt>
                <c:pt idx="8">
                  <c:v>1995</c:v>
                </c:pt>
                <c:pt idx="10">
                  <c:v>2000</c:v>
                </c:pt>
                <c:pt idx="12">
                  <c:v>2005</c:v>
                </c:pt>
                <c:pt idx="14">
                  <c:v>2010</c:v>
                </c:pt>
              </c:numCache>
            </c:numRef>
          </c:cat>
          <c:val>
            <c:numRef>
              <c:f>Sheet1!$B$2:$B$16</c:f>
              <c:numCache>
                <c:formatCode>General</c:formatCode>
                <c:ptCount val="15"/>
                <c:pt idx="0">
                  <c:v>20</c:v>
                </c:pt>
                <c:pt idx="1">
                  <c:v>23</c:v>
                </c:pt>
                <c:pt idx="2">
                  <c:v>33</c:v>
                </c:pt>
                <c:pt idx="3">
                  <c:v>35</c:v>
                </c:pt>
                <c:pt idx="4">
                  <c:v>40</c:v>
                </c:pt>
                <c:pt idx="5">
                  <c:v>42</c:v>
                </c:pt>
                <c:pt idx="6">
                  <c:v>60</c:v>
                </c:pt>
                <c:pt idx="7">
                  <c:v>62</c:v>
                </c:pt>
                <c:pt idx="8">
                  <c:v>65</c:v>
                </c:pt>
                <c:pt idx="9">
                  <c:v>67</c:v>
                </c:pt>
                <c:pt idx="10">
                  <c:v>70</c:v>
                </c:pt>
                <c:pt idx="11">
                  <c:v>92</c:v>
                </c:pt>
                <c:pt idx="12">
                  <c:v>94</c:v>
                </c:pt>
                <c:pt idx="13">
                  <c:v>98</c:v>
                </c:pt>
                <c:pt idx="14">
                  <c:v>99.36</c:v>
                </c:pt>
              </c:numCache>
            </c:numRef>
          </c:val>
          <c:smooth val="0"/>
        </c:ser>
        <c:ser>
          <c:idx val="1"/>
          <c:order val="1"/>
          <c:tx>
            <c:strRef>
              <c:f>Sheet1!$C$1</c:f>
              <c:strCache>
                <c:ptCount val="1"/>
                <c:pt idx="0">
                  <c:v>Column1</c:v>
                </c:pt>
              </c:strCache>
            </c:strRef>
          </c:tx>
          <c:marker>
            <c:symbol val="none"/>
          </c:marker>
          <c:cat>
            <c:numRef>
              <c:f>Sheet1!$A$2:$A$16</c:f>
              <c:numCache>
                <c:formatCode>General</c:formatCode>
                <c:ptCount val="15"/>
                <c:pt idx="0">
                  <c:v>1975</c:v>
                </c:pt>
                <c:pt idx="2">
                  <c:v>1980</c:v>
                </c:pt>
                <c:pt idx="4">
                  <c:v>1885</c:v>
                </c:pt>
                <c:pt idx="6">
                  <c:v>1990</c:v>
                </c:pt>
                <c:pt idx="8">
                  <c:v>1995</c:v>
                </c:pt>
                <c:pt idx="10">
                  <c:v>2000</c:v>
                </c:pt>
                <c:pt idx="12">
                  <c:v>2005</c:v>
                </c:pt>
                <c:pt idx="14">
                  <c:v>2010</c:v>
                </c:pt>
              </c:numCache>
            </c:numRef>
          </c:cat>
          <c:val>
            <c:numRef>
              <c:f>Sheet1!$C$2:$C$16</c:f>
              <c:numCache>
                <c:formatCode>General</c:formatCode>
                <c:ptCount val="15"/>
              </c:numCache>
            </c:numRef>
          </c:val>
          <c:smooth val="0"/>
        </c:ser>
        <c:ser>
          <c:idx val="2"/>
          <c:order val="2"/>
          <c:tx>
            <c:strRef>
              <c:f>Sheet1!$D$1</c:f>
              <c:strCache>
                <c:ptCount val="1"/>
                <c:pt idx="0">
                  <c:v>Column2</c:v>
                </c:pt>
              </c:strCache>
            </c:strRef>
          </c:tx>
          <c:marker>
            <c:symbol val="none"/>
          </c:marker>
          <c:cat>
            <c:numRef>
              <c:f>Sheet1!$A$2:$A$16</c:f>
              <c:numCache>
                <c:formatCode>General</c:formatCode>
                <c:ptCount val="15"/>
                <c:pt idx="0">
                  <c:v>1975</c:v>
                </c:pt>
                <c:pt idx="2">
                  <c:v>1980</c:v>
                </c:pt>
                <c:pt idx="4">
                  <c:v>1885</c:v>
                </c:pt>
                <c:pt idx="6">
                  <c:v>1990</c:v>
                </c:pt>
                <c:pt idx="8">
                  <c:v>1995</c:v>
                </c:pt>
                <c:pt idx="10">
                  <c:v>2000</c:v>
                </c:pt>
                <c:pt idx="12">
                  <c:v>2005</c:v>
                </c:pt>
                <c:pt idx="14">
                  <c:v>2010</c:v>
                </c:pt>
              </c:numCache>
            </c:numRef>
          </c:cat>
          <c:val>
            <c:numRef>
              <c:f>Sheet1!$D$2:$D$16</c:f>
              <c:numCache>
                <c:formatCode>General</c:formatCode>
                <c:ptCount val="15"/>
              </c:numCache>
            </c:numRef>
          </c:val>
          <c:smooth val="0"/>
        </c:ser>
        <c:dLbls>
          <c:showLegendKey val="0"/>
          <c:showVal val="0"/>
          <c:showCatName val="0"/>
          <c:showSerName val="0"/>
          <c:showPercent val="0"/>
          <c:showBubbleSize val="0"/>
        </c:dLbls>
        <c:smooth val="0"/>
        <c:axId val="295948904"/>
        <c:axId val="295955960"/>
      </c:lineChart>
      <c:catAx>
        <c:axId val="295948904"/>
        <c:scaling>
          <c:orientation val="minMax"/>
        </c:scaling>
        <c:delete val="0"/>
        <c:axPos val="b"/>
        <c:numFmt formatCode="General" sourceLinked="1"/>
        <c:majorTickMark val="out"/>
        <c:minorTickMark val="none"/>
        <c:tickLblPos val="nextTo"/>
        <c:txPr>
          <a:bodyPr/>
          <a:lstStyle/>
          <a:p>
            <a:pPr>
              <a:defRPr lang="en-US" sz="1600"/>
            </a:pPr>
            <a:endParaRPr lang="th-TH"/>
          </a:p>
        </c:txPr>
        <c:crossAx val="295955960"/>
        <c:crosses val="autoZero"/>
        <c:auto val="1"/>
        <c:lblAlgn val="ctr"/>
        <c:lblOffset val="100"/>
        <c:noMultiLvlLbl val="0"/>
      </c:catAx>
      <c:valAx>
        <c:axId val="295955960"/>
        <c:scaling>
          <c:orientation val="minMax"/>
        </c:scaling>
        <c:delete val="0"/>
        <c:axPos val="l"/>
        <c:majorGridlines/>
        <c:numFmt formatCode="0%" sourceLinked="1"/>
        <c:majorTickMark val="out"/>
        <c:minorTickMark val="none"/>
        <c:tickLblPos val="nextTo"/>
        <c:txPr>
          <a:bodyPr/>
          <a:lstStyle/>
          <a:p>
            <a:pPr>
              <a:defRPr lang="en-US" sz="1600"/>
            </a:pPr>
            <a:endParaRPr lang="th-TH"/>
          </a:p>
        </c:txPr>
        <c:crossAx val="295948904"/>
        <c:crosses val="autoZero"/>
        <c:crossBetween val="between"/>
      </c:valAx>
    </c:plotArea>
    <c:legend>
      <c:legendPos val="r"/>
      <c:overlay val="0"/>
      <c:txPr>
        <a:bodyPr/>
        <a:lstStyle/>
        <a:p>
          <a:pPr>
            <a:defRPr lang="en-US"/>
          </a:pPr>
          <a:endParaRPr lang="th-TH"/>
        </a:p>
      </c:txPr>
    </c:legend>
    <c:plotVisOnly val="1"/>
    <c:dispBlanksAs val="zero"/>
    <c:showDLblsOverMax val="0"/>
  </c:chart>
  <c:txPr>
    <a:bodyPr/>
    <a:lstStyle/>
    <a:p>
      <a:pPr>
        <a:defRPr sz="1800"/>
      </a:pPr>
      <a:endParaRPr lang="th-TH"/>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7242C-0498-410E-BA5C-11481F98040B}" type="datetimeFigureOut">
              <a:rPr lang="th-TH" smtClean="0"/>
              <a:t>22/07/60</a:t>
            </a:fld>
            <a:endParaRPr lang="th-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02F-034B-490F-A5FD-34437E66C7A6}" type="slidenum">
              <a:rPr lang="th-TH" smtClean="0"/>
              <a:t>‹#›</a:t>
            </a:fld>
            <a:endParaRPr lang="th-TH"/>
          </a:p>
        </p:txBody>
      </p:sp>
    </p:spTree>
    <p:extLst>
      <p:ext uri="{BB962C8B-B14F-4D97-AF65-F5344CB8AC3E}">
        <p14:creationId xmlns:p14="http://schemas.microsoft.com/office/powerpoint/2010/main" val="4042700348"/>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xfrm>
            <a:off x="206375" y="806450"/>
            <a:ext cx="7162800" cy="4029075"/>
          </a:xfrm>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th-TH" sz="1000" dirty="0"/>
          </a:p>
        </p:txBody>
      </p:sp>
    </p:spTree>
    <p:extLst>
      <p:ext uri="{BB962C8B-B14F-4D97-AF65-F5344CB8AC3E}">
        <p14:creationId xmlns:p14="http://schemas.microsoft.com/office/powerpoint/2010/main" val="78811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When talking about policy of Family Care Team. In terms of vertical links: each family knows who are their-CHW their-Nurse and their-Doctor of the family. When family member is identified as a care giver. He or She is also consider as member of the team. Apart from working together as a team, information technology has been a very good facilitating condition to strengthen their working and caring in teams. In terms horizontal links, collaboration with local authorities and local governments have very clear impacts especially on Social Care.</a:t>
            </a:r>
          </a:p>
          <a:p>
            <a:endParaRPr lang="en-US" baseline="0" dirty="0" smtClean="0"/>
          </a:p>
          <a:p>
            <a:r>
              <a:rPr lang="en-US" baseline="0" dirty="0" smtClean="0"/>
              <a:t>Both Vertical and Horizontal links are expected to be better supported in terms of systemic management by district Health board, which is being planned to start piloting this year.</a:t>
            </a:r>
            <a:endParaRPr lang="th-TH" dirty="0"/>
          </a:p>
        </p:txBody>
      </p:sp>
      <p:sp>
        <p:nvSpPr>
          <p:cNvPr id="4" name="Slide Number Placeholder 3"/>
          <p:cNvSpPr>
            <a:spLocks noGrp="1"/>
          </p:cNvSpPr>
          <p:nvPr>
            <p:ph type="sldNum" sz="quarter" idx="10"/>
          </p:nvPr>
        </p:nvSpPr>
        <p:spPr/>
        <p:txBody>
          <a:bodyPr/>
          <a:lstStyle/>
          <a:p>
            <a:fld id="{D53F481B-EAED-4518-8137-69E2881797BE}" type="slidenum">
              <a:rPr lang="th-TH" smtClean="0"/>
              <a:pPr/>
              <a:t>37</a:t>
            </a:fld>
            <a:endParaRPr lang="th-TH"/>
          </a:p>
        </p:txBody>
      </p:sp>
    </p:spTree>
    <p:extLst>
      <p:ext uri="{BB962C8B-B14F-4D97-AF65-F5344CB8AC3E}">
        <p14:creationId xmlns:p14="http://schemas.microsoft.com/office/powerpoint/2010/main" val="66665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Visible</a:t>
            </a:r>
            <a:r>
              <a:rPr lang="en-US" baseline="0" dirty="0" smtClean="0"/>
              <a:t> impacts:</a:t>
            </a:r>
          </a:p>
          <a:p>
            <a:r>
              <a:rPr lang="en-US" baseline="0" dirty="0" smtClean="0"/>
              <a:t>First, we can see that utilization has been increasing at all levels of care, however, it has been increasing on a basis of decentralized care toward Care at appropriate levels. That we can say, vertical links have been improving.</a:t>
            </a:r>
          </a:p>
          <a:p>
            <a:endParaRPr lang="en-US" baseline="0" dirty="0" smtClean="0"/>
          </a:p>
          <a:p>
            <a:pPr defTabSz="1010179">
              <a:defRPr/>
            </a:pPr>
            <a:r>
              <a:rPr lang="en-US" baseline="0" dirty="0" smtClean="0"/>
              <a:t>On  the other hand, in terms of horizontal links, there have been </a:t>
            </a:r>
            <a:r>
              <a:rPr lang="en-US" dirty="0" smtClean="0"/>
              <a:t>increasing of participation in co-management and financial contributions, in a form of matching funds between the funds form National Health Security Office and the funds from </a:t>
            </a:r>
            <a:r>
              <a:rPr lang="en-US" dirty="0" err="1" smtClean="0"/>
              <a:t>Tumbon</a:t>
            </a:r>
            <a:r>
              <a:rPr lang="en-US" dirty="0" smtClean="0"/>
              <a:t> Administrative Organizations (Local government at the sub-district level) on voluntary basis in relation to Long Term Care.</a:t>
            </a:r>
          </a:p>
          <a:p>
            <a:pPr defTabSz="1010179">
              <a:defRPr/>
            </a:pPr>
            <a:r>
              <a:rPr lang="en-US" dirty="0" smtClean="0"/>
              <a:t> </a:t>
            </a:r>
          </a:p>
          <a:p>
            <a:pPr defTabSz="1010179">
              <a:defRPr/>
            </a:pPr>
            <a:r>
              <a:rPr lang="en-US" dirty="0" smtClean="0"/>
              <a:t>And Matrix Team become more and more clearer and more and more effective. For examples in the pictures: the specific roles and relationships of family members become very crucial in Family Care Team. When looking at Community Health Workers, they can support, they can replace, and they can do refreshing of family members. They have their added value, they cannot replace professionals and they also cannot be replaced by professionals as well.</a:t>
            </a:r>
            <a:endParaRPr lang="th-TH" dirty="0" smtClean="0"/>
          </a:p>
          <a:p>
            <a:endParaRPr lang="en-US" baseline="0" dirty="0" smtClean="0"/>
          </a:p>
          <a:p>
            <a:endParaRPr lang="th-TH" dirty="0"/>
          </a:p>
        </p:txBody>
      </p:sp>
      <p:sp>
        <p:nvSpPr>
          <p:cNvPr id="4" name="Slide Number Placeholder 3"/>
          <p:cNvSpPr>
            <a:spLocks noGrp="1"/>
          </p:cNvSpPr>
          <p:nvPr>
            <p:ph type="sldNum" sz="quarter" idx="10"/>
          </p:nvPr>
        </p:nvSpPr>
        <p:spPr/>
        <p:txBody>
          <a:bodyPr/>
          <a:lstStyle/>
          <a:p>
            <a:fld id="{D53F481B-EAED-4518-8137-69E2881797BE}" type="slidenum">
              <a:rPr lang="th-TH" smtClean="0"/>
              <a:pPr/>
              <a:t>40</a:t>
            </a:fld>
            <a:endParaRPr lang="th-TH"/>
          </a:p>
        </p:txBody>
      </p:sp>
    </p:spTree>
    <p:extLst>
      <p:ext uri="{BB962C8B-B14F-4D97-AF65-F5344CB8AC3E}">
        <p14:creationId xmlns:p14="http://schemas.microsoft.com/office/powerpoint/2010/main" val="416590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349720" indent="-349720">
              <a:buAutoNum type="arabicPeriod"/>
            </a:pPr>
            <a:r>
              <a:rPr lang="en-US" dirty="0" smtClean="0"/>
              <a:t>Abbreviations that</a:t>
            </a:r>
            <a:r>
              <a:rPr lang="en-US" baseline="0" dirty="0" smtClean="0"/>
              <a:t> I have mentioned for examples </a:t>
            </a:r>
            <a:r>
              <a:rPr lang="en-US" dirty="0" smtClean="0"/>
              <a:t>CBL, DHML, PILA, FPL, DHB, and FCT have progressively been becoming common terminologies in the Thai health system.</a:t>
            </a:r>
          </a:p>
          <a:p>
            <a:pPr marL="349720" indent="-349720">
              <a:buAutoNum type="arabicPeriod"/>
            </a:pPr>
            <a:endParaRPr lang="en-US" baseline="0" dirty="0" smtClean="0"/>
          </a:p>
          <a:p>
            <a:r>
              <a:rPr lang="en-US" dirty="0" smtClean="0"/>
              <a:t>2. PC strengthening in the context</a:t>
            </a:r>
            <a:r>
              <a:rPr lang="en-US" baseline="0" dirty="0" smtClean="0"/>
              <a:t> of DHS </a:t>
            </a:r>
          </a:p>
          <a:p>
            <a:r>
              <a:rPr lang="en-US" baseline="0" dirty="0" smtClean="0"/>
              <a:t>    for Administrative integration, we are now focusing more on DHB &amp; DHML</a:t>
            </a:r>
          </a:p>
          <a:p>
            <a:r>
              <a:rPr lang="en-US" baseline="0" dirty="0" smtClean="0"/>
              <a:t>    for Operational integration, we are now focusing more on FCT &amp; FPL</a:t>
            </a:r>
          </a:p>
          <a:p>
            <a:endParaRPr lang="en-US" baseline="0" dirty="0" smtClean="0"/>
          </a:p>
          <a:p>
            <a:r>
              <a:rPr lang="en-US" baseline="0" dirty="0" smtClean="0"/>
              <a:t>3. As we have several processes to support policy making for example CBL, DHML, FPL, PILA, … Conversely, now, these training strategies and methods are being supported by the policy.</a:t>
            </a:r>
          </a:p>
          <a:p>
            <a:endParaRPr lang="en-US" baseline="0" dirty="0" smtClean="0"/>
          </a:p>
          <a:p>
            <a:r>
              <a:rPr lang="en-US" baseline="0" dirty="0" smtClean="0"/>
              <a:t>And Finally, 4, Our challenges are still to develop further collaborations and synergistic interactions between Context Based Learning and formal health professions education</a:t>
            </a:r>
            <a:endParaRPr lang="th-TH" dirty="0"/>
          </a:p>
        </p:txBody>
      </p:sp>
      <p:sp>
        <p:nvSpPr>
          <p:cNvPr id="4" name="Slide Number Placeholder 3"/>
          <p:cNvSpPr>
            <a:spLocks noGrp="1"/>
          </p:cNvSpPr>
          <p:nvPr>
            <p:ph type="sldNum" sz="quarter" idx="10"/>
          </p:nvPr>
        </p:nvSpPr>
        <p:spPr/>
        <p:txBody>
          <a:bodyPr/>
          <a:lstStyle/>
          <a:p>
            <a:fld id="{D53F481B-EAED-4518-8137-69E2881797BE}" type="slidenum">
              <a:rPr lang="th-TH" smtClean="0"/>
              <a:pPr/>
              <a:t>46</a:t>
            </a:fld>
            <a:endParaRPr lang="th-TH"/>
          </a:p>
        </p:txBody>
      </p:sp>
    </p:spTree>
    <p:extLst>
      <p:ext uri="{BB962C8B-B14F-4D97-AF65-F5344CB8AC3E}">
        <p14:creationId xmlns:p14="http://schemas.microsoft.com/office/powerpoint/2010/main" val="12435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h-T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BBE32E75-73CD-4E86-82A8-7D8781540826}" type="datetimeFigureOut">
              <a:rPr lang="th-TH" smtClean="0"/>
              <a:t>22/07/60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5DAAB972-09C1-4DA4-849A-BC8702E12595}" type="slidenum">
              <a:rPr lang="th-TH" smtClean="0"/>
              <a:t>‹#›</a:t>
            </a:fld>
            <a:endParaRPr lang="th-TH"/>
          </a:p>
        </p:txBody>
      </p:sp>
    </p:spTree>
    <p:extLst>
      <p:ext uri="{BB962C8B-B14F-4D97-AF65-F5344CB8AC3E}">
        <p14:creationId xmlns:p14="http://schemas.microsoft.com/office/powerpoint/2010/main" val="273495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BBE32E75-73CD-4E86-82A8-7D8781540826}" type="datetimeFigureOut">
              <a:rPr lang="th-TH" smtClean="0"/>
              <a:t>22/07/60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5DAAB972-09C1-4DA4-849A-BC8702E12595}" type="slidenum">
              <a:rPr lang="th-TH" smtClean="0"/>
              <a:t>‹#›</a:t>
            </a:fld>
            <a:endParaRPr lang="th-TH"/>
          </a:p>
        </p:txBody>
      </p:sp>
    </p:spTree>
    <p:extLst>
      <p:ext uri="{BB962C8B-B14F-4D97-AF65-F5344CB8AC3E}">
        <p14:creationId xmlns:p14="http://schemas.microsoft.com/office/powerpoint/2010/main" val="330048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BBE32E75-73CD-4E86-82A8-7D8781540826}" type="datetimeFigureOut">
              <a:rPr lang="th-TH" smtClean="0"/>
              <a:t>22/07/60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5DAAB972-09C1-4DA4-849A-BC8702E12595}" type="slidenum">
              <a:rPr lang="th-TH" smtClean="0"/>
              <a:t>‹#›</a:t>
            </a:fld>
            <a:endParaRPr lang="th-TH"/>
          </a:p>
        </p:txBody>
      </p:sp>
    </p:spTree>
    <p:extLst>
      <p:ext uri="{BB962C8B-B14F-4D97-AF65-F5344CB8AC3E}">
        <p14:creationId xmlns:p14="http://schemas.microsoft.com/office/powerpoint/2010/main" val="59160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BBE32E75-73CD-4E86-82A8-7D8781540826}" type="datetimeFigureOut">
              <a:rPr lang="th-TH" smtClean="0"/>
              <a:t>22/07/60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5DAAB972-09C1-4DA4-849A-BC8702E12595}" type="slidenum">
              <a:rPr lang="th-TH" smtClean="0"/>
              <a:t>‹#›</a:t>
            </a:fld>
            <a:endParaRPr lang="th-TH"/>
          </a:p>
        </p:txBody>
      </p:sp>
    </p:spTree>
    <p:extLst>
      <p:ext uri="{BB962C8B-B14F-4D97-AF65-F5344CB8AC3E}">
        <p14:creationId xmlns:p14="http://schemas.microsoft.com/office/powerpoint/2010/main" val="321426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h-T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32E75-73CD-4E86-82A8-7D8781540826}" type="datetimeFigureOut">
              <a:rPr lang="th-TH" smtClean="0"/>
              <a:t>22/07/60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5DAAB972-09C1-4DA4-849A-BC8702E12595}" type="slidenum">
              <a:rPr lang="th-TH" smtClean="0"/>
              <a:t>‹#›</a:t>
            </a:fld>
            <a:endParaRPr lang="th-TH"/>
          </a:p>
        </p:txBody>
      </p:sp>
    </p:spTree>
    <p:extLst>
      <p:ext uri="{BB962C8B-B14F-4D97-AF65-F5344CB8AC3E}">
        <p14:creationId xmlns:p14="http://schemas.microsoft.com/office/powerpoint/2010/main" val="2338959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BBE32E75-73CD-4E86-82A8-7D8781540826}" type="datetimeFigureOut">
              <a:rPr lang="th-TH" smtClean="0"/>
              <a:t>22/07/60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5DAAB972-09C1-4DA4-849A-BC8702E12595}" type="slidenum">
              <a:rPr lang="th-TH" smtClean="0"/>
              <a:t>‹#›</a:t>
            </a:fld>
            <a:endParaRPr lang="th-TH"/>
          </a:p>
        </p:txBody>
      </p:sp>
    </p:spTree>
    <p:extLst>
      <p:ext uri="{BB962C8B-B14F-4D97-AF65-F5344CB8AC3E}">
        <p14:creationId xmlns:p14="http://schemas.microsoft.com/office/powerpoint/2010/main" val="306690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h-T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BBE32E75-73CD-4E86-82A8-7D8781540826}" type="datetimeFigureOut">
              <a:rPr lang="th-TH" smtClean="0"/>
              <a:t>22/07/60</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5DAAB972-09C1-4DA4-849A-BC8702E12595}" type="slidenum">
              <a:rPr lang="th-TH" smtClean="0"/>
              <a:t>‹#›</a:t>
            </a:fld>
            <a:endParaRPr lang="th-TH"/>
          </a:p>
        </p:txBody>
      </p:sp>
    </p:spTree>
    <p:extLst>
      <p:ext uri="{BB962C8B-B14F-4D97-AF65-F5344CB8AC3E}">
        <p14:creationId xmlns:p14="http://schemas.microsoft.com/office/powerpoint/2010/main" val="173500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BBE32E75-73CD-4E86-82A8-7D8781540826}" type="datetimeFigureOut">
              <a:rPr lang="th-TH" smtClean="0"/>
              <a:t>22/07/60</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5DAAB972-09C1-4DA4-849A-BC8702E12595}" type="slidenum">
              <a:rPr lang="th-TH" smtClean="0"/>
              <a:t>‹#›</a:t>
            </a:fld>
            <a:endParaRPr lang="th-TH"/>
          </a:p>
        </p:txBody>
      </p:sp>
    </p:spTree>
    <p:extLst>
      <p:ext uri="{BB962C8B-B14F-4D97-AF65-F5344CB8AC3E}">
        <p14:creationId xmlns:p14="http://schemas.microsoft.com/office/powerpoint/2010/main" val="208317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32E75-73CD-4E86-82A8-7D8781540826}" type="datetimeFigureOut">
              <a:rPr lang="th-TH" smtClean="0"/>
              <a:t>22/07/60</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5DAAB972-09C1-4DA4-849A-BC8702E12595}" type="slidenum">
              <a:rPr lang="th-TH" smtClean="0"/>
              <a:t>‹#›</a:t>
            </a:fld>
            <a:endParaRPr lang="th-TH"/>
          </a:p>
        </p:txBody>
      </p:sp>
    </p:spTree>
    <p:extLst>
      <p:ext uri="{BB962C8B-B14F-4D97-AF65-F5344CB8AC3E}">
        <p14:creationId xmlns:p14="http://schemas.microsoft.com/office/powerpoint/2010/main" val="386306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h-T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32E75-73CD-4E86-82A8-7D8781540826}" type="datetimeFigureOut">
              <a:rPr lang="th-TH" smtClean="0"/>
              <a:t>22/07/60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5DAAB972-09C1-4DA4-849A-BC8702E12595}" type="slidenum">
              <a:rPr lang="th-TH" smtClean="0"/>
              <a:t>‹#›</a:t>
            </a:fld>
            <a:endParaRPr lang="th-TH"/>
          </a:p>
        </p:txBody>
      </p:sp>
    </p:spTree>
    <p:extLst>
      <p:ext uri="{BB962C8B-B14F-4D97-AF65-F5344CB8AC3E}">
        <p14:creationId xmlns:p14="http://schemas.microsoft.com/office/powerpoint/2010/main" val="29798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h-T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32E75-73CD-4E86-82A8-7D8781540826}" type="datetimeFigureOut">
              <a:rPr lang="th-TH" smtClean="0"/>
              <a:t>22/07/60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5DAAB972-09C1-4DA4-849A-BC8702E12595}" type="slidenum">
              <a:rPr lang="th-TH" smtClean="0"/>
              <a:t>‹#›</a:t>
            </a:fld>
            <a:endParaRPr lang="th-TH"/>
          </a:p>
        </p:txBody>
      </p:sp>
    </p:spTree>
    <p:extLst>
      <p:ext uri="{BB962C8B-B14F-4D97-AF65-F5344CB8AC3E}">
        <p14:creationId xmlns:p14="http://schemas.microsoft.com/office/powerpoint/2010/main" val="3698661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32E75-73CD-4E86-82A8-7D8781540826}" type="datetimeFigureOut">
              <a:rPr lang="th-TH" smtClean="0"/>
              <a:t>22/07/60</a:t>
            </a:fld>
            <a:endParaRPr lang="th-T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AB972-09C1-4DA4-849A-BC8702E12595}" type="slidenum">
              <a:rPr lang="th-TH" smtClean="0"/>
              <a:t>‹#›</a:t>
            </a:fld>
            <a:endParaRPr lang="th-TH"/>
          </a:p>
        </p:txBody>
      </p:sp>
    </p:spTree>
    <p:extLst>
      <p:ext uri="{BB962C8B-B14F-4D97-AF65-F5344CB8AC3E}">
        <p14:creationId xmlns:p14="http://schemas.microsoft.com/office/powerpoint/2010/main" val="27193160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wmf"/><Relationship Id="rId4" Type="http://schemas.openxmlformats.org/officeDocument/2006/relationships/image" Target="../media/image39.wmf"/></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674" y="942057"/>
            <a:ext cx="10064539" cy="2387600"/>
          </a:xfrm>
        </p:spPr>
        <p:txBody>
          <a:bodyPr>
            <a:noAutofit/>
          </a:bodyPr>
          <a:lstStyle/>
          <a:p>
            <a:r>
              <a:rPr lang="en-US" sz="3200" b="1" dirty="0">
                <a:latin typeface="+mn-lt"/>
              </a:rPr>
              <a:t>Medical doctors’ contribution </a:t>
            </a:r>
            <a:r>
              <a:rPr lang="en-US" sz="3200" b="1" dirty="0" smtClean="0">
                <a:latin typeface="+mn-lt"/>
              </a:rPr>
              <a:t>to Primary Care </a:t>
            </a:r>
            <a:br>
              <a:rPr lang="en-US" sz="3200" b="1" dirty="0" smtClean="0">
                <a:latin typeface="+mn-lt"/>
              </a:rPr>
            </a:br>
            <a:r>
              <a:rPr lang="en-US" sz="3200" b="1" dirty="0" smtClean="0">
                <a:latin typeface="+mn-lt"/>
              </a:rPr>
              <a:t>on the basis of patient-, person- </a:t>
            </a:r>
            <a:r>
              <a:rPr lang="en-US" sz="3200" b="1" dirty="0">
                <a:latin typeface="+mn-lt"/>
              </a:rPr>
              <a:t>and people- centered </a:t>
            </a:r>
            <a:r>
              <a:rPr lang="en-US" sz="3200" b="1" dirty="0" smtClean="0">
                <a:latin typeface="+mn-lt"/>
              </a:rPr>
              <a:t>care</a:t>
            </a:r>
            <a:r>
              <a:rPr lang="en-US" sz="3200" dirty="0" smtClean="0">
                <a:latin typeface="+mn-lt"/>
              </a:rPr>
              <a:t> </a:t>
            </a:r>
            <a:br>
              <a:rPr lang="en-US" sz="3200" dirty="0" smtClean="0">
                <a:latin typeface="+mn-lt"/>
              </a:rPr>
            </a:br>
            <a:r>
              <a:rPr lang="en-US" sz="2800" dirty="0" smtClean="0">
                <a:latin typeface="+mn-lt"/>
              </a:rPr>
              <a:t/>
            </a:r>
            <a:br>
              <a:rPr lang="en-US" sz="2800" dirty="0" smtClean="0">
                <a:latin typeface="+mn-lt"/>
              </a:rPr>
            </a:br>
            <a:r>
              <a:rPr lang="en-US" sz="2800" b="1" dirty="0" smtClean="0">
                <a:ln w="6600">
                  <a:solidFill>
                    <a:srgbClr val="002060"/>
                  </a:solidFill>
                  <a:prstDash val="solid"/>
                </a:ln>
                <a:solidFill>
                  <a:srgbClr val="002060"/>
                </a:solidFill>
                <a:effectLst>
                  <a:outerShdw dist="38100" dir="2700000" algn="tl" rotWithShape="0">
                    <a:schemeClr val="accent2"/>
                  </a:outerShdw>
                </a:effectLst>
                <a:latin typeface="+mn-lt"/>
              </a:rPr>
              <a:t>A new medical culture for Family Medicine in Thailand</a:t>
            </a:r>
            <a:endParaRPr lang="th-TH" sz="2800" b="1" dirty="0">
              <a:ln w="6600">
                <a:solidFill>
                  <a:srgbClr val="002060"/>
                </a:solidFill>
                <a:prstDash val="solid"/>
              </a:ln>
              <a:solidFill>
                <a:srgbClr val="002060"/>
              </a:solidFill>
              <a:effectLst>
                <a:outerShdw dist="38100" dir="2700000" algn="tl" rotWithShape="0">
                  <a:schemeClr val="accent2"/>
                </a:outerShdw>
              </a:effectLst>
              <a:latin typeface="+mn-lt"/>
            </a:endParaRPr>
          </a:p>
        </p:txBody>
      </p:sp>
      <p:sp>
        <p:nvSpPr>
          <p:cNvPr id="3" name="Subtitle 2"/>
          <p:cNvSpPr>
            <a:spLocks noGrp="1"/>
          </p:cNvSpPr>
          <p:nvPr>
            <p:ph type="subTitle" idx="1"/>
          </p:nvPr>
        </p:nvSpPr>
        <p:spPr>
          <a:xfrm>
            <a:off x="1165238" y="4078554"/>
            <a:ext cx="9787944" cy="2051787"/>
          </a:xfrm>
        </p:spPr>
        <p:txBody>
          <a:bodyPr>
            <a:normAutofit fontScale="92500" lnSpcReduction="10000"/>
          </a:bodyPr>
          <a:lstStyle/>
          <a:p>
            <a:r>
              <a:rPr lang="en-US" b="1" dirty="0" smtClean="0"/>
              <a:t>Yongyuth Pongsupap MD, MPH, PhD</a:t>
            </a:r>
          </a:p>
          <a:p>
            <a:r>
              <a:rPr lang="en-US" dirty="0" smtClean="0"/>
              <a:t>Senior Expert, National Health Security Office, Thailand</a:t>
            </a:r>
          </a:p>
          <a:p>
            <a:r>
              <a:rPr lang="en-US" dirty="0" smtClean="0"/>
              <a:t>10</a:t>
            </a:r>
            <a:r>
              <a:rPr lang="en-US" baseline="30000" dirty="0" smtClean="0"/>
              <a:t>th</a:t>
            </a:r>
            <a:r>
              <a:rPr lang="en-US" dirty="0" smtClean="0"/>
              <a:t> ASEAN and 7</a:t>
            </a:r>
            <a:r>
              <a:rPr lang="en-US" baseline="30000" dirty="0" smtClean="0"/>
              <a:t>th</a:t>
            </a:r>
            <a:r>
              <a:rPr lang="en-US" dirty="0" smtClean="0"/>
              <a:t> Perak Health Conference on Primary Health Care</a:t>
            </a:r>
          </a:p>
          <a:p>
            <a:r>
              <a:rPr lang="en-US" dirty="0" smtClean="0"/>
              <a:t>21-23 July 2017</a:t>
            </a:r>
          </a:p>
          <a:p>
            <a:r>
              <a:rPr lang="en-US" dirty="0" smtClean="0"/>
              <a:t>Kinta Riverfront Hotel, Ipoh, Malaysia</a:t>
            </a:r>
          </a:p>
          <a:p>
            <a:endParaRPr lang="en-US" dirty="0" smtClean="0"/>
          </a:p>
        </p:txBody>
      </p:sp>
    </p:spTree>
    <p:extLst>
      <p:ext uri="{BB962C8B-B14F-4D97-AF65-F5344CB8AC3E}">
        <p14:creationId xmlns:p14="http://schemas.microsoft.com/office/powerpoint/2010/main" val="1688798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294" y="341632"/>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Health </a:t>
            </a:r>
            <a:r>
              <a:rPr lang="en-US" sz="2000" b="1" dirty="0" err="1" smtClean="0">
                <a:latin typeface="Angsana New" pitchFamily="18" charset="-34"/>
                <a:cs typeface="Angsana New" pitchFamily="18" charset="-34"/>
              </a:rPr>
              <a:t>centre</a:t>
            </a:r>
            <a:r>
              <a:rPr lang="en-US" sz="2000" dirty="0" smtClean="0">
                <a:latin typeface="Angsana New" pitchFamily="18" charset="-34"/>
                <a:cs typeface="Angsana New" pitchFamily="18" charset="-34"/>
              </a:rPr>
              <a:t>: in every sub-district</a:t>
            </a:r>
            <a:endParaRPr lang="th-TH" sz="2000" dirty="0">
              <a:latin typeface="Angsana New" pitchFamily="18" charset="-34"/>
              <a:cs typeface="Angsana New" pitchFamily="18" charset="-34"/>
            </a:endParaRPr>
          </a:p>
        </p:txBody>
      </p:sp>
      <p:sp>
        <p:nvSpPr>
          <p:cNvPr id="3" name="TextBox 2"/>
          <p:cNvSpPr txBox="1"/>
          <p:nvPr/>
        </p:nvSpPr>
        <p:spPr>
          <a:xfrm>
            <a:off x="386955" y="714356"/>
            <a:ext cx="590226" cy="400110"/>
          </a:xfrm>
          <a:prstGeom prst="rect">
            <a:avLst/>
          </a:prstGeom>
          <a:noFill/>
        </p:spPr>
        <p:txBody>
          <a:bodyPr wrap="none" rtlCol="0">
            <a:spAutoFit/>
          </a:bodyPr>
          <a:lstStyle/>
          <a:p>
            <a:r>
              <a:rPr lang="en-US" sz="2000" b="1" dirty="0" smtClean="0">
                <a:latin typeface="Angsana New" pitchFamily="18" charset="-34"/>
                <a:cs typeface="Angsana New" pitchFamily="18" charset="-34"/>
              </a:rPr>
              <a:t>1980s</a:t>
            </a:r>
            <a:endParaRPr lang="th-TH" sz="2000" dirty="0">
              <a:latin typeface="Angsana New" pitchFamily="18" charset="-34"/>
              <a:cs typeface="Angsana New" pitchFamily="18" charset="-34"/>
            </a:endParaRPr>
          </a:p>
        </p:txBody>
      </p:sp>
      <p:sp>
        <p:nvSpPr>
          <p:cNvPr id="4" name="Rectangle 3"/>
          <p:cNvSpPr/>
          <p:nvPr/>
        </p:nvSpPr>
        <p:spPr>
          <a:xfrm>
            <a:off x="380962" y="224091"/>
            <a:ext cx="965329" cy="400110"/>
          </a:xfrm>
          <a:prstGeom prst="rect">
            <a:avLst/>
          </a:prstGeom>
        </p:spPr>
        <p:txBody>
          <a:bodyPr wrap="none">
            <a:spAutoFit/>
          </a:bodyPr>
          <a:lstStyle/>
          <a:p>
            <a:r>
              <a:rPr lang="en-US" sz="2000" b="1" dirty="0" smtClean="0">
                <a:latin typeface="Angsana New" pitchFamily="18" charset="-34"/>
                <a:cs typeface="Angsana New" pitchFamily="18" charset="-34"/>
              </a:rPr>
              <a:t>1970s - 80s</a:t>
            </a:r>
            <a:endParaRPr lang="th-TH" sz="2000" dirty="0"/>
          </a:p>
        </p:txBody>
      </p:sp>
      <p:sp>
        <p:nvSpPr>
          <p:cNvPr id="5" name="Rectangle 4"/>
          <p:cNvSpPr/>
          <p:nvPr/>
        </p:nvSpPr>
        <p:spPr>
          <a:xfrm>
            <a:off x="977181" y="714356"/>
            <a:ext cx="2558714" cy="400110"/>
          </a:xfrm>
          <a:prstGeom prst="rect">
            <a:avLst/>
          </a:prstGeom>
        </p:spPr>
        <p:txBody>
          <a:bodyPr wrap="none">
            <a:spAutoFit/>
          </a:bodyPr>
          <a:lstStyle/>
          <a:p>
            <a:r>
              <a:rPr lang="en-US" sz="2000" b="1" dirty="0" smtClean="0">
                <a:latin typeface="Angsana New" pitchFamily="18" charset="-34"/>
                <a:cs typeface="Angsana New" pitchFamily="18" charset="-34"/>
              </a:rPr>
              <a:t>Health Volunteers</a:t>
            </a:r>
            <a:r>
              <a:rPr lang="en-US" sz="2000" dirty="0" smtClean="0">
                <a:latin typeface="Angsana New" pitchFamily="18" charset="-34"/>
                <a:cs typeface="Angsana New" pitchFamily="18" charset="-34"/>
              </a:rPr>
              <a:t>: in every village</a:t>
            </a:r>
            <a:endParaRPr lang="th-TH" sz="2000" dirty="0"/>
          </a:p>
        </p:txBody>
      </p:sp>
      <p:sp>
        <p:nvSpPr>
          <p:cNvPr id="6" name="TextBox 5"/>
          <p:cNvSpPr txBox="1"/>
          <p:nvPr/>
        </p:nvSpPr>
        <p:spPr>
          <a:xfrm>
            <a:off x="1400667" y="96467"/>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Hospital</a:t>
            </a:r>
            <a:r>
              <a:rPr lang="en-US" sz="2000" dirty="0" smtClean="0">
                <a:latin typeface="Angsana New" pitchFamily="18" charset="-34"/>
                <a:cs typeface="Angsana New" pitchFamily="18" charset="-34"/>
              </a:rPr>
              <a:t>: in every district</a:t>
            </a:r>
            <a:endParaRPr lang="th-TH" sz="2000" dirty="0">
              <a:latin typeface="Angsana New" pitchFamily="18" charset="-34"/>
              <a:cs typeface="Angsana New" pitchFamily="18" charset="-34"/>
            </a:endParaRPr>
          </a:p>
        </p:txBody>
      </p:sp>
      <p:sp>
        <p:nvSpPr>
          <p:cNvPr id="7" name="Rectangle 6"/>
          <p:cNvSpPr/>
          <p:nvPr/>
        </p:nvSpPr>
        <p:spPr>
          <a:xfrm>
            <a:off x="380962" y="78999"/>
            <a:ext cx="3534215" cy="100212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aphicFrame>
        <p:nvGraphicFramePr>
          <p:cNvPr id="10" name="Content Placeholder 4"/>
          <p:cNvGraphicFramePr>
            <a:graphicFrameLocks/>
          </p:cNvGraphicFramePr>
          <p:nvPr>
            <p:extLst>
              <p:ext uri="{D42A27DB-BD31-4B8C-83A1-F6EECF244321}">
                <p14:modId xmlns:p14="http://schemas.microsoft.com/office/powerpoint/2010/main" val="573981644"/>
              </p:ext>
            </p:extLst>
          </p:nvPr>
        </p:nvGraphicFramePr>
        <p:xfrm>
          <a:off x="2581877" y="1423025"/>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9554197" y="3108948"/>
            <a:ext cx="1357322" cy="121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V="1">
            <a:off x="3553405" y="4323394"/>
            <a:ext cx="500066" cy="714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53537" y="3894766"/>
            <a:ext cx="357190" cy="714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10727" y="3751890"/>
            <a:ext cx="357190" cy="142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267917" y="3609014"/>
            <a:ext cx="785818" cy="142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5839421" y="3323262"/>
            <a:ext cx="500066" cy="714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25173" y="3108948"/>
            <a:ext cx="428628"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482363" y="3037510"/>
            <a:ext cx="357190" cy="714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839553" y="2680320"/>
            <a:ext cx="571504" cy="3571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7053867" y="2251692"/>
            <a:ext cx="785818" cy="714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482495" y="1751626"/>
            <a:ext cx="500066" cy="142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982561" y="1751626"/>
            <a:ext cx="428628"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411189" y="1680188"/>
            <a:ext cx="500066" cy="714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911255" y="1680188"/>
            <a:ext cx="35719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4410661" y="4108286"/>
            <a:ext cx="285752"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053471" y="4251956"/>
            <a:ext cx="500066" cy="714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82568" y="4680583"/>
            <a:ext cx="2427314" cy="342177"/>
          </a:xfrm>
          <a:prstGeom prst="rect">
            <a:avLst/>
          </a:prstGeom>
          <a:solidFill>
            <a:schemeClr val="bg1"/>
          </a:solidFill>
        </p:spPr>
        <p:txBody>
          <a:bodyPr wrap="square" rtlCol="0">
            <a:spAutoFit/>
          </a:bodyPr>
          <a:lstStyle/>
          <a:p>
            <a:pPr algn="ctr"/>
            <a:r>
              <a:rPr lang="en-US" sz="1600" dirty="0">
                <a:solidFill>
                  <a:srgbClr val="002060"/>
                </a:solidFill>
              </a:rPr>
              <a:t>1975: Scheme for the poor</a:t>
            </a:r>
          </a:p>
        </p:txBody>
      </p:sp>
      <p:cxnSp>
        <p:nvCxnSpPr>
          <p:cNvPr id="28" name="Straight Arrow Connector 27"/>
          <p:cNvCxnSpPr/>
          <p:nvPr/>
        </p:nvCxnSpPr>
        <p:spPr>
          <a:xfrm rot="16200000" flipV="1">
            <a:off x="3446249" y="4573429"/>
            <a:ext cx="214314" cy="1"/>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43760" y="3024240"/>
            <a:ext cx="2196114" cy="584775"/>
          </a:xfrm>
          <a:prstGeom prst="rect">
            <a:avLst/>
          </a:prstGeom>
          <a:solidFill>
            <a:schemeClr val="bg1"/>
          </a:solidFill>
        </p:spPr>
        <p:txBody>
          <a:bodyPr wrap="none" rtlCol="0">
            <a:spAutoFit/>
          </a:bodyPr>
          <a:lstStyle/>
          <a:p>
            <a:pPr algn="ctr"/>
            <a:r>
              <a:rPr lang="en-US" sz="1600" dirty="0">
                <a:solidFill>
                  <a:srgbClr val="002060"/>
                </a:solidFill>
              </a:rPr>
              <a:t>1983: Civil Service</a:t>
            </a:r>
          </a:p>
          <a:p>
            <a:pPr algn="ctr"/>
            <a:r>
              <a:rPr lang="en-US" sz="1600" dirty="0">
                <a:solidFill>
                  <a:srgbClr val="002060"/>
                </a:solidFill>
              </a:rPr>
              <a:t>Medical Benefit Scheme</a:t>
            </a:r>
          </a:p>
        </p:txBody>
      </p:sp>
      <p:cxnSp>
        <p:nvCxnSpPr>
          <p:cNvPr id="30" name="Straight Arrow Connector 29"/>
          <p:cNvCxnSpPr/>
          <p:nvPr/>
        </p:nvCxnSpPr>
        <p:spPr>
          <a:xfrm rot="5400000">
            <a:off x="4411058" y="3752287"/>
            <a:ext cx="284958"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191065" y="2108817"/>
            <a:ext cx="1901482" cy="584775"/>
          </a:xfrm>
          <a:prstGeom prst="rect">
            <a:avLst/>
          </a:prstGeom>
          <a:solidFill>
            <a:schemeClr val="bg1"/>
          </a:solidFill>
        </p:spPr>
        <p:txBody>
          <a:bodyPr wrap="none" rtlCol="0">
            <a:spAutoFit/>
          </a:bodyPr>
          <a:lstStyle/>
          <a:p>
            <a:pPr algn="ctr"/>
            <a:r>
              <a:rPr lang="en-US" sz="1600" dirty="0">
                <a:solidFill>
                  <a:srgbClr val="002060"/>
                </a:solidFill>
              </a:rPr>
              <a:t>1992: Social Security</a:t>
            </a:r>
          </a:p>
          <a:p>
            <a:pPr algn="ctr"/>
            <a:r>
              <a:rPr lang="en-US" sz="1600" dirty="0">
                <a:solidFill>
                  <a:srgbClr val="002060"/>
                </a:solidFill>
              </a:rPr>
              <a:t>Scheme</a:t>
            </a:r>
          </a:p>
        </p:txBody>
      </p:sp>
      <p:sp>
        <p:nvSpPr>
          <p:cNvPr id="32" name="TextBox 31"/>
          <p:cNvSpPr txBox="1"/>
          <p:nvPr/>
        </p:nvSpPr>
        <p:spPr>
          <a:xfrm>
            <a:off x="6326422" y="1037247"/>
            <a:ext cx="2294282" cy="584775"/>
          </a:xfrm>
          <a:prstGeom prst="rect">
            <a:avLst/>
          </a:prstGeom>
          <a:noFill/>
        </p:spPr>
        <p:txBody>
          <a:bodyPr wrap="none" rtlCol="0">
            <a:spAutoFit/>
          </a:bodyPr>
          <a:lstStyle/>
          <a:p>
            <a:pPr algn="ctr"/>
            <a:r>
              <a:rPr lang="en-US" sz="1600" dirty="0">
                <a:solidFill>
                  <a:srgbClr val="002060"/>
                </a:solidFill>
              </a:rPr>
              <a:t>2001: Universal Coverage</a:t>
            </a:r>
          </a:p>
          <a:p>
            <a:pPr algn="ctr"/>
            <a:r>
              <a:rPr lang="en-US" sz="1600" dirty="0">
                <a:solidFill>
                  <a:srgbClr val="002060"/>
                </a:solidFill>
              </a:rPr>
              <a:t>Scheme</a:t>
            </a:r>
          </a:p>
        </p:txBody>
      </p:sp>
      <p:cxnSp>
        <p:nvCxnSpPr>
          <p:cNvPr id="33" name="Straight Arrow Connector 32"/>
          <p:cNvCxnSpPr>
            <a:stCxn id="32" idx="2"/>
          </p:cNvCxnSpPr>
          <p:nvPr/>
        </p:nvCxnSpPr>
        <p:spPr>
          <a:xfrm flipH="1">
            <a:off x="7464631" y="1622021"/>
            <a:ext cx="8932" cy="21431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3481173" y="532273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2"/>
          </p:cNvCxnSpPr>
          <p:nvPr/>
        </p:nvCxnSpPr>
        <p:spPr>
          <a:xfrm flipH="1">
            <a:off x="6125174" y="2693591"/>
            <a:ext cx="16632" cy="34392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9728974">
            <a:off x="4691320" y="3244453"/>
            <a:ext cx="4248535" cy="523220"/>
          </a:xfrm>
          <a:prstGeom prst="rect">
            <a:avLst/>
          </a:prstGeom>
          <a:solidFill>
            <a:schemeClr val="bg1"/>
          </a:solidFill>
        </p:spPr>
        <p:txBody>
          <a:bodyPr wrap="none" rtlCol="0">
            <a:spAutoFit/>
          </a:bodyPr>
          <a:lstStyle/>
          <a:p>
            <a:r>
              <a:rPr lang="en-US" sz="1400" dirty="0">
                <a:solidFill>
                  <a:srgbClr val="002060"/>
                </a:solidFill>
              </a:rPr>
              <a:t>1983 -2002: Voluntary Public Health Insurance Schemes</a:t>
            </a:r>
          </a:p>
          <a:p>
            <a:pPr algn="ctr"/>
            <a:r>
              <a:rPr lang="en-US" sz="1400" dirty="0">
                <a:solidFill>
                  <a:srgbClr val="002060"/>
                </a:solidFill>
              </a:rPr>
              <a:t>(500 Baht per family)</a:t>
            </a:r>
          </a:p>
        </p:txBody>
      </p:sp>
      <p:sp>
        <p:nvSpPr>
          <p:cNvPr id="37" name="TextBox 36"/>
          <p:cNvSpPr txBox="1"/>
          <p:nvPr/>
        </p:nvSpPr>
        <p:spPr>
          <a:xfrm>
            <a:off x="8482627" y="1341634"/>
            <a:ext cx="1324402" cy="338554"/>
          </a:xfrm>
          <a:prstGeom prst="rect">
            <a:avLst/>
          </a:prstGeom>
          <a:noFill/>
        </p:spPr>
        <p:txBody>
          <a:bodyPr wrap="none" rtlCol="0">
            <a:spAutoFit/>
          </a:bodyPr>
          <a:lstStyle/>
          <a:p>
            <a:r>
              <a:rPr lang="en-US" sz="1600" b="1" dirty="0">
                <a:solidFill>
                  <a:srgbClr val="C00000"/>
                </a:solidFill>
              </a:rPr>
              <a:t>2009: 99.36%</a:t>
            </a:r>
          </a:p>
        </p:txBody>
      </p:sp>
      <p:sp>
        <p:nvSpPr>
          <p:cNvPr id="38" name="TextBox 37"/>
          <p:cNvSpPr txBox="1"/>
          <p:nvPr/>
        </p:nvSpPr>
        <p:spPr>
          <a:xfrm>
            <a:off x="2410398" y="1108684"/>
            <a:ext cx="2174185" cy="369332"/>
          </a:xfrm>
          <a:prstGeom prst="rect">
            <a:avLst/>
          </a:prstGeom>
          <a:noFill/>
        </p:spPr>
        <p:txBody>
          <a:bodyPr wrap="none" rtlCol="0">
            <a:spAutoFit/>
          </a:bodyPr>
          <a:lstStyle/>
          <a:p>
            <a:r>
              <a:rPr lang="en-US" sz="1800" dirty="0"/>
              <a:t>% of Total population</a:t>
            </a:r>
          </a:p>
        </p:txBody>
      </p:sp>
      <p:sp>
        <p:nvSpPr>
          <p:cNvPr id="39" name="TextBox 38"/>
          <p:cNvSpPr txBox="1"/>
          <p:nvPr/>
        </p:nvSpPr>
        <p:spPr>
          <a:xfrm>
            <a:off x="355204" y="6110294"/>
            <a:ext cx="3570704" cy="430887"/>
          </a:xfrm>
          <a:prstGeom prst="rect">
            <a:avLst/>
          </a:prstGeom>
          <a:solidFill>
            <a:srgbClr val="FF0000"/>
          </a:solidFill>
          <a:ln>
            <a:solidFill>
              <a:srgbClr val="FF0000"/>
            </a:solidFill>
          </a:ln>
        </p:spPr>
        <p:txBody>
          <a:bodyPr wrap="square" rtlCol="0">
            <a:spAutoFit/>
          </a:bodyPr>
          <a:lstStyle/>
          <a:p>
            <a:r>
              <a:rPr lang="en-US" sz="2200" b="1" dirty="0">
                <a:solidFill>
                  <a:schemeClr val="bg1"/>
                </a:solidFill>
                <a:latin typeface="Angsana New" pitchFamily="18" charset="-34"/>
                <a:cs typeface="Angsana New" pitchFamily="18" charset="-34"/>
              </a:rPr>
              <a:t>2000s</a:t>
            </a:r>
            <a:r>
              <a:rPr lang="en-US" sz="2200" dirty="0">
                <a:solidFill>
                  <a:schemeClr val="bg1"/>
                </a:solidFill>
                <a:latin typeface="Angsana New" pitchFamily="18" charset="-34"/>
                <a:cs typeface="Angsana New" pitchFamily="18" charset="-34"/>
              </a:rPr>
              <a:t>: </a:t>
            </a:r>
            <a:r>
              <a:rPr lang="en-US" sz="2200" dirty="0" smtClean="0">
                <a:solidFill>
                  <a:schemeClr val="bg1"/>
                </a:solidFill>
                <a:latin typeface="Angsana New" pitchFamily="18" charset="-34"/>
                <a:cs typeface="Angsana New" pitchFamily="18" charset="-34"/>
              </a:rPr>
              <a:t>Achieving </a:t>
            </a:r>
            <a:r>
              <a:rPr lang="en-US" sz="2200" b="1" dirty="0" smtClean="0">
                <a:solidFill>
                  <a:schemeClr val="bg1"/>
                </a:solidFill>
                <a:latin typeface="Angsana New" pitchFamily="18" charset="-34"/>
                <a:cs typeface="Angsana New" pitchFamily="18" charset="-34"/>
              </a:rPr>
              <a:t>Universal Health Coverage</a:t>
            </a:r>
            <a:endParaRPr lang="th-TH" sz="2200" b="1" dirty="0">
              <a:solidFill>
                <a:schemeClr val="bg1"/>
              </a:solidFill>
              <a:latin typeface="Angsana New" pitchFamily="18" charset="-34"/>
              <a:cs typeface="Angsana New" pitchFamily="18" charset="-34"/>
            </a:endParaRPr>
          </a:p>
        </p:txBody>
      </p:sp>
    </p:spTree>
    <p:extLst>
      <p:ext uri="{BB962C8B-B14F-4D97-AF65-F5344CB8AC3E}">
        <p14:creationId xmlns:p14="http://schemas.microsoft.com/office/powerpoint/2010/main" val="318211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8" presetClass="entr" presetSubtype="3"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upRight)">
                                      <p:cBhvr>
                                        <p:cTn id="16" dur="500"/>
                                        <p:tgtEl>
                                          <p:spTgt spid="12"/>
                                        </p:tgtEl>
                                      </p:cBhvr>
                                    </p:animEffect>
                                  </p:childTnLst>
                                </p:cTn>
                              </p:par>
                            </p:childTnLst>
                          </p:cTn>
                        </p:par>
                        <p:par>
                          <p:cTn id="17" fill="hold">
                            <p:stCondLst>
                              <p:cond delay="1000"/>
                            </p:stCondLst>
                            <p:childTnLst>
                              <p:par>
                                <p:cTn id="18" presetID="18" presetClass="entr" presetSubtype="3"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trips(upRight)">
                                      <p:cBhvr>
                                        <p:cTn id="20" dur="500"/>
                                        <p:tgtEl>
                                          <p:spTgt spid="26"/>
                                        </p:tgtEl>
                                      </p:cBhvr>
                                    </p:animEffect>
                                  </p:childTnLst>
                                </p:cTn>
                              </p:par>
                            </p:childTnLst>
                          </p:cTn>
                        </p:par>
                        <p:par>
                          <p:cTn id="21" fill="hold">
                            <p:stCondLst>
                              <p:cond delay="1500"/>
                            </p:stCondLst>
                            <p:childTnLst>
                              <p:par>
                                <p:cTn id="22" presetID="18" presetClass="entr" presetSubtype="3"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upRight)">
                                      <p:cBhvr>
                                        <p:cTn id="24" dur="500"/>
                                        <p:tgtEl>
                                          <p:spTgt spid="25"/>
                                        </p:tgtEl>
                                      </p:cBhvr>
                                    </p:animEffect>
                                  </p:childTnLst>
                                </p:cTn>
                              </p:par>
                            </p:childTnLst>
                          </p:cTn>
                        </p:par>
                        <p:par>
                          <p:cTn id="25" fill="hold">
                            <p:stCondLst>
                              <p:cond delay="2000"/>
                            </p:stCondLst>
                            <p:childTnLst>
                              <p:par>
                                <p:cTn id="26" presetID="18" presetClass="entr" presetSubtype="3"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upRight)">
                                      <p:cBhvr>
                                        <p:cTn id="28" dur="500"/>
                                        <p:tgtEl>
                                          <p:spTgt spid="13"/>
                                        </p:tgtEl>
                                      </p:cBhvr>
                                    </p:animEffect>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upRight)">
                                      <p:cBhvr>
                                        <p:cTn id="32" dur="500"/>
                                        <p:tgtEl>
                                          <p:spTgt spid="14"/>
                                        </p:tgtEl>
                                      </p:cBhvr>
                                    </p:animEffect>
                                  </p:childTnLst>
                                </p:cTn>
                              </p:par>
                            </p:childTnLst>
                          </p:cTn>
                        </p:par>
                        <p:par>
                          <p:cTn id="33" fill="hold">
                            <p:stCondLst>
                              <p:cond delay="3000"/>
                            </p:stCondLst>
                            <p:childTnLst>
                              <p:par>
                                <p:cTn id="34" presetID="18" presetClass="entr" presetSubtype="3"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trips(upRight)">
                                      <p:cBhvr>
                                        <p:cTn id="36" dur="500"/>
                                        <p:tgtEl>
                                          <p:spTgt spid="15"/>
                                        </p:tgtEl>
                                      </p:cBhvr>
                                    </p:animEffect>
                                  </p:childTnLst>
                                </p:cTn>
                              </p:par>
                            </p:childTnLst>
                          </p:cTn>
                        </p:par>
                        <p:par>
                          <p:cTn id="37" fill="hold">
                            <p:stCondLst>
                              <p:cond delay="3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500"/>
                                        <p:tgtEl>
                                          <p:spTgt spid="16"/>
                                        </p:tgtEl>
                                      </p:cBhvr>
                                    </p:animEffect>
                                  </p:childTnLst>
                                </p:cTn>
                              </p:par>
                            </p:childTnLst>
                          </p:cTn>
                        </p:par>
                        <p:par>
                          <p:cTn id="41" fill="hold">
                            <p:stCondLst>
                              <p:cond delay="4000"/>
                            </p:stCondLst>
                            <p:childTnLst>
                              <p:par>
                                <p:cTn id="42" presetID="18" presetClass="entr" presetSubtype="3"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upRight)">
                                      <p:cBhvr>
                                        <p:cTn id="44" dur="500"/>
                                        <p:tgtEl>
                                          <p:spTgt spid="17"/>
                                        </p:tgtEl>
                                      </p:cBhvr>
                                    </p:animEffect>
                                  </p:childTnLst>
                                </p:cTn>
                              </p:par>
                            </p:childTnLst>
                          </p:cTn>
                        </p:par>
                        <p:par>
                          <p:cTn id="45" fill="hold">
                            <p:stCondLst>
                              <p:cond delay="4500"/>
                            </p:stCondLst>
                            <p:childTnLst>
                              <p:par>
                                <p:cTn id="46" presetID="18" presetClass="entr" presetSubtype="3"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strips(upRight)">
                                      <p:cBhvr>
                                        <p:cTn id="48" dur="500"/>
                                        <p:tgtEl>
                                          <p:spTgt spid="18"/>
                                        </p:tgtEl>
                                      </p:cBhvr>
                                    </p:animEffect>
                                  </p:childTnLst>
                                </p:cTn>
                              </p:par>
                            </p:childTnLst>
                          </p:cTn>
                        </p:par>
                        <p:par>
                          <p:cTn id="49" fill="hold">
                            <p:stCondLst>
                              <p:cond delay="5000"/>
                            </p:stCondLst>
                            <p:childTnLst>
                              <p:par>
                                <p:cTn id="50" presetID="18" presetClass="entr" presetSubtype="3"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upRight)">
                                      <p:cBhvr>
                                        <p:cTn id="52" dur="500"/>
                                        <p:tgtEl>
                                          <p:spTgt spid="19"/>
                                        </p:tgtEl>
                                      </p:cBhvr>
                                    </p:animEffect>
                                  </p:childTnLst>
                                </p:cTn>
                              </p:par>
                            </p:childTnLst>
                          </p:cTn>
                        </p:par>
                        <p:par>
                          <p:cTn id="53" fill="hold">
                            <p:stCondLst>
                              <p:cond delay="5500"/>
                            </p:stCondLst>
                            <p:childTnLst>
                              <p:par>
                                <p:cTn id="54" presetID="18" presetClass="entr" presetSubtype="3"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strips(upRight)">
                                      <p:cBhvr>
                                        <p:cTn id="56" dur="500"/>
                                        <p:tgtEl>
                                          <p:spTgt spid="20"/>
                                        </p:tgtEl>
                                      </p:cBhvr>
                                    </p:animEffect>
                                  </p:childTnLst>
                                </p:cTn>
                              </p:par>
                            </p:childTnLst>
                          </p:cTn>
                        </p:par>
                        <p:par>
                          <p:cTn id="57" fill="hold">
                            <p:stCondLst>
                              <p:cond delay="6000"/>
                            </p:stCondLst>
                            <p:childTnLst>
                              <p:par>
                                <p:cTn id="58" presetID="18" presetClass="entr" presetSubtype="3"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strips(upRight)">
                                      <p:cBhvr>
                                        <p:cTn id="60" dur="500"/>
                                        <p:tgtEl>
                                          <p:spTgt spid="21"/>
                                        </p:tgtEl>
                                      </p:cBhvr>
                                    </p:animEffect>
                                  </p:childTnLst>
                                </p:cTn>
                              </p:par>
                            </p:childTnLst>
                          </p:cTn>
                        </p:par>
                        <p:par>
                          <p:cTn id="61" fill="hold">
                            <p:stCondLst>
                              <p:cond delay="65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7000"/>
                            </p:stCondLst>
                            <p:childTnLst>
                              <p:par>
                                <p:cTn id="66" presetID="18" presetClass="entr" presetSubtype="3"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strips(upRight)">
                                      <p:cBhvr>
                                        <p:cTn id="68" dur="500"/>
                                        <p:tgtEl>
                                          <p:spTgt spid="23"/>
                                        </p:tgtEl>
                                      </p:cBhvr>
                                    </p:animEffect>
                                  </p:childTnLst>
                                </p:cTn>
                              </p:par>
                            </p:childTnLst>
                          </p:cTn>
                        </p:par>
                        <p:par>
                          <p:cTn id="69" fill="hold">
                            <p:stCondLst>
                              <p:cond delay="7500"/>
                            </p:stCondLst>
                            <p:childTnLst>
                              <p:par>
                                <p:cTn id="70" presetID="18" presetClass="entr" presetSubtype="3"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strips(upRight)">
                                      <p:cBhvr>
                                        <p:cTn id="72" dur="500"/>
                                        <p:tgtEl>
                                          <p:spTgt spid="24"/>
                                        </p:tgtEl>
                                      </p:cBhvr>
                                    </p:animEffect>
                                  </p:childTnLst>
                                </p:cTn>
                              </p:par>
                            </p:childTnLst>
                          </p:cTn>
                        </p:par>
                        <p:par>
                          <p:cTn id="73" fill="hold">
                            <p:stCondLst>
                              <p:cond delay="8000"/>
                            </p:stCondLst>
                            <p:childTnLst>
                              <p:par>
                                <p:cTn id="74" presetID="1"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7294" y="341632"/>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Health </a:t>
            </a:r>
            <a:r>
              <a:rPr lang="en-US" sz="2000" b="1" dirty="0" err="1" smtClean="0">
                <a:latin typeface="Angsana New" pitchFamily="18" charset="-34"/>
                <a:cs typeface="Angsana New" pitchFamily="18" charset="-34"/>
              </a:rPr>
              <a:t>centre</a:t>
            </a:r>
            <a:r>
              <a:rPr lang="en-US" sz="2000" dirty="0" smtClean="0">
                <a:latin typeface="Angsana New" pitchFamily="18" charset="-34"/>
                <a:cs typeface="Angsana New" pitchFamily="18" charset="-34"/>
              </a:rPr>
              <a:t>: in every sub-district</a:t>
            </a:r>
            <a:endParaRPr lang="th-TH" sz="2000" dirty="0">
              <a:latin typeface="Angsana New" pitchFamily="18" charset="-34"/>
              <a:cs typeface="Angsana New" pitchFamily="18" charset="-34"/>
            </a:endParaRPr>
          </a:p>
        </p:txBody>
      </p:sp>
      <p:sp>
        <p:nvSpPr>
          <p:cNvPr id="6" name="TextBox 5"/>
          <p:cNvSpPr txBox="1"/>
          <p:nvPr/>
        </p:nvSpPr>
        <p:spPr>
          <a:xfrm>
            <a:off x="386955" y="714356"/>
            <a:ext cx="590226" cy="400110"/>
          </a:xfrm>
          <a:prstGeom prst="rect">
            <a:avLst/>
          </a:prstGeom>
          <a:noFill/>
        </p:spPr>
        <p:txBody>
          <a:bodyPr wrap="none" rtlCol="0">
            <a:spAutoFit/>
          </a:bodyPr>
          <a:lstStyle/>
          <a:p>
            <a:r>
              <a:rPr lang="en-US" sz="2000" b="1" dirty="0" smtClean="0">
                <a:latin typeface="Angsana New" pitchFamily="18" charset="-34"/>
                <a:cs typeface="Angsana New" pitchFamily="18" charset="-34"/>
              </a:rPr>
              <a:t>1980s</a:t>
            </a:r>
            <a:endParaRPr lang="th-TH" sz="2000" dirty="0">
              <a:latin typeface="Angsana New" pitchFamily="18" charset="-34"/>
              <a:cs typeface="Angsana New" pitchFamily="18" charset="-34"/>
            </a:endParaRPr>
          </a:p>
        </p:txBody>
      </p:sp>
      <p:sp>
        <p:nvSpPr>
          <p:cNvPr id="7" name="Rectangle 6"/>
          <p:cNvSpPr/>
          <p:nvPr/>
        </p:nvSpPr>
        <p:spPr>
          <a:xfrm>
            <a:off x="380962" y="224091"/>
            <a:ext cx="965329" cy="400110"/>
          </a:xfrm>
          <a:prstGeom prst="rect">
            <a:avLst/>
          </a:prstGeom>
        </p:spPr>
        <p:txBody>
          <a:bodyPr wrap="none">
            <a:spAutoFit/>
          </a:bodyPr>
          <a:lstStyle/>
          <a:p>
            <a:r>
              <a:rPr lang="en-US" sz="2000" b="1" dirty="0" smtClean="0">
                <a:latin typeface="Angsana New" pitchFamily="18" charset="-34"/>
                <a:cs typeface="Angsana New" pitchFamily="18" charset="-34"/>
              </a:rPr>
              <a:t>1970s - 80s</a:t>
            </a:r>
            <a:endParaRPr lang="th-TH" sz="2000" dirty="0"/>
          </a:p>
        </p:txBody>
      </p:sp>
      <p:sp>
        <p:nvSpPr>
          <p:cNvPr id="8" name="Rectangle 7"/>
          <p:cNvSpPr/>
          <p:nvPr/>
        </p:nvSpPr>
        <p:spPr>
          <a:xfrm>
            <a:off x="977181" y="714356"/>
            <a:ext cx="2558714" cy="400110"/>
          </a:xfrm>
          <a:prstGeom prst="rect">
            <a:avLst/>
          </a:prstGeom>
        </p:spPr>
        <p:txBody>
          <a:bodyPr wrap="none">
            <a:spAutoFit/>
          </a:bodyPr>
          <a:lstStyle/>
          <a:p>
            <a:r>
              <a:rPr lang="en-US" sz="2000" b="1" dirty="0" smtClean="0">
                <a:latin typeface="Angsana New" pitchFamily="18" charset="-34"/>
                <a:cs typeface="Angsana New" pitchFamily="18" charset="-34"/>
              </a:rPr>
              <a:t>Health Volunteers</a:t>
            </a:r>
            <a:r>
              <a:rPr lang="en-US" sz="2000" dirty="0" smtClean="0">
                <a:latin typeface="Angsana New" pitchFamily="18" charset="-34"/>
                <a:cs typeface="Angsana New" pitchFamily="18" charset="-34"/>
              </a:rPr>
              <a:t>: in every village</a:t>
            </a:r>
            <a:endParaRPr lang="th-TH" sz="2000" dirty="0"/>
          </a:p>
        </p:txBody>
      </p:sp>
      <p:sp>
        <p:nvSpPr>
          <p:cNvPr id="9" name="TextBox 8"/>
          <p:cNvSpPr txBox="1"/>
          <p:nvPr/>
        </p:nvSpPr>
        <p:spPr>
          <a:xfrm>
            <a:off x="1400667" y="96467"/>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Hospital</a:t>
            </a:r>
            <a:r>
              <a:rPr lang="en-US" sz="2000" dirty="0" smtClean="0">
                <a:latin typeface="Angsana New" pitchFamily="18" charset="-34"/>
                <a:cs typeface="Angsana New" pitchFamily="18" charset="-34"/>
              </a:rPr>
              <a:t>: in every district</a:t>
            </a:r>
            <a:endParaRPr lang="th-TH" sz="2000" dirty="0">
              <a:latin typeface="Angsana New" pitchFamily="18" charset="-34"/>
              <a:cs typeface="Angsana New" pitchFamily="18" charset="-34"/>
            </a:endParaRPr>
          </a:p>
        </p:txBody>
      </p:sp>
      <p:sp>
        <p:nvSpPr>
          <p:cNvPr id="10" name="Rectangle 9"/>
          <p:cNvSpPr/>
          <p:nvPr/>
        </p:nvSpPr>
        <p:spPr>
          <a:xfrm>
            <a:off x="380962" y="78999"/>
            <a:ext cx="3534215" cy="100212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TextBox 12"/>
          <p:cNvSpPr txBox="1"/>
          <p:nvPr/>
        </p:nvSpPr>
        <p:spPr>
          <a:xfrm>
            <a:off x="3543760" y="3024240"/>
            <a:ext cx="2196114" cy="584775"/>
          </a:xfrm>
          <a:prstGeom prst="rect">
            <a:avLst/>
          </a:prstGeom>
          <a:solidFill>
            <a:schemeClr val="bg1"/>
          </a:solidFill>
        </p:spPr>
        <p:txBody>
          <a:bodyPr wrap="none" rtlCol="0">
            <a:spAutoFit/>
          </a:bodyPr>
          <a:lstStyle/>
          <a:p>
            <a:pPr algn="ctr"/>
            <a:r>
              <a:rPr lang="en-US" sz="1600" dirty="0">
                <a:solidFill>
                  <a:srgbClr val="002060"/>
                </a:solidFill>
              </a:rPr>
              <a:t>1983: Civil Service</a:t>
            </a:r>
          </a:p>
          <a:p>
            <a:pPr algn="ctr"/>
            <a:r>
              <a:rPr lang="en-US" sz="1600" dirty="0">
                <a:solidFill>
                  <a:srgbClr val="002060"/>
                </a:solidFill>
              </a:rPr>
              <a:t>Medical Benefit Scheme</a:t>
            </a:r>
          </a:p>
        </p:txBody>
      </p:sp>
      <p:sp>
        <p:nvSpPr>
          <p:cNvPr id="14" name="TextBox 13"/>
          <p:cNvSpPr txBox="1"/>
          <p:nvPr/>
        </p:nvSpPr>
        <p:spPr>
          <a:xfrm>
            <a:off x="5191065" y="2108817"/>
            <a:ext cx="1901482" cy="584775"/>
          </a:xfrm>
          <a:prstGeom prst="rect">
            <a:avLst/>
          </a:prstGeom>
          <a:solidFill>
            <a:schemeClr val="bg1"/>
          </a:solidFill>
        </p:spPr>
        <p:txBody>
          <a:bodyPr wrap="none" rtlCol="0">
            <a:spAutoFit/>
          </a:bodyPr>
          <a:lstStyle/>
          <a:p>
            <a:pPr algn="ctr"/>
            <a:r>
              <a:rPr lang="en-US" sz="1600" dirty="0">
                <a:solidFill>
                  <a:srgbClr val="002060"/>
                </a:solidFill>
              </a:rPr>
              <a:t>1992: Social Security</a:t>
            </a:r>
          </a:p>
          <a:p>
            <a:pPr algn="ctr"/>
            <a:r>
              <a:rPr lang="en-US" sz="1600" dirty="0">
                <a:solidFill>
                  <a:srgbClr val="002060"/>
                </a:solidFill>
              </a:rPr>
              <a:t>Scheme</a:t>
            </a:r>
          </a:p>
        </p:txBody>
      </p:sp>
      <p:sp>
        <p:nvSpPr>
          <p:cNvPr id="15" name="TextBox 14"/>
          <p:cNvSpPr txBox="1"/>
          <p:nvPr/>
        </p:nvSpPr>
        <p:spPr>
          <a:xfrm>
            <a:off x="6326422" y="1037247"/>
            <a:ext cx="2294282" cy="584775"/>
          </a:xfrm>
          <a:prstGeom prst="rect">
            <a:avLst/>
          </a:prstGeom>
          <a:noFill/>
        </p:spPr>
        <p:txBody>
          <a:bodyPr wrap="none" rtlCol="0">
            <a:spAutoFit/>
          </a:bodyPr>
          <a:lstStyle/>
          <a:p>
            <a:pPr algn="ctr"/>
            <a:r>
              <a:rPr lang="en-US" sz="1600" dirty="0">
                <a:solidFill>
                  <a:srgbClr val="002060"/>
                </a:solidFill>
              </a:rPr>
              <a:t>2001: Universal Coverage</a:t>
            </a:r>
          </a:p>
          <a:p>
            <a:pPr algn="ctr"/>
            <a:r>
              <a:rPr lang="en-US" sz="1600" dirty="0">
                <a:solidFill>
                  <a:srgbClr val="002060"/>
                </a:solidFill>
              </a:rPr>
              <a:t>Scheme</a:t>
            </a:r>
          </a:p>
        </p:txBody>
      </p:sp>
      <p:pic>
        <p:nvPicPr>
          <p:cNvPr id="16" name="Picture 7"/>
          <p:cNvPicPr>
            <a:picLocks noChangeAspect="1" noChangeArrowheads="1"/>
          </p:cNvPicPr>
          <p:nvPr/>
        </p:nvPicPr>
        <p:blipFill>
          <a:blip r:embed="rId2"/>
          <a:srcRect/>
          <a:stretch>
            <a:fillRect/>
          </a:stretch>
        </p:blipFill>
        <p:spPr>
          <a:xfrm>
            <a:off x="6329611" y="3916187"/>
            <a:ext cx="4286280" cy="2500330"/>
          </a:xfrm>
          <a:prstGeom prst="rect">
            <a:avLst/>
          </a:prstGeom>
          <a:noFill/>
          <a:ln/>
        </p:spPr>
      </p:pic>
      <p:sp>
        <p:nvSpPr>
          <p:cNvPr id="17" name="TextBox 16"/>
          <p:cNvSpPr txBox="1"/>
          <p:nvPr/>
        </p:nvSpPr>
        <p:spPr>
          <a:xfrm>
            <a:off x="2787517" y="4606016"/>
            <a:ext cx="3233257" cy="923330"/>
          </a:xfrm>
          <a:prstGeom prst="rect">
            <a:avLst/>
          </a:prstGeom>
          <a:noFill/>
        </p:spPr>
        <p:txBody>
          <a:bodyPr wrap="none" rtlCol="0">
            <a:spAutoFit/>
          </a:bodyPr>
          <a:lstStyle/>
          <a:p>
            <a:r>
              <a:rPr lang="en-US" sz="1800" b="1" dirty="0"/>
              <a:t>Purchasing powers</a:t>
            </a:r>
          </a:p>
          <a:p>
            <a:pPr>
              <a:buFont typeface="Arial" pitchFamily="34" charset="0"/>
              <a:buChar char="•"/>
            </a:pPr>
            <a:r>
              <a:rPr lang="en-US" sz="1800" dirty="0"/>
              <a:t> All facilities in public sector</a:t>
            </a:r>
          </a:p>
          <a:p>
            <a:pPr>
              <a:buFont typeface="Arial" pitchFamily="34" charset="0"/>
              <a:buChar char="•"/>
            </a:pPr>
            <a:r>
              <a:rPr lang="en-US" sz="1800" dirty="0"/>
              <a:t> Some facilities in private sector</a:t>
            </a:r>
          </a:p>
        </p:txBody>
      </p:sp>
      <p:sp>
        <p:nvSpPr>
          <p:cNvPr id="20" name="TextBox 19"/>
          <p:cNvSpPr txBox="1"/>
          <p:nvPr/>
        </p:nvSpPr>
        <p:spPr>
          <a:xfrm>
            <a:off x="7830464" y="1270768"/>
            <a:ext cx="587020" cy="369332"/>
          </a:xfrm>
          <a:prstGeom prst="rect">
            <a:avLst/>
          </a:prstGeom>
          <a:noFill/>
        </p:spPr>
        <p:txBody>
          <a:bodyPr wrap="none" rtlCol="0">
            <a:spAutoFit/>
          </a:bodyPr>
          <a:lstStyle/>
          <a:p>
            <a:r>
              <a:rPr lang="en-US" sz="1800" b="1" dirty="0">
                <a:solidFill>
                  <a:srgbClr val="C00000"/>
                </a:solidFill>
              </a:rPr>
              <a:t>75%</a:t>
            </a:r>
          </a:p>
        </p:txBody>
      </p:sp>
      <p:sp>
        <p:nvSpPr>
          <p:cNvPr id="21" name="TextBox 20"/>
          <p:cNvSpPr txBox="1"/>
          <p:nvPr/>
        </p:nvSpPr>
        <p:spPr>
          <a:xfrm>
            <a:off x="6430851" y="2342338"/>
            <a:ext cx="587020" cy="369332"/>
          </a:xfrm>
          <a:prstGeom prst="rect">
            <a:avLst/>
          </a:prstGeom>
          <a:noFill/>
        </p:spPr>
        <p:txBody>
          <a:bodyPr wrap="none" rtlCol="0">
            <a:spAutoFit/>
          </a:bodyPr>
          <a:lstStyle/>
          <a:p>
            <a:r>
              <a:rPr lang="en-US" sz="1800" b="1" dirty="0">
                <a:solidFill>
                  <a:srgbClr val="C00000"/>
                </a:solidFill>
              </a:rPr>
              <a:t>15%</a:t>
            </a:r>
          </a:p>
        </p:txBody>
      </p:sp>
      <p:sp>
        <p:nvSpPr>
          <p:cNvPr id="22" name="TextBox 21"/>
          <p:cNvSpPr txBox="1"/>
          <p:nvPr/>
        </p:nvSpPr>
        <p:spPr>
          <a:xfrm>
            <a:off x="5615886" y="3258890"/>
            <a:ext cx="587020" cy="369332"/>
          </a:xfrm>
          <a:prstGeom prst="rect">
            <a:avLst/>
          </a:prstGeom>
          <a:noFill/>
        </p:spPr>
        <p:txBody>
          <a:bodyPr wrap="none" rtlCol="0">
            <a:spAutoFit/>
          </a:bodyPr>
          <a:lstStyle/>
          <a:p>
            <a:r>
              <a:rPr lang="en-US" sz="1800" b="1" dirty="0">
                <a:solidFill>
                  <a:srgbClr val="C00000"/>
                </a:solidFill>
              </a:rPr>
              <a:t>10%</a:t>
            </a:r>
          </a:p>
        </p:txBody>
      </p:sp>
      <p:sp>
        <p:nvSpPr>
          <p:cNvPr id="23" name="TextBox 22"/>
          <p:cNvSpPr txBox="1"/>
          <p:nvPr/>
        </p:nvSpPr>
        <p:spPr>
          <a:xfrm>
            <a:off x="355204" y="6110294"/>
            <a:ext cx="3570704" cy="430887"/>
          </a:xfrm>
          <a:prstGeom prst="rect">
            <a:avLst/>
          </a:prstGeom>
          <a:solidFill>
            <a:srgbClr val="FF0000"/>
          </a:solidFill>
          <a:ln>
            <a:solidFill>
              <a:srgbClr val="FF0000"/>
            </a:solidFill>
          </a:ln>
        </p:spPr>
        <p:txBody>
          <a:bodyPr wrap="square" rtlCol="0">
            <a:spAutoFit/>
          </a:bodyPr>
          <a:lstStyle/>
          <a:p>
            <a:r>
              <a:rPr lang="en-US" sz="2200" b="1" dirty="0">
                <a:solidFill>
                  <a:schemeClr val="bg1"/>
                </a:solidFill>
                <a:latin typeface="Angsana New" pitchFamily="18" charset="-34"/>
                <a:cs typeface="Angsana New" pitchFamily="18" charset="-34"/>
              </a:rPr>
              <a:t>2000s</a:t>
            </a:r>
            <a:r>
              <a:rPr lang="en-US" sz="2200" dirty="0">
                <a:solidFill>
                  <a:schemeClr val="bg1"/>
                </a:solidFill>
                <a:latin typeface="Angsana New" pitchFamily="18" charset="-34"/>
                <a:cs typeface="Angsana New" pitchFamily="18" charset="-34"/>
              </a:rPr>
              <a:t>: </a:t>
            </a:r>
            <a:r>
              <a:rPr lang="en-US" sz="2200" dirty="0" smtClean="0">
                <a:solidFill>
                  <a:schemeClr val="bg1"/>
                </a:solidFill>
                <a:latin typeface="Angsana New" pitchFamily="18" charset="-34"/>
                <a:cs typeface="Angsana New" pitchFamily="18" charset="-34"/>
              </a:rPr>
              <a:t>Achieving </a:t>
            </a:r>
            <a:r>
              <a:rPr lang="en-US" sz="2200" b="1" dirty="0" smtClean="0">
                <a:solidFill>
                  <a:schemeClr val="bg1"/>
                </a:solidFill>
                <a:latin typeface="Angsana New" pitchFamily="18" charset="-34"/>
                <a:cs typeface="Angsana New" pitchFamily="18" charset="-34"/>
              </a:rPr>
              <a:t>Universal Health Coverage</a:t>
            </a:r>
            <a:endParaRPr lang="th-TH" sz="2200" b="1" dirty="0">
              <a:solidFill>
                <a:schemeClr val="bg1"/>
              </a:solidFill>
              <a:latin typeface="Angsana New" pitchFamily="18" charset="-34"/>
              <a:cs typeface="Angsana New" pitchFamily="18" charset="-34"/>
            </a:endParaRPr>
          </a:p>
        </p:txBody>
      </p:sp>
    </p:spTree>
    <p:extLst>
      <p:ext uri="{BB962C8B-B14F-4D97-AF65-F5344CB8AC3E}">
        <p14:creationId xmlns:p14="http://schemas.microsoft.com/office/powerpoint/2010/main" val="707994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4921" y="1071546"/>
            <a:ext cx="6237247" cy="478634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 name="TextBox 3"/>
          <p:cNvSpPr txBox="1"/>
          <p:nvPr/>
        </p:nvSpPr>
        <p:spPr>
          <a:xfrm>
            <a:off x="4767080" y="1895769"/>
            <a:ext cx="3748142" cy="461665"/>
          </a:xfrm>
          <a:prstGeom prst="rect">
            <a:avLst/>
          </a:prstGeom>
          <a:noFill/>
        </p:spPr>
        <p:txBody>
          <a:bodyPr wrap="none" rtlCol="0">
            <a:spAutoFit/>
          </a:bodyPr>
          <a:lstStyle/>
          <a:p>
            <a:r>
              <a:rPr lang="en-US" sz="2400" b="1" dirty="0">
                <a:solidFill>
                  <a:srgbClr val="003300"/>
                </a:solidFill>
                <a:latin typeface="Angsana New" pitchFamily="18" charset="-34"/>
                <a:cs typeface="Angsana New" pitchFamily="18" charset="-34"/>
              </a:rPr>
              <a:t>1999: </a:t>
            </a:r>
            <a:r>
              <a:rPr lang="en-US" sz="2400" b="1" dirty="0" smtClean="0">
                <a:solidFill>
                  <a:srgbClr val="003300"/>
                </a:solidFill>
                <a:latin typeface="Angsana New" pitchFamily="18" charset="-34"/>
                <a:cs typeface="Angsana New" pitchFamily="18" charset="-34"/>
              </a:rPr>
              <a:t> Specialization in </a:t>
            </a:r>
            <a:r>
              <a:rPr lang="en-US" sz="2400" b="1" dirty="0">
                <a:solidFill>
                  <a:srgbClr val="003300"/>
                </a:solidFill>
                <a:latin typeface="Angsana New" pitchFamily="18" charset="-34"/>
                <a:cs typeface="Angsana New" pitchFamily="18" charset="-34"/>
              </a:rPr>
              <a:t>Family </a:t>
            </a:r>
            <a:r>
              <a:rPr lang="en-US" sz="2400" b="1" dirty="0" smtClean="0">
                <a:solidFill>
                  <a:srgbClr val="003300"/>
                </a:solidFill>
                <a:latin typeface="Angsana New" pitchFamily="18" charset="-34"/>
                <a:cs typeface="Angsana New" pitchFamily="18" charset="-34"/>
              </a:rPr>
              <a:t>Medicine</a:t>
            </a:r>
            <a:endParaRPr lang="th-TH" sz="2400" b="1" dirty="0">
              <a:solidFill>
                <a:srgbClr val="003300"/>
              </a:solidFill>
              <a:latin typeface="Angsana New" pitchFamily="18" charset="-34"/>
              <a:cs typeface="Angsana New" pitchFamily="18" charset="-34"/>
            </a:endParaRPr>
          </a:p>
        </p:txBody>
      </p:sp>
      <p:sp>
        <p:nvSpPr>
          <p:cNvPr id="5" name="TextBox 4"/>
          <p:cNvSpPr txBox="1"/>
          <p:nvPr/>
        </p:nvSpPr>
        <p:spPr>
          <a:xfrm>
            <a:off x="4825067" y="3253087"/>
            <a:ext cx="4596130" cy="461665"/>
          </a:xfrm>
          <a:prstGeom prst="rect">
            <a:avLst/>
          </a:prstGeom>
          <a:noFill/>
        </p:spPr>
        <p:txBody>
          <a:bodyPr wrap="none" rtlCol="0">
            <a:spAutoFit/>
          </a:bodyPr>
          <a:lstStyle/>
          <a:p>
            <a:r>
              <a:rPr lang="en-US" sz="2400" b="1" dirty="0">
                <a:latin typeface="Angsana New" pitchFamily="18" charset="-34"/>
                <a:cs typeface="Angsana New" pitchFamily="18" charset="-34"/>
              </a:rPr>
              <a:t>2007: Context Based </a:t>
            </a:r>
            <a:r>
              <a:rPr lang="en-US" sz="2400" b="1" dirty="0" smtClean="0">
                <a:latin typeface="Angsana New" pitchFamily="18" charset="-34"/>
                <a:cs typeface="Angsana New" pitchFamily="18" charset="-34"/>
              </a:rPr>
              <a:t>Learning (CBL): identified Gaps</a:t>
            </a:r>
          </a:p>
        </p:txBody>
      </p:sp>
      <p:sp>
        <p:nvSpPr>
          <p:cNvPr id="6" name="TextBox 5"/>
          <p:cNvSpPr txBox="1"/>
          <p:nvPr/>
        </p:nvSpPr>
        <p:spPr>
          <a:xfrm>
            <a:off x="4769742" y="4324657"/>
            <a:ext cx="3437159" cy="461665"/>
          </a:xfrm>
          <a:prstGeom prst="rect">
            <a:avLst/>
          </a:prstGeom>
          <a:noFill/>
        </p:spPr>
        <p:txBody>
          <a:bodyPr wrap="none" rtlCol="0">
            <a:spAutoFit/>
          </a:bodyPr>
          <a:lstStyle/>
          <a:p>
            <a:r>
              <a:rPr lang="en-US" sz="2400" b="1" dirty="0">
                <a:latin typeface="Angsana New" pitchFamily="18" charset="-34"/>
                <a:cs typeface="Angsana New" pitchFamily="18" charset="-34"/>
              </a:rPr>
              <a:t>2016: </a:t>
            </a:r>
            <a:r>
              <a:rPr lang="en-US" sz="2400" b="1" dirty="0" smtClean="0">
                <a:latin typeface="Angsana New" pitchFamily="18" charset="-34"/>
                <a:cs typeface="Angsana New" pitchFamily="18" charset="-34"/>
              </a:rPr>
              <a:t> Primary Care Cluster (PCC);  </a:t>
            </a:r>
          </a:p>
        </p:txBody>
      </p:sp>
      <p:sp>
        <p:nvSpPr>
          <p:cNvPr id="8" name="TextBox 7"/>
          <p:cNvSpPr txBox="1"/>
          <p:nvPr/>
        </p:nvSpPr>
        <p:spPr>
          <a:xfrm>
            <a:off x="4808651" y="3753153"/>
            <a:ext cx="2257349" cy="461665"/>
          </a:xfrm>
          <a:prstGeom prst="rect">
            <a:avLst/>
          </a:prstGeom>
          <a:noFill/>
        </p:spPr>
        <p:txBody>
          <a:bodyPr wrap="none" rtlCol="0">
            <a:spAutoFit/>
          </a:bodyPr>
          <a:lstStyle/>
          <a:p>
            <a:r>
              <a:rPr lang="en-US" sz="2400" b="1" dirty="0" smtClean="0">
                <a:latin typeface="Angsana New" pitchFamily="18" charset="-34"/>
                <a:cs typeface="Angsana New" pitchFamily="18" charset="-34"/>
              </a:rPr>
              <a:t>2011:</a:t>
            </a:r>
            <a:r>
              <a:rPr lang="th-TH" sz="2400" b="1" dirty="0" smtClean="0">
                <a:latin typeface="Angsana New" pitchFamily="18" charset="-34"/>
                <a:cs typeface="Angsana New" pitchFamily="18" charset="-34"/>
              </a:rPr>
              <a:t> </a:t>
            </a:r>
            <a:r>
              <a:rPr lang="en-US" sz="2400" b="1" dirty="0" smtClean="0">
                <a:latin typeface="Angsana New" pitchFamily="18" charset="-34"/>
                <a:cs typeface="Angsana New" pitchFamily="18" charset="-34"/>
              </a:rPr>
              <a:t>DHS --&gt; UCARE</a:t>
            </a:r>
            <a:endParaRPr lang="th-TH" sz="2400" b="1" dirty="0">
              <a:latin typeface="Angsana New" pitchFamily="18" charset="-34"/>
              <a:cs typeface="Angsana New" pitchFamily="18" charset="-34"/>
            </a:endParaRPr>
          </a:p>
        </p:txBody>
      </p:sp>
      <p:sp>
        <p:nvSpPr>
          <p:cNvPr id="9" name="TextBox 8"/>
          <p:cNvSpPr txBox="1"/>
          <p:nvPr/>
        </p:nvSpPr>
        <p:spPr>
          <a:xfrm>
            <a:off x="4773491" y="4038905"/>
            <a:ext cx="3065263" cy="461665"/>
          </a:xfrm>
          <a:prstGeom prst="rect">
            <a:avLst/>
          </a:prstGeom>
          <a:noFill/>
        </p:spPr>
        <p:txBody>
          <a:bodyPr wrap="none" rtlCol="0">
            <a:spAutoFit/>
          </a:bodyPr>
          <a:lstStyle/>
          <a:p>
            <a:r>
              <a:rPr lang="en-US" sz="2400" b="1" dirty="0" smtClean="0">
                <a:latin typeface="Angsana New" pitchFamily="18" charset="-34"/>
                <a:cs typeface="Angsana New" pitchFamily="18" charset="-34"/>
              </a:rPr>
              <a:t>2015:  Family Care Teams (FCT)</a:t>
            </a:r>
            <a:endParaRPr lang="th-TH" sz="2400" b="1" dirty="0">
              <a:latin typeface="Angsana New" pitchFamily="18" charset="-34"/>
              <a:cs typeface="Angsana New" pitchFamily="18" charset="-34"/>
            </a:endParaRPr>
          </a:p>
        </p:txBody>
      </p:sp>
      <p:sp>
        <p:nvSpPr>
          <p:cNvPr id="12" name="Oval 11"/>
          <p:cNvSpPr/>
          <p:nvPr/>
        </p:nvSpPr>
        <p:spPr>
          <a:xfrm>
            <a:off x="4348122" y="1214422"/>
            <a:ext cx="357191"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itchFamily="18" charset="-34"/>
                <a:cs typeface="Angsana New" pitchFamily="18" charset="-34"/>
              </a:rPr>
              <a:t>1</a:t>
            </a:r>
            <a:endParaRPr lang="th-TH" b="1" dirty="0">
              <a:solidFill>
                <a:srgbClr val="FFFF00"/>
              </a:solidFill>
              <a:latin typeface="Angsana New" pitchFamily="18" charset="-34"/>
              <a:cs typeface="Angsana New" pitchFamily="18" charset="-34"/>
            </a:endParaRPr>
          </a:p>
        </p:txBody>
      </p:sp>
      <p:sp>
        <p:nvSpPr>
          <p:cNvPr id="13" name="Oval 12"/>
          <p:cNvSpPr/>
          <p:nvPr/>
        </p:nvSpPr>
        <p:spPr>
          <a:xfrm>
            <a:off x="4348122" y="2357430"/>
            <a:ext cx="357191"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itchFamily="18" charset="-34"/>
                <a:cs typeface="Angsana New" pitchFamily="18" charset="-34"/>
              </a:rPr>
              <a:t>2</a:t>
            </a:r>
            <a:endParaRPr lang="th-TH" b="1" dirty="0">
              <a:solidFill>
                <a:srgbClr val="FFFF00"/>
              </a:solidFill>
              <a:latin typeface="Angsana New" pitchFamily="18" charset="-34"/>
              <a:cs typeface="Angsana New" pitchFamily="18" charset="-34"/>
            </a:endParaRPr>
          </a:p>
        </p:txBody>
      </p:sp>
      <p:sp>
        <p:nvSpPr>
          <p:cNvPr id="14" name="Oval 13"/>
          <p:cNvSpPr/>
          <p:nvPr/>
        </p:nvSpPr>
        <p:spPr>
          <a:xfrm>
            <a:off x="4348122" y="3071810"/>
            <a:ext cx="357191"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itchFamily="18" charset="-34"/>
                <a:cs typeface="Angsana New" pitchFamily="18" charset="-34"/>
              </a:rPr>
              <a:t>3</a:t>
            </a:r>
            <a:endParaRPr lang="th-TH" b="1" dirty="0">
              <a:solidFill>
                <a:srgbClr val="FFFF00"/>
              </a:solidFill>
              <a:latin typeface="Angsana New" pitchFamily="18" charset="-34"/>
              <a:cs typeface="Angsana New" pitchFamily="18" charset="-34"/>
            </a:endParaRPr>
          </a:p>
        </p:txBody>
      </p:sp>
      <p:sp>
        <p:nvSpPr>
          <p:cNvPr id="15" name="Oval 14"/>
          <p:cNvSpPr/>
          <p:nvPr/>
        </p:nvSpPr>
        <p:spPr>
          <a:xfrm>
            <a:off x="4348122" y="5000636"/>
            <a:ext cx="357191"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itchFamily="18" charset="-34"/>
                <a:cs typeface="Angsana New" pitchFamily="18" charset="-34"/>
              </a:rPr>
              <a:t>4</a:t>
            </a:r>
            <a:endParaRPr lang="th-TH" b="1" dirty="0">
              <a:solidFill>
                <a:srgbClr val="FFFF00"/>
              </a:solidFill>
              <a:latin typeface="Angsana New" pitchFamily="18" charset="-34"/>
              <a:cs typeface="Angsana New" pitchFamily="18" charset="-34"/>
            </a:endParaRPr>
          </a:p>
        </p:txBody>
      </p:sp>
      <p:sp>
        <p:nvSpPr>
          <p:cNvPr id="17" name="Rectangle 16"/>
          <p:cNvSpPr/>
          <p:nvPr/>
        </p:nvSpPr>
        <p:spPr>
          <a:xfrm>
            <a:off x="5344126" y="1610017"/>
            <a:ext cx="3215945" cy="461665"/>
          </a:xfrm>
          <a:prstGeom prst="rect">
            <a:avLst/>
          </a:prstGeom>
        </p:spPr>
        <p:txBody>
          <a:bodyPr wrap="none">
            <a:spAutoFit/>
          </a:bodyPr>
          <a:lstStyle/>
          <a:p>
            <a:r>
              <a:rPr lang="en-US" sz="2400" b="1" dirty="0" smtClean="0">
                <a:solidFill>
                  <a:srgbClr val="003300"/>
                </a:solidFill>
                <a:latin typeface="Angsana New" pitchFamily="18" charset="-34"/>
                <a:cs typeface="Angsana New" pitchFamily="18" charset="-34"/>
              </a:rPr>
              <a:t>+ Demonstration Diffusion Strategy</a:t>
            </a:r>
            <a:endParaRPr lang="en-US" sz="2400" b="1" dirty="0">
              <a:solidFill>
                <a:srgbClr val="003300"/>
              </a:solidFill>
              <a:latin typeface="Angsana New" pitchFamily="18" charset="-34"/>
              <a:cs typeface="Angsana New" pitchFamily="18" charset="-34"/>
            </a:endParaRPr>
          </a:p>
        </p:txBody>
      </p:sp>
      <p:sp>
        <p:nvSpPr>
          <p:cNvPr id="18" name="TextBox 17"/>
          <p:cNvSpPr txBox="1"/>
          <p:nvPr/>
        </p:nvSpPr>
        <p:spPr>
          <a:xfrm>
            <a:off x="4698306" y="619764"/>
            <a:ext cx="3958135"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Good Care: Hospitals + Technologies</a:t>
            </a:r>
            <a:endParaRPr lang="th-TH" b="1" dirty="0">
              <a:solidFill>
                <a:srgbClr val="FF0000"/>
              </a:solidFill>
              <a:latin typeface="Angsana New" pitchFamily="18" charset="-34"/>
              <a:cs typeface="Angsana New" pitchFamily="18" charset="-34"/>
            </a:endParaRPr>
          </a:p>
        </p:txBody>
      </p:sp>
      <p:sp>
        <p:nvSpPr>
          <p:cNvPr id="19" name="TextBox 18"/>
          <p:cNvSpPr txBox="1"/>
          <p:nvPr/>
        </p:nvSpPr>
        <p:spPr>
          <a:xfrm>
            <a:off x="4626866" y="5834738"/>
            <a:ext cx="5315879"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Good Care</a:t>
            </a:r>
            <a:r>
              <a:rPr lang="en-US" dirty="0" smtClean="0">
                <a:solidFill>
                  <a:srgbClr val="FF0000"/>
                </a:solidFill>
                <a:latin typeface="Angsana New" pitchFamily="18" charset="-34"/>
                <a:cs typeface="Angsana New" pitchFamily="18" charset="-34"/>
              </a:rPr>
              <a:t>: </a:t>
            </a:r>
            <a:r>
              <a:rPr lang="en-US" b="1" dirty="0" smtClean="0">
                <a:solidFill>
                  <a:srgbClr val="FF0000"/>
                </a:solidFill>
                <a:latin typeface="Angsana New" pitchFamily="18" charset="-34"/>
                <a:cs typeface="Angsana New" pitchFamily="18" charset="-34"/>
              </a:rPr>
              <a:t>Patient-, Person-, People-</a:t>
            </a:r>
            <a:r>
              <a:rPr lang="en-US" b="1" dirty="0" err="1" smtClean="0">
                <a:solidFill>
                  <a:srgbClr val="FF0000"/>
                </a:solidFill>
                <a:latin typeface="Angsana New" pitchFamily="18" charset="-34"/>
                <a:cs typeface="Angsana New" pitchFamily="18" charset="-34"/>
              </a:rPr>
              <a:t>centred</a:t>
            </a:r>
            <a:r>
              <a:rPr lang="en-US" b="1" dirty="0" smtClean="0">
                <a:solidFill>
                  <a:srgbClr val="FF0000"/>
                </a:solidFill>
                <a:latin typeface="Angsana New" pitchFamily="18" charset="-34"/>
                <a:cs typeface="Angsana New" pitchFamily="18" charset="-34"/>
              </a:rPr>
              <a:t> Care</a:t>
            </a:r>
            <a:endParaRPr lang="th-TH" b="1" dirty="0">
              <a:solidFill>
                <a:srgbClr val="FF0000"/>
              </a:solidFill>
              <a:latin typeface="Angsana New" pitchFamily="18" charset="-34"/>
              <a:cs typeface="Angsana New" pitchFamily="18" charset="-34"/>
            </a:endParaRPr>
          </a:p>
        </p:txBody>
      </p:sp>
      <p:sp>
        <p:nvSpPr>
          <p:cNvPr id="21" name="Rectangle 20"/>
          <p:cNvSpPr/>
          <p:nvPr/>
        </p:nvSpPr>
        <p:spPr>
          <a:xfrm>
            <a:off x="5341247" y="3500441"/>
            <a:ext cx="3724096" cy="461665"/>
          </a:xfrm>
          <a:prstGeom prst="rect">
            <a:avLst/>
          </a:prstGeom>
        </p:spPr>
        <p:txBody>
          <a:bodyPr wrap="none">
            <a:spAutoFit/>
          </a:bodyPr>
          <a:lstStyle/>
          <a:p>
            <a:r>
              <a:rPr lang="en-US" sz="2400" b="1" dirty="0" smtClean="0">
                <a:latin typeface="Angsana New" pitchFamily="18" charset="-34"/>
                <a:cs typeface="Angsana New" pitchFamily="18" charset="-34"/>
              </a:rPr>
              <a:t>PCPL (2007), FPL (2012), DHML (2014)</a:t>
            </a:r>
            <a:endParaRPr lang="th-TH" sz="2400" b="1" dirty="0">
              <a:latin typeface="Angsana New" pitchFamily="18" charset="-34"/>
              <a:cs typeface="Angsana New" pitchFamily="18" charset="-34"/>
            </a:endParaRPr>
          </a:p>
        </p:txBody>
      </p:sp>
      <p:sp>
        <p:nvSpPr>
          <p:cNvPr id="22" name="TextBox 21"/>
          <p:cNvSpPr txBox="1"/>
          <p:nvPr/>
        </p:nvSpPr>
        <p:spPr>
          <a:xfrm rot="5400000">
            <a:off x="9026144" y="3194547"/>
            <a:ext cx="2231701"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Changing Paradigm</a:t>
            </a:r>
            <a:endParaRPr lang="th-TH" b="1" dirty="0">
              <a:solidFill>
                <a:srgbClr val="FF0000"/>
              </a:solidFill>
              <a:latin typeface="Angsana New" pitchFamily="18" charset="-34"/>
              <a:cs typeface="Angsana New" pitchFamily="18" charset="-34"/>
            </a:endParaRPr>
          </a:p>
        </p:txBody>
      </p:sp>
      <p:cxnSp>
        <p:nvCxnSpPr>
          <p:cNvPr id="23" name="Straight Connector 22"/>
          <p:cNvCxnSpPr/>
          <p:nvPr/>
        </p:nvCxnSpPr>
        <p:spPr>
          <a:xfrm rot="5400000">
            <a:off x="9545158" y="1714091"/>
            <a:ext cx="1143802" cy="1588"/>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9475308" y="5215347"/>
            <a:ext cx="1285090" cy="1588"/>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769742" y="1071546"/>
            <a:ext cx="4881465" cy="523220"/>
          </a:xfrm>
          <a:prstGeom prst="rect">
            <a:avLst/>
          </a:prstGeom>
          <a:noFill/>
        </p:spPr>
        <p:txBody>
          <a:bodyPr wrap="none" rtlCol="0">
            <a:spAutoFit/>
          </a:bodyPr>
          <a:lstStyle/>
          <a:p>
            <a:r>
              <a:rPr lang="en-US" dirty="0" smtClean="0">
                <a:solidFill>
                  <a:srgbClr val="FF0000"/>
                </a:solidFill>
                <a:latin typeface="Angsana New" pitchFamily="18" charset="-34"/>
                <a:cs typeface="Angsana New" pitchFamily="18" charset="-34"/>
              </a:rPr>
              <a:t>Introduction of new paradigm: </a:t>
            </a:r>
            <a:r>
              <a:rPr lang="en-US" dirty="0" err="1" smtClean="0">
                <a:solidFill>
                  <a:srgbClr val="FF0000"/>
                </a:solidFill>
                <a:latin typeface="Angsana New" pitchFamily="18" charset="-34"/>
                <a:cs typeface="Angsana New" pitchFamily="18" charset="-34"/>
              </a:rPr>
              <a:t>Hol</a:t>
            </a:r>
            <a:r>
              <a:rPr lang="en-US" dirty="0" smtClean="0">
                <a:solidFill>
                  <a:srgbClr val="FF0000"/>
                </a:solidFill>
                <a:latin typeface="Angsana New" pitchFamily="18" charset="-34"/>
                <a:cs typeface="Angsana New" pitchFamily="18" charset="-34"/>
              </a:rPr>
              <a:t>., Int. Cont., ...</a:t>
            </a:r>
            <a:endParaRPr lang="th-TH" dirty="0">
              <a:solidFill>
                <a:srgbClr val="FF0000"/>
              </a:solidFill>
              <a:latin typeface="Angsana New" pitchFamily="18" charset="-34"/>
              <a:cs typeface="Angsana New" pitchFamily="18" charset="-34"/>
            </a:endParaRPr>
          </a:p>
        </p:txBody>
      </p:sp>
      <p:sp>
        <p:nvSpPr>
          <p:cNvPr id="27" name="TextBox 26"/>
          <p:cNvSpPr txBox="1"/>
          <p:nvPr/>
        </p:nvSpPr>
        <p:spPr>
          <a:xfrm>
            <a:off x="4769742" y="2977218"/>
            <a:ext cx="5230919" cy="523220"/>
          </a:xfrm>
          <a:prstGeom prst="rect">
            <a:avLst/>
          </a:prstGeom>
          <a:noFill/>
        </p:spPr>
        <p:txBody>
          <a:bodyPr wrap="none" rtlCol="0">
            <a:spAutoFit/>
          </a:bodyPr>
          <a:lstStyle/>
          <a:p>
            <a:r>
              <a:rPr lang="en-US" dirty="0" smtClean="0">
                <a:solidFill>
                  <a:srgbClr val="FF0000"/>
                </a:solidFill>
                <a:latin typeface="Angsana New" pitchFamily="18" charset="-34"/>
                <a:cs typeface="Angsana New" pitchFamily="18" charset="-34"/>
              </a:rPr>
              <a:t>Matrix Teams/Links/Networks in the context of DHS</a:t>
            </a:r>
            <a:endParaRPr lang="th-TH" dirty="0">
              <a:solidFill>
                <a:srgbClr val="FF0000"/>
              </a:solidFill>
              <a:latin typeface="Angsana New" pitchFamily="18" charset="-34"/>
              <a:cs typeface="Angsana New" pitchFamily="18" charset="-34"/>
            </a:endParaRPr>
          </a:p>
        </p:txBody>
      </p:sp>
      <p:sp>
        <p:nvSpPr>
          <p:cNvPr id="28" name="TextBox 27"/>
          <p:cNvSpPr txBox="1"/>
          <p:nvPr/>
        </p:nvSpPr>
        <p:spPr>
          <a:xfrm>
            <a:off x="4769742" y="4906044"/>
            <a:ext cx="1418978" cy="523220"/>
          </a:xfrm>
          <a:prstGeom prst="rect">
            <a:avLst/>
          </a:prstGeom>
          <a:noFill/>
        </p:spPr>
        <p:txBody>
          <a:bodyPr wrap="none" rtlCol="0">
            <a:spAutoFit/>
          </a:bodyPr>
          <a:lstStyle/>
          <a:p>
            <a:r>
              <a:rPr lang="en-US" dirty="0" smtClean="0">
                <a:solidFill>
                  <a:srgbClr val="FF0000"/>
                </a:solidFill>
                <a:latin typeface="Angsana New" pitchFamily="18" charset="-34"/>
                <a:cs typeface="Angsana New" pitchFamily="18" charset="-34"/>
              </a:rPr>
              <a:t>Legal issues:</a:t>
            </a:r>
            <a:endParaRPr lang="th-TH" dirty="0">
              <a:solidFill>
                <a:srgbClr val="FF0000"/>
              </a:solidFill>
              <a:latin typeface="Angsana New" pitchFamily="18" charset="-34"/>
              <a:cs typeface="Angsana New" pitchFamily="18" charset="-34"/>
            </a:endParaRPr>
          </a:p>
        </p:txBody>
      </p:sp>
      <p:sp>
        <p:nvSpPr>
          <p:cNvPr id="29" name="TextBox 28"/>
          <p:cNvSpPr txBox="1"/>
          <p:nvPr/>
        </p:nvSpPr>
        <p:spPr>
          <a:xfrm>
            <a:off x="331310" y="2380028"/>
            <a:ext cx="3658374" cy="1754326"/>
          </a:xfrm>
          <a:prstGeom prst="rect">
            <a:avLst/>
          </a:prstGeom>
          <a:noFill/>
        </p:spPr>
        <p:txBody>
          <a:bodyPr wrap="none" rtlCol="0">
            <a:spAutoFit/>
          </a:bodyPr>
          <a:lstStyle/>
          <a:p>
            <a:pPr algn="ctr"/>
            <a:r>
              <a:rPr lang="en-US" sz="3600" b="1" dirty="0" smtClean="0">
                <a:latin typeface="Angsana New" pitchFamily="18" charset="-34"/>
                <a:cs typeface="Angsana New" pitchFamily="18" charset="-34"/>
              </a:rPr>
              <a:t>Reform process…</a:t>
            </a:r>
          </a:p>
          <a:p>
            <a:pPr algn="ctr"/>
            <a:r>
              <a:rPr lang="en-US" sz="3600" b="1" dirty="0" smtClean="0">
                <a:latin typeface="Angsana New" pitchFamily="18" charset="-34"/>
                <a:cs typeface="Angsana New" pitchFamily="18" charset="-34"/>
              </a:rPr>
              <a:t>“Primary Care Development</a:t>
            </a:r>
          </a:p>
          <a:p>
            <a:pPr algn="ctr"/>
            <a:r>
              <a:rPr lang="en-US" sz="3600" b="1" dirty="0" smtClean="0">
                <a:latin typeface="Angsana New" pitchFamily="18" charset="-34"/>
                <a:cs typeface="Angsana New" pitchFamily="18" charset="-34"/>
              </a:rPr>
              <a:t>In the context of DHS” </a:t>
            </a:r>
          </a:p>
        </p:txBody>
      </p:sp>
      <p:sp>
        <p:nvSpPr>
          <p:cNvPr id="30" name="Rectangle 29"/>
          <p:cNvSpPr/>
          <p:nvPr/>
        </p:nvSpPr>
        <p:spPr>
          <a:xfrm rot="5400000">
            <a:off x="8319667" y="3175673"/>
            <a:ext cx="4672784" cy="584775"/>
          </a:xfrm>
          <a:prstGeom prst="rect">
            <a:avLst/>
          </a:prstGeom>
        </p:spPr>
        <p:txBody>
          <a:bodyPr wrap="square">
            <a:spAutoFit/>
          </a:bodyPr>
          <a:lstStyle/>
          <a:p>
            <a:pPr algn="ctr"/>
            <a:r>
              <a:rPr lang="en-US" sz="3200" b="1" dirty="0" smtClean="0">
                <a:latin typeface="Angsana New" pitchFamily="18" charset="-34"/>
                <a:cs typeface="Angsana New" pitchFamily="18" charset="-34"/>
              </a:rPr>
              <a:t>Main Interventions  &amp; Current Changes</a:t>
            </a:r>
            <a:endParaRPr lang="th-TH" sz="3200" b="1" dirty="0">
              <a:latin typeface="Angsana New" pitchFamily="18" charset="-34"/>
              <a:cs typeface="Angsana New" pitchFamily="18" charset="-34"/>
            </a:endParaRPr>
          </a:p>
        </p:txBody>
      </p:sp>
      <p:sp>
        <p:nvSpPr>
          <p:cNvPr id="31" name="TextBox 30"/>
          <p:cNvSpPr txBox="1"/>
          <p:nvPr/>
        </p:nvSpPr>
        <p:spPr>
          <a:xfrm>
            <a:off x="4776748" y="1359277"/>
            <a:ext cx="4216219" cy="461665"/>
          </a:xfrm>
          <a:prstGeom prst="rect">
            <a:avLst/>
          </a:prstGeom>
          <a:noFill/>
        </p:spPr>
        <p:txBody>
          <a:bodyPr wrap="none" rtlCol="0">
            <a:spAutoFit/>
          </a:bodyPr>
          <a:lstStyle/>
          <a:p>
            <a:r>
              <a:rPr lang="en-US" sz="2400" b="1" dirty="0" smtClean="0">
                <a:solidFill>
                  <a:srgbClr val="003300"/>
                </a:solidFill>
                <a:latin typeface="Angsana New" pitchFamily="18" charset="-34"/>
                <a:cs typeface="Angsana New" pitchFamily="18" charset="-34"/>
              </a:rPr>
              <a:t>1990s: </a:t>
            </a:r>
            <a:r>
              <a:rPr lang="th-TH" sz="2400" b="1" dirty="0" smtClean="0">
                <a:solidFill>
                  <a:srgbClr val="003300"/>
                </a:solidFill>
                <a:latin typeface="Angsana New" pitchFamily="18" charset="-34"/>
                <a:cs typeface="Angsana New" pitchFamily="18" charset="-34"/>
              </a:rPr>
              <a:t> </a:t>
            </a:r>
            <a:r>
              <a:rPr lang="en-US" sz="2400" b="1" dirty="0" smtClean="0">
                <a:solidFill>
                  <a:srgbClr val="003300"/>
                </a:solidFill>
                <a:latin typeface="Angsana New" pitchFamily="18" charset="-34"/>
                <a:cs typeface="Angsana New" pitchFamily="18" charset="-34"/>
              </a:rPr>
              <a:t>Family Practice Model (Action Research)</a:t>
            </a:r>
            <a:endParaRPr lang="en-US" sz="2400" b="1" dirty="0">
              <a:solidFill>
                <a:srgbClr val="003300"/>
              </a:solidFill>
              <a:latin typeface="Angsana New" pitchFamily="18" charset="-34"/>
              <a:cs typeface="Angsana New" pitchFamily="18" charset="-34"/>
            </a:endParaRPr>
          </a:p>
        </p:txBody>
      </p:sp>
      <p:sp>
        <p:nvSpPr>
          <p:cNvPr id="33" name="TextBox 32"/>
          <p:cNvSpPr txBox="1"/>
          <p:nvPr/>
        </p:nvSpPr>
        <p:spPr>
          <a:xfrm>
            <a:off x="4776750" y="2452022"/>
            <a:ext cx="5139548" cy="461665"/>
          </a:xfrm>
          <a:prstGeom prst="rect">
            <a:avLst/>
          </a:prstGeom>
          <a:noFill/>
        </p:spPr>
        <p:txBody>
          <a:bodyPr wrap="none" rtlCol="0">
            <a:spAutoFit/>
          </a:bodyPr>
          <a:lstStyle/>
          <a:p>
            <a:r>
              <a:rPr lang="en-US" sz="2400" b="1" dirty="0">
                <a:latin typeface="Angsana New" pitchFamily="18" charset="-34"/>
                <a:cs typeface="Angsana New" pitchFamily="18" charset="-34"/>
              </a:rPr>
              <a:t>2002: </a:t>
            </a:r>
            <a:r>
              <a:rPr lang="en-US" sz="2400" b="1" dirty="0" smtClean="0">
                <a:latin typeface="Angsana New" pitchFamily="18" charset="-34"/>
                <a:cs typeface="Angsana New" pitchFamily="18" charset="-34"/>
              </a:rPr>
              <a:t> Contracting </a:t>
            </a:r>
            <a:r>
              <a:rPr lang="en-US" sz="2400" b="1" dirty="0">
                <a:latin typeface="Angsana New" pitchFamily="18" charset="-34"/>
                <a:cs typeface="Angsana New" pitchFamily="18" charset="-34"/>
              </a:rPr>
              <a:t>Unit for Primary </a:t>
            </a:r>
            <a:r>
              <a:rPr lang="en-US" sz="2400" b="1" dirty="0" smtClean="0">
                <a:latin typeface="Angsana New" pitchFamily="18" charset="-34"/>
                <a:cs typeface="Angsana New" pitchFamily="18" charset="-34"/>
              </a:rPr>
              <a:t>Care (CUP): HR criteria</a:t>
            </a:r>
          </a:p>
        </p:txBody>
      </p:sp>
      <p:sp>
        <p:nvSpPr>
          <p:cNvPr id="34" name="Rectangle 33"/>
          <p:cNvSpPr/>
          <p:nvPr/>
        </p:nvSpPr>
        <p:spPr>
          <a:xfrm>
            <a:off x="5372211" y="2702762"/>
            <a:ext cx="4655442" cy="461665"/>
          </a:xfrm>
          <a:prstGeom prst="rect">
            <a:avLst/>
          </a:prstGeom>
        </p:spPr>
        <p:txBody>
          <a:bodyPr wrap="none">
            <a:spAutoFit/>
          </a:bodyPr>
          <a:lstStyle/>
          <a:p>
            <a:r>
              <a:rPr lang="en-US" sz="2400" b="1" dirty="0" smtClean="0">
                <a:latin typeface="Angsana New" pitchFamily="18" charset="-34"/>
                <a:cs typeface="Angsana New" pitchFamily="18" charset="-34"/>
              </a:rPr>
              <a:t>Primary Care Unit (PCU): intro… new medical culture</a:t>
            </a:r>
            <a:endParaRPr lang="th-TH" sz="2400" b="1" dirty="0">
              <a:latin typeface="Angsana New" pitchFamily="18" charset="-34"/>
              <a:cs typeface="Angsana New" pitchFamily="18" charset="-34"/>
            </a:endParaRPr>
          </a:p>
        </p:txBody>
      </p:sp>
      <p:sp>
        <p:nvSpPr>
          <p:cNvPr id="35" name="TextBox 34"/>
          <p:cNvSpPr txBox="1"/>
          <p:nvPr/>
        </p:nvSpPr>
        <p:spPr>
          <a:xfrm>
            <a:off x="4769742" y="2214554"/>
            <a:ext cx="5331909" cy="523220"/>
          </a:xfrm>
          <a:prstGeom prst="rect">
            <a:avLst/>
          </a:prstGeom>
          <a:noFill/>
        </p:spPr>
        <p:txBody>
          <a:bodyPr wrap="none" rtlCol="0">
            <a:spAutoFit/>
          </a:bodyPr>
          <a:lstStyle/>
          <a:p>
            <a:r>
              <a:rPr lang="en-US" dirty="0" smtClean="0">
                <a:solidFill>
                  <a:srgbClr val="FF0000"/>
                </a:solidFill>
                <a:latin typeface="Angsana New" pitchFamily="18" charset="-34"/>
                <a:cs typeface="Angsana New" pitchFamily="18" charset="-34"/>
              </a:rPr>
              <a:t>Impacts of the UC scheme: Introducing Matrix Teams</a:t>
            </a:r>
            <a:endParaRPr lang="th-TH" dirty="0">
              <a:solidFill>
                <a:srgbClr val="FF0000"/>
              </a:solidFill>
              <a:latin typeface="Angsana New" pitchFamily="18" charset="-34"/>
              <a:cs typeface="Angsana New" pitchFamily="18" charset="-34"/>
            </a:endParaRPr>
          </a:p>
        </p:txBody>
      </p:sp>
      <p:sp>
        <p:nvSpPr>
          <p:cNvPr id="36" name="Rectangle 35"/>
          <p:cNvSpPr/>
          <p:nvPr/>
        </p:nvSpPr>
        <p:spPr>
          <a:xfrm>
            <a:off x="4769742" y="5213039"/>
            <a:ext cx="5370381" cy="461665"/>
          </a:xfrm>
          <a:prstGeom prst="rect">
            <a:avLst/>
          </a:prstGeom>
        </p:spPr>
        <p:txBody>
          <a:bodyPr wrap="none">
            <a:spAutoFit/>
          </a:bodyPr>
          <a:lstStyle/>
          <a:p>
            <a:r>
              <a:rPr lang="en-US" sz="2400" b="1" dirty="0" smtClean="0">
                <a:latin typeface="Angsana New" pitchFamily="18" charset="-34"/>
                <a:cs typeface="Angsana New" pitchFamily="18" charset="-34"/>
              </a:rPr>
              <a:t>2017:  Family Doctor (Constitution); DHB (Cabinet resolution):</a:t>
            </a:r>
            <a:endParaRPr lang="th-TH" sz="2400" b="1" dirty="0">
              <a:latin typeface="Angsana New" pitchFamily="18" charset="-34"/>
              <a:cs typeface="Angsana New" pitchFamily="18" charset="-34"/>
            </a:endParaRPr>
          </a:p>
        </p:txBody>
      </p:sp>
      <p:sp>
        <p:nvSpPr>
          <p:cNvPr id="32" name="TextBox 31"/>
          <p:cNvSpPr txBox="1"/>
          <p:nvPr/>
        </p:nvSpPr>
        <p:spPr>
          <a:xfrm>
            <a:off x="1407294" y="341632"/>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Health </a:t>
            </a:r>
            <a:r>
              <a:rPr lang="en-US" sz="2000" b="1" dirty="0" err="1" smtClean="0">
                <a:latin typeface="Angsana New" pitchFamily="18" charset="-34"/>
                <a:cs typeface="Angsana New" pitchFamily="18" charset="-34"/>
              </a:rPr>
              <a:t>centre</a:t>
            </a:r>
            <a:r>
              <a:rPr lang="en-US" sz="2000" dirty="0" smtClean="0">
                <a:latin typeface="Angsana New" pitchFamily="18" charset="-34"/>
                <a:cs typeface="Angsana New" pitchFamily="18" charset="-34"/>
              </a:rPr>
              <a:t>: in every sub-district</a:t>
            </a:r>
            <a:endParaRPr lang="th-TH" sz="2000" dirty="0">
              <a:latin typeface="Angsana New" pitchFamily="18" charset="-34"/>
              <a:cs typeface="Angsana New" pitchFamily="18" charset="-34"/>
            </a:endParaRPr>
          </a:p>
        </p:txBody>
      </p:sp>
      <p:sp>
        <p:nvSpPr>
          <p:cNvPr id="37" name="TextBox 36"/>
          <p:cNvSpPr txBox="1"/>
          <p:nvPr/>
        </p:nvSpPr>
        <p:spPr>
          <a:xfrm>
            <a:off x="386955" y="714356"/>
            <a:ext cx="590226" cy="400110"/>
          </a:xfrm>
          <a:prstGeom prst="rect">
            <a:avLst/>
          </a:prstGeom>
          <a:noFill/>
        </p:spPr>
        <p:txBody>
          <a:bodyPr wrap="none" rtlCol="0">
            <a:spAutoFit/>
          </a:bodyPr>
          <a:lstStyle/>
          <a:p>
            <a:r>
              <a:rPr lang="en-US" sz="2000" b="1" dirty="0" smtClean="0">
                <a:latin typeface="Angsana New" pitchFamily="18" charset="-34"/>
                <a:cs typeface="Angsana New" pitchFamily="18" charset="-34"/>
              </a:rPr>
              <a:t>1980s</a:t>
            </a:r>
            <a:endParaRPr lang="th-TH" sz="2000" dirty="0">
              <a:latin typeface="Angsana New" pitchFamily="18" charset="-34"/>
              <a:cs typeface="Angsana New" pitchFamily="18" charset="-34"/>
            </a:endParaRPr>
          </a:p>
        </p:txBody>
      </p:sp>
      <p:sp>
        <p:nvSpPr>
          <p:cNvPr id="38" name="Rectangle 37"/>
          <p:cNvSpPr/>
          <p:nvPr/>
        </p:nvSpPr>
        <p:spPr>
          <a:xfrm>
            <a:off x="380962" y="224091"/>
            <a:ext cx="965329" cy="400110"/>
          </a:xfrm>
          <a:prstGeom prst="rect">
            <a:avLst/>
          </a:prstGeom>
        </p:spPr>
        <p:txBody>
          <a:bodyPr wrap="none">
            <a:spAutoFit/>
          </a:bodyPr>
          <a:lstStyle/>
          <a:p>
            <a:r>
              <a:rPr lang="en-US" sz="2000" b="1" dirty="0" smtClean="0">
                <a:latin typeface="Angsana New" pitchFamily="18" charset="-34"/>
                <a:cs typeface="Angsana New" pitchFamily="18" charset="-34"/>
              </a:rPr>
              <a:t>1970s - 80s</a:t>
            </a:r>
            <a:endParaRPr lang="th-TH" sz="2000" dirty="0"/>
          </a:p>
        </p:txBody>
      </p:sp>
      <p:sp>
        <p:nvSpPr>
          <p:cNvPr id="39" name="Rectangle 38"/>
          <p:cNvSpPr/>
          <p:nvPr/>
        </p:nvSpPr>
        <p:spPr>
          <a:xfrm>
            <a:off x="977181" y="714356"/>
            <a:ext cx="2558714" cy="400110"/>
          </a:xfrm>
          <a:prstGeom prst="rect">
            <a:avLst/>
          </a:prstGeom>
        </p:spPr>
        <p:txBody>
          <a:bodyPr wrap="none">
            <a:spAutoFit/>
          </a:bodyPr>
          <a:lstStyle/>
          <a:p>
            <a:r>
              <a:rPr lang="en-US" sz="2000" b="1" dirty="0" smtClean="0">
                <a:latin typeface="Angsana New" pitchFamily="18" charset="-34"/>
                <a:cs typeface="Angsana New" pitchFamily="18" charset="-34"/>
              </a:rPr>
              <a:t>Health Volunteers</a:t>
            </a:r>
            <a:r>
              <a:rPr lang="en-US" sz="2000" dirty="0" smtClean="0">
                <a:latin typeface="Angsana New" pitchFamily="18" charset="-34"/>
                <a:cs typeface="Angsana New" pitchFamily="18" charset="-34"/>
              </a:rPr>
              <a:t>: in every village</a:t>
            </a:r>
            <a:endParaRPr lang="th-TH" sz="2000" dirty="0"/>
          </a:p>
        </p:txBody>
      </p:sp>
      <p:sp>
        <p:nvSpPr>
          <p:cNvPr id="40" name="TextBox 39"/>
          <p:cNvSpPr txBox="1"/>
          <p:nvPr/>
        </p:nvSpPr>
        <p:spPr>
          <a:xfrm>
            <a:off x="1400667" y="96467"/>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Hospital</a:t>
            </a:r>
            <a:r>
              <a:rPr lang="en-US" sz="2000" dirty="0" smtClean="0">
                <a:latin typeface="Angsana New" pitchFamily="18" charset="-34"/>
                <a:cs typeface="Angsana New" pitchFamily="18" charset="-34"/>
              </a:rPr>
              <a:t>: in every district</a:t>
            </a:r>
            <a:endParaRPr lang="th-TH" sz="2000" dirty="0">
              <a:latin typeface="Angsana New" pitchFamily="18" charset="-34"/>
              <a:cs typeface="Angsana New" pitchFamily="18" charset="-34"/>
            </a:endParaRPr>
          </a:p>
        </p:txBody>
      </p:sp>
      <p:sp>
        <p:nvSpPr>
          <p:cNvPr id="41" name="Rectangle 40"/>
          <p:cNvSpPr/>
          <p:nvPr/>
        </p:nvSpPr>
        <p:spPr>
          <a:xfrm>
            <a:off x="380962" y="78999"/>
            <a:ext cx="3534215" cy="1002121"/>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4" name="Rectangle 43"/>
          <p:cNvSpPr/>
          <p:nvPr/>
        </p:nvSpPr>
        <p:spPr>
          <a:xfrm>
            <a:off x="5231171" y="4546014"/>
            <a:ext cx="4358886" cy="461665"/>
          </a:xfrm>
          <a:prstGeom prst="rect">
            <a:avLst/>
          </a:prstGeom>
        </p:spPr>
        <p:txBody>
          <a:bodyPr wrap="none">
            <a:spAutoFit/>
          </a:bodyPr>
          <a:lstStyle/>
          <a:p>
            <a:r>
              <a:rPr lang="en-US" sz="2400" b="1" dirty="0" smtClean="0">
                <a:latin typeface="Angsana New" pitchFamily="18" charset="-34"/>
                <a:cs typeface="Angsana New" pitchFamily="18" charset="-34"/>
              </a:rPr>
              <a:t>  District Health Boards (DHB): pilot in 73 districts</a:t>
            </a:r>
            <a:endParaRPr lang="th-TH" sz="2400" b="1" dirty="0">
              <a:latin typeface="Angsana New" pitchFamily="18" charset="-34"/>
              <a:cs typeface="Angsana New" pitchFamily="18" charset="-34"/>
            </a:endParaRPr>
          </a:p>
        </p:txBody>
      </p:sp>
      <p:sp>
        <p:nvSpPr>
          <p:cNvPr id="45" name="Rectangle 44"/>
          <p:cNvSpPr/>
          <p:nvPr/>
        </p:nvSpPr>
        <p:spPr>
          <a:xfrm>
            <a:off x="7364600" y="5408313"/>
            <a:ext cx="2388795" cy="523220"/>
          </a:xfrm>
          <a:prstGeom prst="rect">
            <a:avLst/>
          </a:prstGeom>
        </p:spPr>
        <p:txBody>
          <a:bodyPr wrap="none">
            <a:spAutoFit/>
          </a:bodyPr>
          <a:lstStyle/>
          <a:p>
            <a:r>
              <a:rPr lang="en-US" b="1" dirty="0" smtClean="0">
                <a:latin typeface="Angsana New" pitchFamily="18" charset="-34"/>
                <a:cs typeface="Angsana New" pitchFamily="18" charset="-34"/>
              </a:rPr>
              <a:t>&gt;&gt;&gt; All (928) districts </a:t>
            </a:r>
            <a:endParaRPr lang="th-TH" dirty="0"/>
          </a:p>
        </p:txBody>
      </p:sp>
      <p:sp>
        <p:nvSpPr>
          <p:cNvPr id="46" name="Rectangle 45"/>
          <p:cNvSpPr/>
          <p:nvPr/>
        </p:nvSpPr>
        <p:spPr>
          <a:xfrm>
            <a:off x="6023053" y="4736465"/>
            <a:ext cx="3627916" cy="461665"/>
          </a:xfrm>
          <a:prstGeom prst="rect">
            <a:avLst/>
          </a:prstGeom>
        </p:spPr>
        <p:txBody>
          <a:bodyPr wrap="none">
            <a:spAutoFit/>
          </a:bodyPr>
          <a:lstStyle/>
          <a:p>
            <a:r>
              <a:rPr lang="en-US" sz="2400" b="1" dirty="0" smtClean="0">
                <a:latin typeface="Angsana New" pitchFamily="18" charset="-34"/>
                <a:cs typeface="Angsana New" pitchFamily="18" charset="-34"/>
              </a:rPr>
              <a:t>&gt;&gt;&gt; early 2017: expanded to 200 districts </a:t>
            </a:r>
            <a:endParaRPr lang="th-TH" sz="2400" dirty="0"/>
          </a:p>
        </p:txBody>
      </p:sp>
      <p:sp>
        <p:nvSpPr>
          <p:cNvPr id="47" name="TextBox 46"/>
          <p:cNvSpPr txBox="1"/>
          <p:nvPr/>
        </p:nvSpPr>
        <p:spPr>
          <a:xfrm>
            <a:off x="355204" y="6110294"/>
            <a:ext cx="3570704" cy="430887"/>
          </a:xfrm>
          <a:prstGeom prst="rect">
            <a:avLst/>
          </a:prstGeom>
          <a:noFill/>
          <a:ln w="38100">
            <a:solidFill>
              <a:srgbClr val="FF0000"/>
            </a:solidFill>
          </a:ln>
        </p:spPr>
        <p:txBody>
          <a:bodyPr wrap="square" rtlCol="0">
            <a:spAutoFit/>
          </a:bodyPr>
          <a:lstStyle/>
          <a:p>
            <a:r>
              <a:rPr lang="en-US" sz="2200" b="1" dirty="0">
                <a:latin typeface="Angsana New" pitchFamily="18" charset="-34"/>
                <a:cs typeface="Angsana New" pitchFamily="18" charset="-34"/>
              </a:rPr>
              <a:t>2000s</a:t>
            </a:r>
            <a:r>
              <a:rPr lang="en-US" sz="2200" dirty="0">
                <a:latin typeface="Angsana New" pitchFamily="18" charset="-34"/>
                <a:cs typeface="Angsana New" pitchFamily="18" charset="-34"/>
              </a:rPr>
              <a:t>: </a:t>
            </a:r>
            <a:r>
              <a:rPr lang="en-US" sz="2200" dirty="0" smtClean="0">
                <a:latin typeface="Angsana New" pitchFamily="18" charset="-34"/>
                <a:cs typeface="Angsana New" pitchFamily="18" charset="-34"/>
              </a:rPr>
              <a:t>Achieving </a:t>
            </a:r>
            <a:r>
              <a:rPr lang="en-US" sz="2200" b="1" dirty="0" smtClean="0">
                <a:latin typeface="Angsana New" pitchFamily="18" charset="-34"/>
                <a:cs typeface="Angsana New" pitchFamily="18" charset="-34"/>
              </a:rPr>
              <a:t>Universal Health Coverage</a:t>
            </a:r>
            <a:endParaRPr lang="th-TH" sz="2200" b="1" dirty="0">
              <a:latin typeface="Angsana New" pitchFamily="18" charset="-34"/>
              <a:cs typeface="Angsana New" pitchFamily="18" charset="-34"/>
            </a:endParaRPr>
          </a:p>
        </p:txBody>
      </p:sp>
    </p:spTree>
    <p:extLst>
      <p:ext uri="{BB962C8B-B14F-4D97-AF65-F5344CB8AC3E}">
        <p14:creationId xmlns:p14="http://schemas.microsoft.com/office/powerpoint/2010/main" val="2275252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4921" y="1071546"/>
            <a:ext cx="6237247" cy="478634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 name="TextBox 3"/>
          <p:cNvSpPr txBox="1"/>
          <p:nvPr/>
        </p:nvSpPr>
        <p:spPr>
          <a:xfrm>
            <a:off x="4767080" y="1895769"/>
            <a:ext cx="3748142" cy="461665"/>
          </a:xfrm>
          <a:prstGeom prst="rect">
            <a:avLst/>
          </a:prstGeom>
          <a:noFill/>
        </p:spPr>
        <p:txBody>
          <a:bodyPr wrap="none" rtlCol="0">
            <a:spAutoFit/>
          </a:bodyPr>
          <a:lstStyle/>
          <a:p>
            <a:r>
              <a:rPr lang="en-US" sz="2400" b="1" dirty="0">
                <a:solidFill>
                  <a:srgbClr val="003300"/>
                </a:solidFill>
                <a:latin typeface="Angsana New" pitchFamily="18" charset="-34"/>
                <a:cs typeface="Angsana New" pitchFamily="18" charset="-34"/>
              </a:rPr>
              <a:t>1999: </a:t>
            </a:r>
            <a:r>
              <a:rPr lang="en-US" sz="2400" b="1" dirty="0" smtClean="0">
                <a:solidFill>
                  <a:srgbClr val="003300"/>
                </a:solidFill>
                <a:latin typeface="Angsana New" pitchFamily="18" charset="-34"/>
                <a:cs typeface="Angsana New" pitchFamily="18" charset="-34"/>
              </a:rPr>
              <a:t> Specialization in </a:t>
            </a:r>
            <a:r>
              <a:rPr lang="en-US" sz="2400" b="1" dirty="0">
                <a:solidFill>
                  <a:srgbClr val="003300"/>
                </a:solidFill>
                <a:latin typeface="Angsana New" pitchFamily="18" charset="-34"/>
                <a:cs typeface="Angsana New" pitchFamily="18" charset="-34"/>
              </a:rPr>
              <a:t>Family </a:t>
            </a:r>
            <a:r>
              <a:rPr lang="en-US" sz="2400" b="1" dirty="0" smtClean="0">
                <a:solidFill>
                  <a:srgbClr val="003300"/>
                </a:solidFill>
                <a:latin typeface="Angsana New" pitchFamily="18" charset="-34"/>
                <a:cs typeface="Angsana New" pitchFamily="18" charset="-34"/>
              </a:rPr>
              <a:t>Medicine</a:t>
            </a:r>
            <a:endParaRPr lang="th-TH" sz="2400" b="1" dirty="0">
              <a:solidFill>
                <a:srgbClr val="003300"/>
              </a:solidFill>
              <a:latin typeface="Angsana New" pitchFamily="18" charset="-34"/>
              <a:cs typeface="Angsana New" pitchFamily="18" charset="-34"/>
            </a:endParaRPr>
          </a:p>
        </p:txBody>
      </p:sp>
      <p:sp>
        <p:nvSpPr>
          <p:cNvPr id="5" name="TextBox 4"/>
          <p:cNvSpPr txBox="1"/>
          <p:nvPr/>
        </p:nvSpPr>
        <p:spPr>
          <a:xfrm>
            <a:off x="4825067" y="3253087"/>
            <a:ext cx="4596130" cy="461665"/>
          </a:xfrm>
          <a:prstGeom prst="rect">
            <a:avLst/>
          </a:prstGeom>
          <a:noFill/>
        </p:spPr>
        <p:txBody>
          <a:bodyPr wrap="none" rtlCol="0">
            <a:spAutoFit/>
          </a:bodyPr>
          <a:lstStyle/>
          <a:p>
            <a:r>
              <a:rPr lang="en-US" sz="2400" b="1" dirty="0">
                <a:latin typeface="Angsana New" pitchFamily="18" charset="-34"/>
                <a:cs typeface="Angsana New" pitchFamily="18" charset="-34"/>
              </a:rPr>
              <a:t>2007: Context Based </a:t>
            </a:r>
            <a:r>
              <a:rPr lang="en-US" sz="2400" b="1" dirty="0" smtClean="0">
                <a:latin typeface="Angsana New" pitchFamily="18" charset="-34"/>
                <a:cs typeface="Angsana New" pitchFamily="18" charset="-34"/>
              </a:rPr>
              <a:t>Learning (CBL): identified Gaps</a:t>
            </a:r>
          </a:p>
        </p:txBody>
      </p:sp>
      <p:sp>
        <p:nvSpPr>
          <p:cNvPr id="6" name="TextBox 5"/>
          <p:cNvSpPr txBox="1"/>
          <p:nvPr/>
        </p:nvSpPr>
        <p:spPr>
          <a:xfrm>
            <a:off x="4769742" y="4324657"/>
            <a:ext cx="3437159" cy="461665"/>
          </a:xfrm>
          <a:prstGeom prst="rect">
            <a:avLst/>
          </a:prstGeom>
          <a:noFill/>
        </p:spPr>
        <p:txBody>
          <a:bodyPr wrap="none" rtlCol="0">
            <a:spAutoFit/>
          </a:bodyPr>
          <a:lstStyle/>
          <a:p>
            <a:r>
              <a:rPr lang="en-US" sz="2400" b="1" dirty="0">
                <a:latin typeface="Angsana New" pitchFamily="18" charset="-34"/>
                <a:cs typeface="Angsana New" pitchFamily="18" charset="-34"/>
              </a:rPr>
              <a:t>2016: </a:t>
            </a:r>
            <a:r>
              <a:rPr lang="en-US" sz="2400" b="1" dirty="0" smtClean="0">
                <a:latin typeface="Angsana New" pitchFamily="18" charset="-34"/>
                <a:cs typeface="Angsana New" pitchFamily="18" charset="-34"/>
              </a:rPr>
              <a:t> Primary Care Cluster (PCC);  </a:t>
            </a:r>
          </a:p>
        </p:txBody>
      </p:sp>
      <p:sp>
        <p:nvSpPr>
          <p:cNvPr id="7" name="TextBox 6"/>
          <p:cNvSpPr txBox="1"/>
          <p:nvPr/>
        </p:nvSpPr>
        <p:spPr>
          <a:xfrm>
            <a:off x="4776750" y="2452022"/>
            <a:ext cx="5139548" cy="461665"/>
          </a:xfrm>
          <a:prstGeom prst="rect">
            <a:avLst/>
          </a:prstGeom>
          <a:noFill/>
        </p:spPr>
        <p:txBody>
          <a:bodyPr wrap="none" rtlCol="0">
            <a:spAutoFit/>
          </a:bodyPr>
          <a:lstStyle/>
          <a:p>
            <a:r>
              <a:rPr lang="en-US" sz="2400" b="1" dirty="0">
                <a:latin typeface="Angsana New" pitchFamily="18" charset="-34"/>
                <a:cs typeface="Angsana New" pitchFamily="18" charset="-34"/>
              </a:rPr>
              <a:t>2002: </a:t>
            </a:r>
            <a:r>
              <a:rPr lang="en-US" sz="2400" b="1" dirty="0" smtClean="0">
                <a:latin typeface="Angsana New" pitchFamily="18" charset="-34"/>
                <a:cs typeface="Angsana New" pitchFamily="18" charset="-34"/>
              </a:rPr>
              <a:t> Contracting </a:t>
            </a:r>
            <a:r>
              <a:rPr lang="en-US" sz="2400" b="1" dirty="0">
                <a:latin typeface="Angsana New" pitchFamily="18" charset="-34"/>
                <a:cs typeface="Angsana New" pitchFamily="18" charset="-34"/>
              </a:rPr>
              <a:t>Unit for Primary </a:t>
            </a:r>
            <a:r>
              <a:rPr lang="en-US" sz="2400" b="1" dirty="0" smtClean="0">
                <a:latin typeface="Angsana New" pitchFamily="18" charset="-34"/>
                <a:cs typeface="Angsana New" pitchFamily="18" charset="-34"/>
              </a:rPr>
              <a:t>Care (CUP): HR criteria</a:t>
            </a:r>
          </a:p>
        </p:txBody>
      </p:sp>
      <p:sp>
        <p:nvSpPr>
          <p:cNvPr id="8" name="TextBox 7"/>
          <p:cNvSpPr txBox="1"/>
          <p:nvPr/>
        </p:nvSpPr>
        <p:spPr>
          <a:xfrm>
            <a:off x="4808651" y="3753153"/>
            <a:ext cx="2257349" cy="461665"/>
          </a:xfrm>
          <a:prstGeom prst="rect">
            <a:avLst/>
          </a:prstGeom>
          <a:noFill/>
        </p:spPr>
        <p:txBody>
          <a:bodyPr wrap="none" rtlCol="0">
            <a:spAutoFit/>
          </a:bodyPr>
          <a:lstStyle/>
          <a:p>
            <a:r>
              <a:rPr lang="en-US" sz="2400" b="1" dirty="0" smtClean="0">
                <a:latin typeface="Angsana New" pitchFamily="18" charset="-34"/>
                <a:cs typeface="Angsana New" pitchFamily="18" charset="-34"/>
              </a:rPr>
              <a:t>2011:</a:t>
            </a:r>
            <a:r>
              <a:rPr lang="th-TH" sz="2400" b="1" dirty="0" smtClean="0">
                <a:latin typeface="Angsana New" pitchFamily="18" charset="-34"/>
                <a:cs typeface="Angsana New" pitchFamily="18" charset="-34"/>
              </a:rPr>
              <a:t> </a:t>
            </a:r>
            <a:r>
              <a:rPr lang="en-US" sz="2400" b="1" dirty="0" smtClean="0">
                <a:latin typeface="Angsana New" pitchFamily="18" charset="-34"/>
                <a:cs typeface="Angsana New" pitchFamily="18" charset="-34"/>
              </a:rPr>
              <a:t>DHS --&gt; UCARE</a:t>
            </a:r>
            <a:endParaRPr lang="th-TH" sz="2400" b="1" dirty="0">
              <a:latin typeface="Angsana New" pitchFamily="18" charset="-34"/>
              <a:cs typeface="Angsana New" pitchFamily="18" charset="-34"/>
            </a:endParaRPr>
          </a:p>
        </p:txBody>
      </p:sp>
      <p:sp>
        <p:nvSpPr>
          <p:cNvPr id="9" name="TextBox 8"/>
          <p:cNvSpPr txBox="1"/>
          <p:nvPr/>
        </p:nvSpPr>
        <p:spPr>
          <a:xfrm>
            <a:off x="4773491" y="4038905"/>
            <a:ext cx="3065263" cy="461665"/>
          </a:xfrm>
          <a:prstGeom prst="rect">
            <a:avLst/>
          </a:prstGeom>
          <a:noFill/>
        </p:spPr>
        <p:txBody>
          <a:bodyPr wrap="none" rtlCol="0">
            <a:spAutoFit/>
          </a:bodyPr>
          <a:lstStyle/>
          <a:p>
            <a:r>
              <a:rPr lang="en-US" sz="2400" b="1" dirty="0" smtClean="0">
                <a:latin typeface="Angsana New" pitchFamily="18" charset="-34"/>
                <a:cs typeface="Angsana New" pitchFamily="18" charset="-34"/>
              </a:rPr>
              <a:t>2015:  Family Care Teams (FCT)</a:t>
            </a:r>
            <a:endParaRPr lang="th-TH" sz="2400" b="1" dirty="0">
              <a:latin typeface="Angsana New" pitchFamily="18" charset="-34"/>
              <a:cs typeface="Angsana New" pitchFamily="18" charset="-34"/>
            </a:endParaRPr>
          </a:p>
        </p:txBody>
      </p:sp>
      <p:sp>
        <p:nvSpPr>
          <p:cNvPr id="11" name="Rectangle 10"/>
          <p:cNvSpPr/>
          <p:nvPr/>
        </p:nvSpPr>
        <p:spPr>
          <a:xfrm>
            <a:off x="4769742" y="5213039"/>
            <a:ext cx="5370381" cy="461665"/>
          </a:xfrm>
          <a:prstGeom prst="rect">
            <a:avLst/>
          </a:prstGeom>
        </p:spPr>
        <p:txBody>
          <a:bodyPr wrap="none">
            <a:spAutoFit/>
          </a:bodyPr>
          <a:lstStyle/>
          <a:p>
            <a:r>
              <a:rPr lang="en-US" sz="2400" b="1" dirty="0" smtClean="0">
                <a:latin typeface="Angsana New" pitchFamily="18" charset="-34"/>
                <a:cs typeface="Angsana New" pitchFamily="18" charset="-34"/>
              </a:rPr>
              <a:t>2017:  Family Doctor (Constitution); DHB (Cabinet resolution)</a:t>
            </a:r>
            <a:endParaRPr lang="th-TH" sz="2400" b="1" dirty="0">
              <a:latin typeface="Angsana New" pitchFamily="18" charset="-34"/>
              <a:cs typeface="Angsana New" pitchFamily="18" charset="-34"/>
            </a:endParaRPr>
          </a:p>
        </p:txBody>
      </p:sp>
      <p:sp>
        <p:nvSpPr>
          <p:cNvPr id="12" name="Oval 11"/>
          <p:cNvSpPr/>
          <p:nvPr/>
        </p:nvSpPr>
        <p:spPr>
          <a:xfrm>
            <a:off x="4348122" y="1214422"/>
            <a:ext cx="357191"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itchFamily="18" charset="-34"/>
                <a:cs typeface="Angsana New" pitchFamily="18" charset="-34"/>
              </a:rPr>
              <a:t>1</a:t>
            </a:r>
            <a:endParaRPr lang="th-TH" b="1" dirty="0">
              <a:solidFill>
                <a:srgbClr val="FFFF00"/>
              </a:solidFill>
              <a:latin typeface="Angsana New" pitchFamily="18" charset="-34"/>
              <a:cs typeface="Angsana New" pitchFamily="18" charset="-34"/>
            </a:endParaRPr>
          </a:p>
        </p:txBody>
      </p:sp>
      <p:sp>
        <p:nvSpPr>
          <p:cNvPr id="13" name="Oval 12"/>
          <p:cNvSpPr/>
          <p:nvPr/>
        </p:nvSpPr>
        <p:spPr>
          <a:xfrm>
            <a:off x="4348122" y="2357430"/>
            <a:ext cx="357191"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itchFamily="18" charset="-34"/>
                <a:cs typeface="Angsana New" pitchFamily="18" charset="-34"/>
              </a:rPr>
              <a:t>2</a:t>
            </a:r>
            <a:endParaRPr lang="th-TH" b="1" dirty="0">
              <a:solidFill>
                <a:srgbClr val="FFFF00"/>
              </a:solidFill>
              <a:latin typeface="Angsana New" pitchFamily="18" charset="-34"/>
              <a:cs typeface="Angsana New" pitchFamily="18" charset="-34"/>
            </a:endParaRPr>
          </a:p>
        </p:txBody>
      </p:sp>
      <p:sp>
        <p:nvSpPr>
          <p:cNvPr id="14" name="Oval 13"/>
          <p:cNvSpPr/>
          <p:nvPr/>
        </p:nvSpPr>
        <p:spPr>
          <a:xfrm>
            <a:off x="4348122" y="3071810"/>
            <a:ext cx="357191"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itchFamily="18" charset="-34"/>
                <a:cs typeface="Angsana New" pitchFamily="18" charset="-34"/>
              </a:rPr>
              <a:t>3</a:t>
            </a:r>
            <a:endParaRPr lang="th-TH" b="1" dirty="0">
              <a:solidFill>
                <a:srgbClr val="FFFF00"/>
              </a:solidFill>
              <a:latin typeface="Angsana New" pitchFamily="18" charset="-34"/>
              <a:cs typeface="Angsana New" pitchFamily="18" charset="-34"/>
            </a:endParaRPr>
          </a:p>
        </p:txBody>
      </p:sp>
      <p:sp>
        <p:nvSpPr>
          <p:cNvPr id="15" name="Oval 14"/>
          <p:cNvSpPr/>
          <p:nvPr/>
        </p:nvSpPr>
        <p:spPr>
          <a:xfrm>
            <a:off x="4348122" y="5000636"/>
            <a:ext cx="357191"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itchFamily="18" charset="-34"/>
                <a:cs typeface="Angsana New" pitchFamily="18" charset="-34"/>
              </a:rPr>
              <a:t>4</a:t>
            </a:r>
            <a:endParaRPr lang="th-TH" b="1" dirty="0">
              <a:solidFill>
                <a:srgbClr val="FFFF00"/>
              </a:solidFill>
              <a:latin typeface="Angsana New" pitchFamily="18" charset="-34"/>
              <a:cs typeface="Angsana New" pitchFamily="18" charset="-34"/>
            </a:endParaRPr>
          </a:p>
        </p:txBody>
      </p:sp>
      <p:sp>
        <p:nvSpPr>
          <p:cNvPr id="17" name="Rectangle 16"/>
          <p:cNvSpPr/>
          <p:nvPr/>
        </p:nvSpPr>
        <p:spPr>
          <a:xfrm>
            <a:off x="5344126" y="1610017"/>
            <a:ext cx="3215945" cy="461665"/>
          </a:xfrm>
          <a:prstGeom prst="rect">
            <a:avLst/>
          </a:prstGeom>
        </p:spPr>
        <p:txBody>
          <a:bodyPr wrap="none">
            <a:spAutoFit/>
          </a:bodyPr>
          <a:lstStyle/>
          <a:p>
            <a:r>
              <a:rPr lang="en-US" sz="2400" b="1" dirty="0" smtClean="0">
                <a:solidFill>
                  <a:srgbClr val="003300"/>
                </a:solidFill>
                <a:latin typeface="Angsana New" pitchFamily="18" charset="-34"/>
                <a:cs typeface="Angsana New" pitchFamily="18" charset="-34"/>
              </a:rPr>
              <a:t>+ Demonstration Diffusion Strategy</a:t>
            </a:r>
            <a:endParaRPr lang="en-US" sz="2400" b="1" dirty="0">
              <a:solidFill>
                <a:srgbClr val="003300"/>
              </a:solidFill>
              <a:latin typeface="Angsana New" pitchFamily="18" charset="-34"/>
              <a:cs typeface="Angsana New" pitchFamily="18" charset="-34"/>
            </a:endParaRPr>
          </a:p>
        </p:txBody>
      </p:sp>
      <p:sp>
        <p:nvSpPr>
          <p:cNvPr id="18" name="TextBox 17"/>
          <p:cNvSpPr txBox="1"/>
          <p:nvPr/>
        </p:nvSpPr>
        <p:spPr>
          <a:xfrm>
            <a:off x="4698306" y="619764"/>
            <a:ext cx="3958135"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Good Care: Hospitals + Technologies</a:t>
            </a:r>
            <a:endParaRPr lang="th-TH" b="1" dirty="0">
              <a:solidFill>
                <a:srgbClr val="FF0000"/>
              </a:solidFill>
              <a:latin typeface="Angsana New" pitchFamily="18" charset="-34"/>
              <a:cs typeface="Angsana New" pitchFamily="18" charset="-34"/>
            </a:endParaRPr>
          </a:p>
        </p:txBody>
      </p:sp>
      <p:sp>
        <p:nvSpPr>
          <p:cNvPr id="19" name="TextBox 18"/>
          <p:cNvSpPr txBox="1"/>
          <p:nvPr/>
        </p:nvSpPr>
        <p:spPr>
          <a:xfrm>
            <a:off x="4626866" y="5834738"/>
            <a:ext cx="5315879"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Good Care</a:t>
            </a:r>
            <a:r>
              <a:rPr lang="en-US" dirty="0" smtClean="0">
                <a:solidFill>
                  <a:srgbClr val="FF0000"/>
                </a:solidFill>
                <a:latin typeface="Angsana New" pitchFamily="18" charset="-34"/>
                <a:cs typeface="Angsana New" pitchFamily="18" charset="-34"/>
              </a:rPr>
              <a:t>: </a:t>
            </a:r>
            <a:r>
              <a:rPr lang="en-US" b="1" dirty="0" smtClean="0">
                <a:solidFill>
                  <a:srgbClr val="FF0000"/>
                </a:solidFill>
                <a:latin typeface="Angsana New" pitchFamily="18" charset="-34"/>
                <a:cs typeface="Angsana New" pitchFamily="18" charset="-34"/>
              </a:rPr>
              <a:t>Patient-, Person-, People-</a:t>
            </a:r>
            <a:r>
              <a:rPr lang="en-US" b="1" dirty="0" err="1" smtClean="0">
                <a:solidFill>
                  <a:srgbClr val="FF0000"/>
                </a:solidFill>
                <a:latin typeface="Angsana New" pitchFamily="18" charset="-34"/>
                <a:cs typeface="Angsana New" pitchFamily="18" charset="-34"/>
              </a:rPr>
              <a:t>centred</a:t>
            </a:r>
            <a:r>
              <a:rPr lang="en-US" b="1" dirty="0" smtClean="0">
                <a:solidFill>
                  <a:srgbClr val="FF0000"/>
                </a:solidFill>
                <a:latin typeface="Angsana New" pitchFamily="18" charset="-34"/>
                <a:cs typeface="Angsana New" pitchFamily="18" charset="-34"/>
              </a:rPr>
              <a:t> Care</a:t>
            </a:r>
            <a:endParaRPr lang="th-TH" b="1" dirty="0">
              <a:solidFill>
                <a:srgbClr val="FF0000"/>
              </a:solidFill>
              <a:latin typeface="Angsana New" pitchFamily="18" charset="-34"/>
              <a:cs typeface="Angsana New" pitchFamily="18" charset="-34"/>
            </a:endParaRPr>
          </a:p>
        </p:txBody>
      </p:sp>
      <p:sp>
        <p:nvSpPr>
          <p:cNvPr id="20" name="Rectangle 19"/>
          <p:cNvSpPr/>
          <p:nvPr/>
        </p:nvSpPr>
        <p:spPr>
          <a:xfrm>
            <a:off x="5372211" y="2702762"/>
            <a:ext cx="4655442" cy="461665"/>
          </a:xfrm>
          <a:prstGeom prst="rect">
            <a:avLst/>
          </a:prstGeom>
        </p:spPr>
        <p:txBody>
          <a:bodyPr wrap="none">
            <a:spAutoFit/>
          </a:bodyPr>
          <a:lstStyle/>
          <a:p>
            <a:r>
              <a:rPr lang="en-US" sz="2400" b="1" dirty="0" smtClean="0">
                <a:latin typeface="Angsana New" pitchFamily="18" charset="-34"/>
                <a:cs typeface="Angsana New" pitchFamily="18" charset="-34"/>
              </a:rPr>
              <a:t>Primary Care Unit (</a:t>
            </a:r>
            <a:r>
              <a:rPr lang="en-US" sz="2400" b="1" dirty="0">
                <a:latin typeface="Angsana New" pitchFamily="18" charset="-34"/>
                <a:cs typeface="Angsana New" pitchFamily="18" charset="-34"/>
              </a:rPr>
              <a:t>PCU): intro… new medical </a:t>
            </a:r>
            <a:r>
              <a:rPr lang="en-US" sz="2400" b="1" dirty="0" smtClean="0">
                <a:latin typeface="Angsana New" pitchFamily="18" charset="-34"/>
                <a:cs typeface="Angsana New" pitchFamily="18" charset="-34"/>
              </a:rPr>
              <a:t>culture</a:t>
            </a:r>
            <a:endParaRPr lang="th-TH" sz="2400" b="1" dirty="0">
              <a:latin typeface="Angsana New" pitchFamily="18" charset="-34"/>
              <a:cs typeface="Angsana New" pitchFamily="18" charset="-34"/>
            </a:endParaRPr>
          </a:p>
        </p:txBody>
      </p:sp>
      <p:sp>
        <p:nvSpPr>
          <p:cNvPr id="21" name="Rectangle 20"/>
          <p:cNvSpPr/>
          <p:nvPr/>
        </p:nvSpPr>
        <p:spPr>
          <a:xfrm>
            <a:off x="5341247" y="3500441"/>
            <a:ext cx="3724096" cy="461665"/>
          </a:xfrm>
          <a:prstGeom prst="rect">
            <a:avLst/>
          </a:prstGeom>
        </p:spPr>
        <p:txBody>
          <a:bodyPr wrap="none">
            <a:spAutoFit/>
          </a:bodyPr>
          <a:lstStyle/>
          <a:p>
            <a:r>
              <a:rPr lang="en-US" sz="2400" b="1" dirty="0" smtClean="0">
                <a:latin typeface="Angsana New" pitchFamily="18" charset="-34"/>
                <a:cs typeface="Angsana New" pitchFamily="18" charset="-34"/>
              </a:rPr>
              <a:t>PCPL (2007), FPL (2012), DHML (2014)</a:t>
            </a:r>
            <a:endParaRPr lang="th-TH" sz="2400" b="1" dirty="0">
              <a:latin typeface="Angsana New" pitchFamily="18" charset="-34"/>
              <a:cs typeface="Angsana New" pitchFamily="18" charset="-34"/>
            </a:endParaRPr>
          </a:p>
        </p:txBody>
      </p:sp>
      <p:sp>
        <p:nvSpPr>
          <p:cNvPr id="22" name="TextBox 21"/>
          <p:cNvSpPr txBox="1"/>
          <p:nvPr/>
        </p:nvSpPr>
        <p:spPr>
          <a:xfrm rot="5400000">
            <a:off x="9026144" y="3194547"/>
            <a:ext cx="2231701"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Changing Paradigm</a:t>
            </a:r>
            <a:endParaRPr lang="th-TH" b="1" dirty="0">
              <a:solidFill>
                <a:srgbClr val="FF0000"/>
              </a:solidFill>
              <a:latin typeface="Angsana New" pitchFamily="18" charset="-34"/>
              <a:cs typeface="Angsana New" pitchFamily="18" charset="-34"/>
            </a:endParaRPr>
          </a:p>
        </p:txBody>
      </p:sp>
      <p:cxnSp>
        <p:nvCxnSpPr>
          <p:cNvPr id="23" name="Straight Connector 22"/>
          <p:cNvCxnSpPr/>
          <p:nvPr/>
        </p:nvCxnSpPr>
        <p:spPr>
          <a:xfrm rot="5400000">
            <a:off x="9545158" y="1714091"/>
            <a:ext cx="1143802" cy="1588"/>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9475308" y="5215347"/>
            <a:ext cx="1285090" cy="1588"/>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769742" y="1071546"/>
            <a:ext cx="4881465" cy="523220"/>
          </a:xfrm>
          <a:prstGeom prst="rect">
            <a:avLst/>
          </a:prstGeom>
          <a:noFill/>
        </p:spPr>
        <p:txBody>
          <a:bodyPr wrap="none" rtlCol="0">
            <a:spAutoFit/>
          </a:bodyPr>
          <a:lstStyle/>
          <a:p>
            <a:r>
              <a:rPr lang="en-US" dirty="0" smtClean="0">
                <a:solidFill>
                  <a:srgbClr val="FF0000"/>
                </a:solidFill>
                <a:latin typeface="Angsana New" pitchFamily="18" charset="-34"/>
                <a:cs typeface="Angsana New" pitchFamily="18" charset="-34"/>
              </a:rPr>
              <a:t>Introduction of new paradigm: </a:t>
            </a:r>
            <a:r>
              <a:rPr lang="en-US" dirty="0" err="1" smtClean="0">
                <a:solidFill>
                  <a:srgbClr val="FF0000"/>
                </a:solidFill>
                <a:latin typeface="Angsana New" pitchFamily="18" charset="-34"/>
                <a:cs typeface="Angsana New" pitchFamily="18" charset="-34"/>
              </a:rPr>
              <a:t>Hol</a:t>
            </a:r>
            <a:r>
              <a:rPr lang="en-US" dirty="0" smtClean="0">
                <a:solidFill>
                  <a:srgbClr val="FF0000"/>
                </a:solidFill>
                <a:latin typeface="Angsana New" pitchFamily="18" charset="-34"/>
                <a:cs typeface="Angsana New" pitchFamily="18" charset="-34"/>
              </a:rPr>
              <a:t>., Int. Cont., ...</a:t>
            </a:r>
            <a:endParaRPr lang="th-TH" dirty="0">
              <a:solidFill>
                <a:srgbClr val="FF0000"/>
              </a:solidFill>
              <a:latin typeface="Angsana New" pitchFamily="18" charset="-34"/>
              <a:cs typeface="Angsana New" pitchFamily="18" charset="-34"/>
            </a:endParaRPr>
          </a:p>
        </p:txBody>
      </p:sp>
      <p:sp>
        <p:nvSpPr>
          <p:cNvPr id="26" name="TextBox 25"/>
          <p:cNvSpPr txBox="1"/>
          <p:nvPr/>
        </p:nvSpPr>
        <p:spPr>
          <a:xfrm>
            <a:off x="4769742" y="2214554"/>
            <a:ext cx="5331909" cy="523220"/>
          </a:xfrm>
          <a:prstGeom prst="rect">
            <a:avLst/>
          </a:prstGeom>
          <a:noFill/>
        </p:spPr>
        <p:txBody>
          <a:bodyPr wrap="none" rtlCol="0">
            <a:spAutoFit/>
          </a:bodyPr>
          <a:lstStyle/>
          <a:p>
            <a:r>
              <a:rPr lang="en-US" dirty="0" smtClean="0">
                <a:solidFill>
                  <a:srgbClr val="FF0000"/>
                </a:solidFill>
                <a:latin typeface="Angsana New" pitchFamily="18" charset="-34"/>
                <a:cs typeface="Angsana New" pitchFamily="18" charset="-34"/>
              </a:rPr>
              <a:t>Impacts of the UC scheme: Introducing Matrix Teams</a:t>
            </a:r>
            <a:endParaRPr lang="th-TH" dirty="0">
              <a:solidFill>
                <a:srgbClr val="FF0000"/>
              </a:solidFill>
              <a:latin typeface="Angsana New" pitchFamily="18" charset="-34"/>
              <a:cs typeface="Angsana New" pitchFamily="18" charset="-34"/>
            </a:endParaRPr>
          </a:p>
        </p:txBody>
      </p:sp>
      <p:sp>
        <p:nvSpPr>
          <p:cNvPr id="27" name="TextBox 26"/>
          <p:cNvSpPr txBox="1"/>
          <p:nvPr/>
        </p:nvSpPr>
        <p:spPr>
          <a:xfrm>
            <a:off x="4769742" y="2977218"/>
            <a:ext cx="5230919" cy="523220"/>
          </a:xfrm>
          <a:prstGeom prst="rect">
            <a:avLst/>
          </a:prstGeom>
          <a:noFill/>
        </p:spPr>
        <p:txBody>
          <a:bodyPr wrap="none" rtlCol="0">
            <a:spAutoFit/>
          </a:bodyPr>
          <a:lstStyle/>
          <a:p>
            <a:r>
              <a:rPr lang="en-US" dirty="0" smtClean="0">
                <a:solidFill>
                  <a:srgbClr val="FF0000"/>
                </a:solidFill>
                <a:latin typeface="Angsana New" pitchFamily="18" charset="-34"/>
                <a:cs typeface="Angsana New" pitchFamily="18" charset="-34"/>
              </a:rPr>
              <a:t>Matrix Teams/Links/Networks in the context of DHS</a:t>
            </a:r>
            <a:endParaRPr lang="th-TH" dirty="0">
              <a:solidFill>
                <a:srgbClr val="FF0000"/>
              </a:solidFill>
              <a:latin typeface="Angsana New" pitchFamily="18" charset="-34"/>
              <a:cs typeface="Angsana New" pitchFamily="18" charset="-34"/>
            </a:endParaRPr>
          </a:p>
        </p:txBody>
      </p:sp>
      <p:sp>
        <p:nvSpPr>
          <p:cNvPr id="28" name="TextBox 27"/>
          <p:cNvSpPr txBox="1"/>
          <p:nvPr/>
        </p:nvSpPr>
        <p:spPr>
          <a:xfrm>
            <a:off x="4769742" y="4906044"/>
            <a:ext cx="1418978" cy="523220"/>
          </a:xfrm>
          <a:prstGeom prst="rect">
            <a:avLst/>
          </a:prstGeom>
          <a:noFill/>
        </p:spPr>
        <p:txBody>
          <a:bodyPr wrap="none" rtlCol="0">
            <a:spAutoFit/>
          </a:bodyPr>
          <a:lstStyle/>
          <a:p>
            <a:r>
              <a:rPr lang="en-US" dirty="0" smtClean="0">
                <a:solidFill>
                  <a:srgbClr val="FF0000"/>
                </a:solidFill>
                <a:latin typeface="Angsana New" pitchFamily="18" charset="-34"/>
                <a:cs typeface="Angsana New" pitchFamily="18" charset="-34"/>
              </a:rPr>
              <a:t>Legal issues:</a:t>
            </a:r>
            <a:endParaRPr lang="th-TH" dirty="0">
              <a:solidFill>
                <a:srgbClr val="FF0000"/>
              </a:solidFill>
              <a:latin typeface="Angsana New" pitchFamily="18" charset="-34"/>
              <a:cs typeface="Angsana New" pitchFamily="18" charset="-34"/>
            </a:endParaRPr>
          </a:p>
        </p:txBody>
      </p:sp>
      <p:sp>
        <p:nvSpPr>
          <p:cNvPr id="30" name="Rectangle 29"/>
          <p:cNvSpPr/>
          <p:nvPr/>
        </p:nvSpPr>
        <p:spPr>
          <a:xfrm rot="5400000">
            <a:off x="8319667" y="3175673"/>
            <a:ext cx="4672784" cy="584775"/>
          </a:xfrm>
          <a:prstGeom prst="rect">
            <a:avLst/>
          </a:prstGeom>
        </p:spPr>
        <p:txBody>
          <a:bodyPr wrap="square">
            <a:spAutoFit/>
          </a:bodyPr>
          <a:lstStyle/>
          <a:p>
            <a:pPr algn="ctr"/>
            <a:r>
              <a:rPr lang="en-US" sz="3200" b="1" dirty="0" smtClean="0">
                <a:latin typeface="Angsana New" pitchFamily="18" charset="-34"/>
                <a:cs typeface="Angsana New" pitchFamily="18" charset="-34"/>
              </a:rPr>
              <a:t>Main Interventions  &amp; Current Changes</a:t>
            </a:r>
            <a:endParaRPr lang="th-TH" sz="3200" b="1" dirty="0">
              <a:latin typeface="Angsana New" pitchFamily="18" charset="-34"/>
              <a:cs typeface="Angsana New" pitchFamily="18" charset="-34"/>
            </a:endParaRPr>
          </a:p>
        </p:txBody>
      </p:sp>
      <p:sp>
        <p:nvSpPr>
          <p:cNvPr id="31" name="TextBox 30"/>
          <p:cNvSpPr txBox="1"/>
          <p:nvPr/>
        </p:nvSpPr>
        <p:spPr>
          <a:xfrm>
            <a:off x="4776748" y="1359277"/>
            <a:ext cx="4216219" cy="461665"/>
          </a:xfrm>
          <a:prstGeom prst="rect">
            <a:avLst/>
          </a:prstGeom>
          <a:noFill/>
        </p:spPr>
        <p:txBody>
          <a:bodyPr wrap="none" rtlCol="0">
            <a:spAutoFit/>
          </a:bodyPr>
          <a:lstStyle/>
          <a:p>
            <a:r>
              <a:rPr lang="en-US" sz="2400" b="1" dirty="0" smtClean="0">
                <a:solidFill>
                  <a:srgbClr val="003300"/>
                </a:solidFill>
                <a:latin typeface="Angsana New" pitchFamily="18" charset="-34"/>
                <a:cs typeface="Angsana New" pitchFamily="18" charset="-34"/>
              </a:rPr>
              <a:t>1990s: </a:t>
            </a:r>
            <a:r>
              <a:rPr lang="th-TH" sz="2400" b="1" dirty="0" smtClean="0">
                <a:solidFill>
                  <a:srgbClr val="003300"/>
                </a:solidFill>
                <a:latin typeface="Angsana New" pitchFamily="18" charset="-34"/>
                <a:cs typeface="Angsana New" pitchFamily="18" charset="-34"/>
              </a:rPr>
              <a:t> </a:t>
            </a:r>
            <a:r>
              <a:rPr lang="en-US" sz="2400" b="1" dirty="0" smtClean="0">
                <a:solidFill>
                  <a:srgbClr val="003300"/>
                </a:solidFill>
                <a:latin typeface="Angsana New" pitchFamily="18" charset="-34"/>
                <a:cs typeface="Angsana New" pitchFamily="18" charset="-34"/>
              </a:rPr>
              <a:t>Family Practice Model (Action Research)</a:t>
            </a:r>
            <a:endParaRPr lang="en-US" sz="2400" b="1" dirty="0">
              <a:solidFill>
                <a:srgbClr val="003300"/>
              </a:solidFill>
              <a:latin typeface="Angsana New" pitchFamily="18" charset="-34"/>
              <a:cs typeface="Angsana New" pitchFamily="18" charset="-34"/>
            </a:endParaRPr>
          </a:p>
        </p:txBody>
      </p:sp>
      <p:pic>
        <p:nvPicPr>
          <p:cNvPr id="32" name="Picture 1"/>
          <p:cNvPicPr>
            <a:picLocks noChangeAspect="1" noChangeArrowheads="1"/>
          </p:cNvPicPr>
          <p:nvPr/>
        </p:nvPicPr>
        <p:blipFill>
          <a:blip r:embed="rId2"/>
          <a:srcRect/>
          <a:stretch>
            <a:fillRect/>
          </a:stretch>
        </p:blipFill>
        <p:spPr bwMode="auto">
          <a:xfrm>
            <a:off x="386365" y="1020030"/>
            <a:ext cx="3377049" cy="4639559"/>
          </a:xfrm>
          <a:prstGeom prst="rect">
            <a:avLst/>
          </a:prstGeom>
          <a:noFill/>
          <a:ln w="9525">
            <a:noFill/>
            <a:miter lim="800000"/>
            <a:headEnd/>
            <a:tailEnd/>
          </a:ln>
          <a:effectLst/>
        </p:spPr>
      </p:pic>
      <p:sp>
        <p:nvSpPr>
          <p:cNvPr id="34" name="TextBox 33"/>
          <p:cNvSpPr txBox="1"/>
          <p:nvPr/>
        </p:nvSpPr>
        <p:spPr>
          <a:xfrm>
            <a:off x="2346335" y="6359165"/>
            <a:ext cx="1498487" cy="276999"/>
          </a:xfrm>
          <a:prstGeom prst="rect">
            <a:avLst/>
          </a:prstGeom>
          <a:noFill/>
        </p:spPr>
        <p:txBody>
          <a:bodyPr wrap="none" rtlCol="0">
            <a:spAutoFit/>
          </a:bodyPr>
          <a:lstStyle/>
          <a:p>
            <a:r>
              <a:rPr lang="en-US" sz="1200" dirty="0" smtClean="0"/>
              <a:t>Source: NHSO (2012)</a:t>
            </a:r>
            <a:endParaRPr lang="th-TH" sz="1200" dirty="0"/>
          </a:p>
        </p:txBody>
      </p:sp>
      <p:sp>
        <p:nvSpPr>
          <p:cNvPr id="35" name="TextBox 34"/>
          <p:cNvSpPr txBox="1"/>
          <p:nvPr/>
        </p:nvSpPr>
        <p:spPr>
          <a:xfrm>
            <a:off x="285720" y="511288"/>
            <a:ext cx="3963777" cy="400110"/>
          </a:xfrm>
          <a:prstGeom prst="rect">
            <a:avLst/>
          </a:prstGeom>
          <a:noFill/>
        </p:spPr>
        <p:txBody>
          <a:bodyPr wrap="none" rtlCol="0">
            <a:spAutoFit/>
          </a:bodyPr>
          <a:lstStyle/>
          <a:p>
            <a:r>
              <a:rPr lang="en-US" sz="2000" b="1" dirty="0" smtClean="0"/>
              <a:t>Progressive decentralization of care</a:t>
            </a:r>
            <a:endParaRPr lang="th-TH" sz="2000" b="1" dirty="0"/>
          </a:p>
        </p:txBody>
      </p:sp>
      <p:cxnSp>
        <p:nvCxnSpPr>
          <p:cNvPr id="36" name="Straight Connector 35"/>
          <p:cNvCxnSpPr/>
          <p:nvPr/>
        </p:nvCxnSpPr>
        <p:spPr>
          <a:xfrm>
            <a:off x="1133340" y="4918923"/>
            <a:ext cx="1483454" cy="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92185" y="5743975"/>
            <a:ext cx="3597235" cy="584775"/>
          </a:xfrm>
          <a:prstGeom prst="rect">
            <a:avLst/>
          </a:prstGeom>
          <a:noFill/>
        </p:spPr>
        <p:txBody>
          <a:bodyPr wrap="square" rtlCol="0">
            <a:spAutoFit/>
          </a:bodyPr>
          <a:lstStyle/>
          <a:p>
            <a:pPr algn="ctr"/>
            <a:r>
              <a:rPr lang="en-US" sz="1600" b="1" dirty="0" smtClean="0">
                <a:cs typeface="Angsana New" panose="02020603050405020304" pitchFamily="18" charset="-34"/>
              </a:rPr>
              <a:t>Matrix Team</a:t>
            </a:r>
            <a:r>
              <a:rPr lang="en-US" sz="1600" dirty="0" smtClean="0">
                <a:cs typeface="Angsana New" panose="02020603050405020304" pitchFamily="18" charset="-34"/>
              </a:rPr>
              <a:t>: Primary Care Development</a:t>
            </a:r>
          </a:p>
          <a:p>
            <a:pPr algn="ctr"/>
            <a:r>
              <a:rPr lang="en-US" sz="1600" dirty="0" smtClean="0">
                <a:cs typeface="Angsana New" panose="02020603050405020304" pitchFamily="18" charset="-34"/>
              </a:rPr>
              <a:t>In the contest of District Health System</a:t>
            </a:r>
            <a:endParaRPr lang="th-TH" sz="1600" dirty="0">
              <a:cs typeface="Angsana New" panose="02020603050405020304" pitchFamily="18" charset="-34"/>
            </a:endParaRPr>
          </a:p>
        </p:txBody>
      </p:sp>
      <p:sp>
        <p:nvSpPr>
          <p:cNvPr id="38" name="TextBox 37"/>
          <p:cNvSpPr txBox="1"/>
          <p:nvPr/>
        </p:nvSpPr>
        <p:spPr>
          <a:xfrm>
            <a:off x="386604" y="161412"/>
            <a:ext cx="3725956" cy="400110"/>
          </a:xfrm>
          <a:prstGeom prst="rect">
            <a:avLst/>
          </a:prstGeom>
          <a:noFill/>
        </p:spPr>
        <p:txBody>
          <a:bodyPr wrap="none" rtlCol="0">
            <a:spAutoFit/>
          </a:bodyPr>
          <a:lstStyle/>
          <a:p>
            <a:pPr algn="ctr"/>
            <a:r>
              <a:rPr lang="en-US" sz="2000" b="1" dirty="0" smtClean="0"/>
              <a:t>Changing of unitization patterns:</a:t>
            </a:r>
            <a:endParaRPr lang="th-TH" sz="2000" b="1" dirty="0"/>
          </a:p>
        </p:txBody>
      </p:sp>
      <p:sp>
        <p:nvSpPr>
          <p:cNvPr id="39" name="Rectangle 38"/>
          <p:cNvSpPr/>
          <p:nvPr/>
        </p:nvSpPr>
        <p:spPr>
          <a:xfrm>
            <a:off x="5231171" y="4546014"/>
            <a:ext cx="4358886" cy="461665"/>
          </a:xfrm>
          <a:prstGeom prst="rect">
            <a:avLst/>
          </a:prstGeom>
        </p:spPr>
        <p:txBody>
          <a:bodyPr wrap="none">
            <a:spAutoFit/>
          </a:bodyPr>
          <a:lstStyle/>
          <a:p>
            <a:r>
              <a:rPr lang="en-US" sz="2400" b="1" dirty="0" smtClean="0">
                <a:latin typeface="Angsana New" pitchFamily="18" charset="-34"/>
                <a:cs typeface="Angsana New" pitchFamily="18" charset="-34"/>
              </a:rPr>
              <a:t>  District Health Boards (DHB): pilot in 73 districts</a:t>
            </a:r>
            <a:endParaRPr lang="th-TH" sz="2400" b="1" dirty="0">
              <a:latin typeface="Angsana New" pitchFamily="18" charset="-34"/>
              <a:cs typeface="Angsana New" pitchFamily="18" charset="-34"/>
            </a:endParaRPr>
          </a:p>
        </p:txBody>
      </p:sp>
      <p:sp>
        <p:nvSpPr>
          <p:cNvPr id="40" name="Rectangle 39"/>
          <p:cNvSpPr/>
          <p:nvPr/>
        </p:nvSpPr>
        <p:spPr>
          <a:xfrm>
            <a:off x="7364600" y="5408313"/>
            <a:ext cx="2388795" cy="523220"/>
          </a:xfrm>
          <a:prstGeom prst="rect">
            <a:avLst/>
          </a:prstGeom>
        </p:spPr>
        <p:txBody>
          <a:bodyPr wrap="none">
            <a:spAutoFit/>
          </a:bodyPr>
          <a:lstStyle/>
          <a:p>
            <a:r>
              <a:rPr lang="en-US" b="1" dirty="0" smtClean="0">
                <a:latin typeface="Angsana New" pitchFamily="18" charset="-34"/>
                <a:cs typeface="Angsana New" pitchFamily="18" charset="-34"/>
              </a:rPr>
              <a:t>&gt;&gt;&gt; All (928) districts </a:t>
            </a:r>
            <a:endParaRPr lang="th-TH" dirty="0"/>
          </a:p>
        </p:txBody>
      </p:sp>
      <p:sp>
        <p:nvSpPr>
          <p:cNvPr id="42" name="Rectangle 41"/>
          <p:cNvSpPr/>
          <p:nvPr/>
        </p:nvSpPr>
        <p:spPr>
          <a:xfrm>
            <a:off x="6023053" y="4736465"/>
            <a:ext cx="3627916" cy="461665"/>
          </a:xfrm>
          <a:prstGeom prst="rect">
            <a:avLst/>
          </a:prstGeom>
        </p:spPr>
        <p:txBody>
          <a:bodyPr wrap="none">
            <a:spAutoFit/>
          </a:bodyPr>
          <a:lstStyle/>
          <a:p>
            <a:r>
              <a:rPr lang="en-US" sz="2400" b="1" dirty="0" smtClean="0">
                <a:latin typeface="Angsana New" pitchFamily="18" charset="-34"/>
                <a:cs typeface="Angsana New" pitchFamily="18" charset="-34"/>
              </a:rPr>
              <a:t>&gt;&gt;&gt; early 2017: expanded to 200 districts </a:t>
            </a:r>
            <a:endParaRPr lang="th-TH" sz="2400" dirty="0"/>
          </a:p>
        </p:txBody>
      </p:sp>
    </p:spTree>
    <p:extLst>
      <p:ext uri="{BB962C8B-B14F-4D97-AF65-F5344CB8AC3E}">
        <p14:creationId xmlns:p14="http://schemas.microsoft.com/office/powerpoint/2010/main" val="3380360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49344" y="3071810"/>
            <a:ext cx="10001319"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1" name="Right Arrow 30"/>
          <p:cNvSpPr/>
          <p:nvPr/>
        </p:nvSpPr>
        <p:spPr>
          <a:xfrm rot="2152807">
            <a:off x="2442568" y="1380409"/>
            <a:ext cx="96225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2" name="Right Arrow 31"/>
          <p:cNvSpPr/>
          <p:nvPr/>
        </p:nvSpPr>
        <p:spPr>
          <a:xfrm rot="19437330">
            <a:off x="2406034" y="5041697"/>
            <a:ext cx="973513"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7" name="TextBox 36"/>
          <p:cNvSpPr txBox="1"/>
          <p:nvPr/>
        </p:nvSpPr>
        <p:spPr>
          <a:xfrm rot="16200000">
            <a:off x="2061323" y="3151366"/>
            <a:ext cx="2795123" cy="523220"/>
          </a:xfrm>
          <a:prstGeom prst="rect">
            <a:avLst/>
          </a:prstGeom>
          <a:solidFill>
            <a:srgbClr val="FFFF00"/>
          </a:solidFill>
          <a:ln w="57150">
            <a:solidFill>
              <a:srgbClr val="002060"/>
            </a:solidFill>
          </a:ln>
        </p:spPr>
        <p:txBody>
          <a:bodyPr wrap="square" rtlCol="0">
            <a:spAutoFit/>
          </a:bodyPr>
          <a:lstStyle/>
          <a:p>
            <a:r>
              <a:rPr lang="en-US" b="1" dirty="0" smtClean="0">
                <a:latin typeface="Angsana New" pitchFamily="18" charset="-34"/>
                <a:cs typeface="Angsana New" pitchFamily="18" charset="-34"/>
              </a:rPr>
              <a:t>Hospital-</a:t>
            </a:r>
            <a:r>
              <a:rPr lang="en-US" b="1" dirty="0" err="1" smtClean="0">
                <a:latin typeface="Angsana New" pitchFamily="18" charset="-34"/>
                <a:cs typeface="Angsana New" pitchFamily="18" charset="-34"/>
              </a:rPr>
              <a:t>centred</a:t>
            </a:r>
            <a:r>
              <a:rPr lang="en-US" b="1" dirty="0" smtClean="0">
                <a:latin typeface="Angsana New" pitchFamily="18" charset="-34"/>
                <a:cs typeface="Angsana New" pitchFamily="18" charset="-34"/>
              </a:rPr>
              <a:t> System…</a:t>
            </a:r>
            <a:endParaRPr lang="th-TH" b="1" dirty="0">
              <a:latin typeface="Angsana New" pitchFamily="18" charset="-34"/>
              <a:cs typeface="Angsana New" pitchFamily="18" charset="-34"/>
            </a:endParaRPr>
          </a:p>
        </p:txBody>
      </p:sp>
      <p:sp>
        <p:nvSpPr>
          <p:cNvPr id="38" name="TextBox 37"/>
          <p:cNvSpPr txBox="1"/>
          <p:nvPr/>
        </p:nvSpPr>
        <p:spPr>
          <a:xfrm rot="5400000">
            <a:off x="8900840" y="3114179"/>
            <a:ext cx="4689104" cy="584775"/>
          </a:xfrm>
          <a:prstGeom prst="rect">
            <a:avLst/>
          </a:prstGeom>
          <a:solidFill>
            <a:srgbClr val="FFFF00"/>
          </a:solidFill>
          <a:ln w="57150">
            <a:solidFill>
              <a:srgbClr val="002060"/>
            </a:solidFill>
          </a:ln>
        </p:spPr>
        <p:txBody>
          <a:bodyPr wrap="none" rtlCol="0">
            <a:spAutoFit/>
          </a:bodyPr>
          <a:lstStyle/>
          <a:p>
            <a:r>
              <a:rPr lang="en-US" sz="3200" b="1" dirty="0" smtClean="0">
                <a:latin typeface="Angsana New" pitchFamily="18" charset="-34"/>
                <a:cs typeface="Angsana New" pitchFamily="18" charset="-34"/>
              </a:rPr>
              <a:t>Area based and People-</a:t>
            </a:r>
            <a:r>
              <a:rPr lang="en-US" sz="3200" b="1" dirty="0" err="1" smtClean="0">
                <a:latin typeface="Angsana New" pitchFamily="18" charset="-34"/>
                <a:cs typeface="Angsana New" pitchFamily="18" charset="-34"/>
              </a:rPr>
              <a:t>centred</a:t>
            </a:r>
            <a:r>
              <a:rPr lang="en-US" sz="3200" b="1" dirty="0" smtClean="0">
                <a:latin typeface="Angsana New" pitchFamily="18" charset="-34"/>
                <a:cs typeface="Angsana New" pitchFamily="18" charset="-34"/>
              </a:rPr>
              <a:t> System…</a:t>
            </a:r>
            <a:endParaRPr lang="th-TH" sz="3200" b="1" dirty="0">
              <a:latin typeface="Angsana New" pitchFamily="18" charset="-34"/>
              <a:cs typeface="Angsana New" pitchFamily="18" charset="-34"/>
            </a:endParaRPr>
          </a:p>
        </p:txBody>
      </p:sp>
      <p:sp>
        <p:nvSpPr>
          <p:cNvPr id="48" name="Rectangle 47"/>
          <p:cNvSpPr/>
          <p:nvPr/>
        </p:nvSpPr>
        <p:spPr>
          <a:xfrm>
            <a:off x="4094921" y="1071546"/>
            <a:ext cx="6237247" cy="478634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TextBox 48"/>
          <p:cNvSpPr txBox="1"/>
          <p:nvPr/>
        </p:nvSpPr>
        <p:spPr>
          <a:xfrm>
            <a:off x="4776748" y="1359277"/>
            <a:ext cx="4216219" cy="461665"/>
          </a:xfrm>
          <a:prstGeom prst="rect">
            <a:avLst/>
          </a:prstGeom>
          <a:noFill/>
        </p:spPr>
        <p:txBody>
          <a:bodyPr wrap="none" rtlCol="0">
            <a:spAutoFit/>
          </a:bodyPr>
          <a:lstStyle/>
          <a:p>
            <a:r>
              <a:rPr lang="en-US" sz="2400" b="1" dirty="0" smtClean="0">
                <a:solidFill>
                  <a:srgbClr val="003300"/>
                </a:solidFill>
                <a:latin typeface="Angsana New" pitchFamily="18" charset="-34"/>
                <a:cs typeface="Angsana New" pitchFamily="18" charset="-34"/>
              </a:rPr>
              <a:t>1990s: </a:t>
            </a:r>
            <a:r>
              <a:rPr lang="th-TH" sz="2400" b="1" dirty="0" smtClean="0">
                <a:solidFill>
                  <a:srgbClr val="003300"/>
                </a:solidFill>
                <a:latin typeface="Angsana New" pitchFamily="18" charset="-34"/>
                <a:cs typeface="Angsana New" pitchFamily="18" charset="-34"/>
              </a:rPr>
              <a:t> </a:t>
            </a:r>
            <a:r>
              <a:rPr lang="en-US" sz="2400" b="1" dirty="0" smtClean="0">
                <a:solidFill>
                  <a:srgbClr val="003300"/>
                </a:solidFill>
                <a:latin typeface="Angsana New" pitchFamily="18" charset="-34"/>
                <a:cs typeface="Angsana New" pitchFamily="18" charset="-34"/>
              </a:rPr>
              <a:t>Family Practice Model (Action Research)</a:t>
            </a:r>
            <a:endParaRPr lang="en-US" sz="2400" b="1" dirty="0">
              <a:solidFill>
                <a:srgbClr val="003300"/>
              </a:solidFill>
              <a:latin typeface="Angsana New" pitchFamily="18" charset="-34"/>
              <a:cs typeface="Angsana New" pitchFamily="18" charset="-34"/>
            </a:endParaRPr>
          </a:p>
        </p:txBody>
      </p:sp>
      <p:sp>
        <p:nvSpPr>
          <p:cNvPr id="50" name="TextBox 49"/>
          <p:cNvSpPr txBox="1"/>
          <p:nvPr/>
        </p:nvSpPr>
        <p:spPr>
          <a:xfrm>
            <a:off x="4767080" y="1895769"/>
            <a:ext cx="3748142" cy="461665"/>
          </a:xfrm>
          <a:prstGeom prst="rect">
            <a:avLst/>
          </a:prstGeom>
          <a:noFill/>
        </p:spPr>
        <p:txBody>
          <a:bodyPr wrap="none" rtlCol="0">
            <a:spAutoFit/>
          </a:bodyPr>
          <a:lstStyle/>
          <a:p>
            <a:r>
              <a:rPr lang="en-US" sz="2400" b="1" dirty="0">
                <a:solidFill>
                  <a:srgbClr val="003300"/>
                </a:solidFill>
                <a:latin typeface="Angsana New" pitchFamily="18" charset="-34"/>
                <a:cs typeface="Angsana New" pitchFamily="18" charset="-34"/>
              </a:rPr>
              <a:t>1999: </a:t>
            </a:r>
            <a:r>
              <a:rPr lang="en-US" sz="2400" b="1" dirty="0" smtClean="0">
                <a:solidFill>
                  <a:srgbClr val="003300"/>
                </a:solidFill>
                <a:latin typeface="Angsana New" pitchFamily="18" charset="-34"/>
                <a:cs typeface="Angsana New" pitchFamily="18" charset="-34"/>
              </a:rPr>
              <a:t> Specialization in </a:t>
            </a:r>
            <a:r>
              <a:rPr lang="en-US" sz="2400" b="1" dirty="0">
                <a:solidFill>
                  <a:srgbClr val="003300"/>
                </a:solidFill>
                <a:latin typeface="Angsana New" pitchFamily="18" charset="-34"/>
                <a:cs typeface="Angsana New" pitchFamily="18" charset="-34"/>
              </a:rPr>
              <a:t>Family </a:t>
            </a:r>
            <a:r>
              <a:rPr lang="en-US" sz="2400" b="1" dirty="0" smtClean="0">
                <a:solidFill>
                  <a:srgbClr val="003300"/>
                </a:solidFill>
                <a:latin typeface="Angsana New" pitchFamily="18" charset="-34"/>
                <a:cs typeface="Angsana New" pitchFamily="18" charset="-34"/>
              </a:rPr>
              <a:t>Medicine</a:t>
            </a:r>
            <a:endParaRPr lang="th-TH" sz="2400" b="1" dirty="0">
              <a:solidFill>
                <a:srgbClr val="003300"/>
              </a:solidFill>
              <a:latin typeface="Angsana New" pitchFamily="18" charset="-34"/>
              <a:cs typeface="Angsana New" pitchFamily="18" charset="-34"/>
            </a:endParaRPr>
          </a:p>
        </p:txBody>
      </p:sp>
      <p:sp>
        <p:nvSpPr>
          <p:cNvPr id="51" name="TextBox 50"/>
          <p:cNvSpPr txBox="1"/>
          <p:nvPr/>
        </p:nvSpPr>
        <p:spPr>
          <a:xfrm>
            <a:off x="4825067" y="3253087"/>
            <a:ext cx="4596130" cy="461665"/>
          </a:xfrm>
          <a:prstGeom prst="rect">
            <a:avLst/>
          </a:prstGeom>
          <a:noFill/>
        </p:spPr>
        <p:txBody>
          <a:bodyPr wrap="none" rtlCol="0">
            <a:spAutoFit/>
          </a:bodyPr>
          <a:lstStyle/>
          <a:p>
            <a:r>
              <a:rPr lang="en-US" sz="2400" b="1" dirty="0">
                <a:solidFill>
                  <a:schemeClr val="bg2">
                    <a:lumMod val="75000"/>
                  </a:schemeClr>
                </a:solidFill>
                <a:latin typeface="Angsana New" pitchFamily="18" charset="-34"/>
                <a:cs typeface="Angsana New" pitchFamily="18" charset="-34"/>
              </a:rPr>
              <a:t>2007: Context Based </a:t>
            </a:r>
            <a:r>
              <a:rPr lang="en-US" sz="2400" b="1" dirty="0" smtClean="0">
                <a:solidFill>
                  <a:schemeClr val="bg2">
                    <a:lumMod val="75000"/>
                  </a:schemeClr>
                </a:solidFill>
                <a:latin typeface="Angsana New" pitchFamily="18" charset="-34"/>
                <a:cs typeface="Angsana New" pitchFamily="18" charset="-34"/>
              </a:rPr>
              <a:t>Learning (CBL</a:t>
            </a:r>
            <a:r>
              <a:rPr lang="en-US" sz="2400" b="1" dirty="0">
                <a:solidFill>
                  <a:schemeClr val="bg2">
                    <a:lumMod val="75000"/>
                  </a:schemeClr>
                </a:solidFill>
                <a:latin typeface="Angsana New" pitchFamily="18" charset="-34"/>
                <a:cs typeface="Angsana New" pitchFamily="18" charset="-34"/>
              </a:rPr>
              <a:t>): identified Gaps</a:t>
            </a:r>
            <a:endParaRPr lang="en-US" sz="2400" b="1" dirty="0" smtClean="0">
              <a:solidFill>
                <a:schemeClr val="bg2">
                  <a:lumMod val="75000"/>
                </a:schemeClr>
              </a:solidFill>
              <a:latin typeface="Angsana New" pitchFamily="18" charset="-34"/>
              <a:cs typeface="Angsana New" pitchFamily="18" charset="-34"/>
            </a:endParaRPr>
          </a:p>
        </p:txBody>
      </p:sp>
      <p:sp>
        <p:nvSpPr>
          <p:cNvPr id="52" name="TextBox 51"/>
          <p:cNvSpPr txBox="1"/>
          <p:nvPr/>
        </p:nvSpPr>
        <p:spPr>
          <a:xfrm>
            <a:off x="4769742" y="4324657"/>
            <a:ext cx="3203121" cy="461665"/>
          </a:xfrm>
          <a:prstGeom prst="rect">
            <a:avLst/>
          </a:prstGeom>
          <a:noFill/>
        </p:spPr>
        <p:txBody>
          <a:bodyPr wrap="none" rtlCol="0">
            <a:spAutoFit/>
          </a:bodyPr>
          <a:lstStyle/>
          <a:p>
            <a:r>
              <a:rPr lang="en-US" sz="2400" b="1" dirty="0">
                <a:solidFill>
                  <a:schemeClr val="bg2">
                    <a:lumMod val="75000"/>
                  </a:schemeClr>
                </a:solidFill>
                <a:latin typeface="Angsana New" pitchFamily="18" charset="-34"/>
                <a:cs typeface="Angsana New" pitchFamily="18" charset="-34"/>
              </a:rPr>
              <a:t>2016: </a:t>
            </a:r>
            <a:r>
              <a:rPr lang="en-US" sz="2400" b="1" dirty="0" smtClean="0">
                <a:solidFill>
                  <a:schemeClr val="bg2">
                    <a:lumMod val="75000"/>
                  </a:schemeClr>
                </a:solidFill>
                <a:latin typeface="Angsana New" pitchFamily="18" charset="-34"/>
                <a:cs typeface="Angsana New" pitchFamily="18" charset="-34"/>
              </a:rPr>
              <a:t> Primary Care Cluster (PCC);  </a:t>
            </a:r>
          </a:p>
        </p:txBody>
      </p:sp>
      <p:sp>
        <p:nvSpPr>
          <p:cNvPr id="54" name="TextBox 53"/>
          <p:cNvSpPr txBox="1"/>
          <p:nvPr/>
        </p:nvSpPr>
        <p:spPr>
          <a:xfrm>
            <a:off x="4829577" y="3753153"/>
            <a:ext cx="2236423" cy="461665"/>
          </a:xfrm>
          <a:prstGeom prst="rect">
            <a:avLst/>
          </a:prstGeom>
          <a:noFill/>
        </p:spPr>
        <p:txBody>
          <a:bodyPr wrap="square" rtlCol="0">
            <a:spAutoFit/>
          </a:bodyPr>
          <a:lstStyle/>
          <a:p>
            <a:r>
              <a:rPr lang="en-US" sz="2400" b="1" dirty="0" smtClean="0">
                <a:solidFill>
                  <a:schemeClr val="bg2">
                    <a:lumMod val="75000"/>
                  </a:schemeClr>
                </a:solidFill>
                <a:latin typeface="Angsana New" pitchFamily="18" charset="-34"/>
                <a:cs typeface="Angsana New" pitchFamily="18" charset="-34"/>
              </a:rPr>
              <a:t>2011:</a:t>
            </a:r>
            <a:r>
              <a:rPr lang="th-TH" sz="2400" b="1" dirty="0" smtClean="0">
                <a:solidFill>
                  <a:schemeClr val="bg2">
                    <a:lumMod val="75000"/>
                  </a:schemeClr>
                </a:solidFill>
                <a:latin typeface="Angsana New" pitchFamily="18" charset="-34"/>
                <a:cs typeface="Angsana New" pitchFamily="18" charset="-34"/>
              </a:rPr>
              <a:t> </a:t>
            </a:r>
            <a:r>
              <a:rPr lang="en-US" sz="2400" b="1" dirty="0" smtClean="0">
                <a:solidFill>
                  <a:schemeClr val="bg2">
                    <a:lumMod val="75000"/>
                  </a:schemeClr>
                </a:solidFill>
                <a:latin typeface="Angsana New" pitchFamily="18" charset="-34"/>
                <a:cs typeface="Angsana New" pitchFamily="18" charset="-34"/>
              </a:rPr>
              <a:t>DHS --&gt; UCARE</a:t>
            </a:r>
            <a:endParaRPr lang="th-TH" sz="2400" b="1" dirty="0">
              <a:solidFill>
                <a:schemeClr val="bg2">
                  <a:lumMod val="75000"/>
                </a:schemeClr>
              </a:solidFill>
              <a:latin typeface="Angsana New" pitchFamily="18" charset="-34"/>
              <a:cs typeface="Angsana New" pitchFamily="18" charset="-34"/>
            </a:endParaRPr>
          </a:p>
        </p:txBody>
      </p:sp>
      <p:sp>
        <p:nvSpPr>
          <p:cNvPr id="55" name="TextBox 54"/>
          <p:cNvSpPr txBox="1"/>
          <p:nvPr/>
        </p:nvSpPr>
        <p:spPr>
          <a:xfrm>
            <a:off x="4773491" y="4038905"/>
            <a:ext cx="2908168" cy="461665"/>
          </a:xfrm>
          <a:prstGeom prst="rect">
            <a:avLst/>
          </a:prstGeom>
          <a:noFill/>
        </p:spPr>
        <p:txBody>
          <a:bodyPr wrap="none" rtlCol="0">
            <a:spAutoFit/>
          </a:bodyPr>
          <a:lstStyle/>
          <a:p>
            <a:r>
              <a:rPr lang="en-US" sz="2400" b="1" dirty="0" smtClean="0">
                <a:solidFill>
                  <a:schemeClr val="bg2">
                    <a:lumMod val="75000"/>
                  </a:schemeClr>
                </a:solidFill>
                <a:latin typeface="Angsana New" pitchFamily="18" charset="-34"/>
                <a:cs typeface="Angsana New" pitchFamily="18" charset="-34"/>
              </a:rPr>
              <a:t>2015:  Family Care Teams (FCT)</a:t>
            </a:r>
            <a:endParaRPr lang="th-TH" sz="2400" b="1" dirty="0">
              <a:solidFill>
                <a:schemeClr val="bg2">
                  <a:lumMod val="75000"/>
                </a:schemeClr>
              </a:solidFill>
              <a:latin typeface="Angsana New" pitchFamily="18" charset="-34"/>
              <a:cs typeface="Angsana New" pitchFamily="18" charset="-34"/>
            </a:endParaRPr>
          </a:p>
        </p:txBody>
      </p:sp>
      <p:sp>
        <p:nvSpPr>
          <p:cNvPr id="58" name="Oval 57"/>
          <p:cNvSpPr/>
          <p:nvPr/>
        </p:nvSpPr>
        <p:spPr>
          <a:xfrm>
            <a:off x="4348122" y="1214422"/>
            <a:ext cx="365546"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itchFamily="18" charset="-34"/>
                <a:cs typeface="Angsana New" pitchFamily="18" charset="-34"/>
              </a:rPr>
              <a:t>1</a:t>
            </a:r>
            <a:endParaRPr lang="th-TH" b="1" dirty="0">
              <a:solidFill>
                <a:srgbClr val="FFFF00"/>
              </a:solidFill>
              <a:latin typeface="Angsana New" pitchFamily="18" charset="-34"/>
              <a:cs typeface="Angsana New" pitchFamily="18" charset="-34"/>
            </a:endParaRPr>
          </a:p>
        </p:txBody>
      </p:sp>
      <p:sp>
        <p:nvSpPr>
          <p:cNvPr id="60" name="Oval 59"/>
          <p:cNvSpPr/>
          <p:nvPr/>
        </p:nvSpPr>
        <p:spPr>
          <a:xfrm>
            <a:off x="4348122" y="3071810"/>
            <a:ext cx="357191" cy="357190"/>
          </a:xfrm>
          <a:prstGeom prst="ellipse">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3</a:t>
            </a:r>
            <a:endParaRPr lang="th-TH" b="1" dirty="0">
              <a:solidFill>
                <a:schemeClr val="bg2">
                  <a:lumMod val="75000"/>
                </a:schemeClr>
              </a:solidFill>
              <a:latin typeface="Angsana New" pitchFamily="18" charset="-34"/>
              <a:cs typeface="Angsana New" pitchFamily="18" charset="-34"/>
            </a:endParaRPr>
          </a:p>
        </p:txBody>
      </p:sp>
      <p:sp>
        <p:nvSpPr>
          <p:cNvPr id="63" name="Rectangle 62"/>
          <p:cNvSpPr/>
          <p:nvPr/>
        </p:nvSpPr>
        <p:spPr>
          <a:xfrm>
            <a:off x="5344126" y="1610017"/>
            <a:ext cx="3215945" cy="461665"/>
          </a:xfrm>
          <a:prstGeom prst="rect">
            <a:avLst/>
          </a:prstGeom>
        </p:spPr>
        <p:txBody>
          <a:bodyPr wrap="none">
            <a:spAutoFit/>
          </a:bodyPr>
          <a:lstStyle/>
          <a:p>
            <a:r>
              <a:rPr lang="en-US" sz="2400" b="1" dirty="0" smtClean="0">
                <a:solidFill>
                  <a:srgbClr val="003300"/>
                </a:solidFill>
                <a:latin typeface="Angsana New" pitchFamily="18" charset="-34"/>
                <a:cs typeface="Angsana New" pitchFamily="18" charset="-34"/>
              </a:rPr>
              <a:t>+ Demonstration Diffusion Strategy</a:t>
            </a:r>
            <a:endParaRPr lang="en-US" sz="2400" b="1" dirty="0">
              <a:solidFill>
                <a:srgbClr val="003300"/>
              </a:solidFill>
              <a:latin typeface="Angsana New" pitchFamily="18" charset="-34"/>
              <a:cs typeface="Angsana New" pitchFamily="18" charset="-34"/>
            </a:endParaRPr>
          </a:p>
        </p:txBody>
      </p:sp>
      <p:sp>
        <p:nvSpPr>
          <p:cNvPr id="64" name="TextBox 63"/>
          <p:cNvSpPr txBox="1"/>
          <p:nvPr/>
        </p:nvSpPr>
        <p:spPr>
          <a:xfrm>
            <a:off x="4698306" y="619764"/>
            <a:ext cx="3958135"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Good Care: Hospitals + Technologies</a:t>
            </a:r>
            <a:endParaRPr lang="th-TH" b="1" dirty="0">
              <a:solidFill>
                <a:srgbClr val="FF0000"/>
              </a:solidFill>
              <a:latin typeface="Angsana New" pitchFamily="18" charset="-34"/>
              <a:cs typeface="Angsana New" pitchFamily="18" charset="-34"/>
            </a:endParaRPr>
          </a:p>
        </p:txBody>
      </p:sp>
      <p:sp>
        <p:nvSpPr>
          <p:cNvPr id="65" name="TextBox 64"/>
          <p:cNvSpPr txBox="1"/>
          <p:nvPr/>
        </p:nvSpPr>
        <p:spPr>
          <a:xfrm>
            <a:off x="4626866" y="5834738"/>
            <a:ext cx="5315879"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Good Care</a:t>
            </a:r>
            <a:r>
              <a:rPr lang="en-US" dirty="0" smtClean="0">
                <a:solidFill>
                  <a:srgbClr val="FF0000"/>
                </a:solidFill>
                <a:latin typeface="Angsana New" pitchFamily="18" charset="-34"/>
                <a:cs typeface="Angsana New" pitchFamily="18" charset="-34"/>
              </a:rPr>
              <a:t>: </a:t>
            </a:r>
            <a:r>
              <a:rPr lang="en-US" b="1" dirty="0" smtClean="0">
                <a:solidFill>
                  <a:srgbClr val="FF0000"/>
                </a:solidFill>
                <a:latin typeface="Angsana New" pitchFamily="18" charset="-34"/>
                <a:cs typeface="Angsana New" pitchFamily="18" charset="-34"/>
              </a:rPr>
              <a:t>Patient-, Person-, People-</a:t>
            </a:r>
            <a:r>
              <a:rPr lang="en-US" b="1" dirty="0" err="1" smtClean="0">
                <a:solidFill>
                  <a:srgbClr val="FF0000"/>
                </a:solidFill>
                <a:latin typeface="Angsana New" pitchFamily="18" charset="-34"/>
                <a:cs typeface="Angsana New" pitchFamily="18" charset="-34"/>
              </a:rPr>
              <a:t>centred</a:t>
            </a:r>
            <a:r>
              <a:rPr lang="en-US" b="1" dirty="0" smtClean="0">
                <a:solidFill>
                  <a:srgbClr val="FF0000"/>
                </a:solidFill>
                <a:latin typeface="Angsana New" pitchFamily="18" charset="-34"/>
                <a:cs typeface="Angsana New" pitchFamily="18" charset="-34"/>
              </a:rPr>
              <a:t> Care</a:t>
            </a:r>
            <a:endParaRPr lang="th-TH" b="1" dirty="0">
              <a:solidFill>
                <a:srgbClr val="FF0000"/>
              </a:solidFill>
              <a:latin typeface="Angsana New" pitchFamily="18" charset="-34"/>
              <a:cs typeface="Angsana New" pitchFamily="18" charset="-34"/>
            </a:endParaRPr>
          </a:p>
        </p:txBody>
      </p:sp>
      <p:sp>
        <p:nvSpPr>
          <p:cNvPr id="67" name="Rectangle 66"/>
          <p:cNvSpPr/>
          <p:nvPr/>
        </p:nvSpPr>
        <p:spPr>
          <a:xfrm>
            <a:off x="5341247" y="3500441"/>
            <a:ext cx="3724096"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PCPL (2007), FPL (2012), DHML (2014)</a:t>
            </a:r>
            <a:endParaRPr lang="th-TH" sz="2400" b="1" dirty="0">
              <a:solidFill>
                <a:schemeClr val="bg2">
                  <a:lumMod val="75000"/>
                </a:schemeClr>
              </a:solidFill>
              <a:latin typeface="Angsana New" pitchFamily="18" charset="-34"/>
              <a:cs typeface="Angsana New" pitchFamily="18" charset="-34"/>
            </a:endParaRPr>
          </a:p>
        </p:txBody>
      </p:sp>
      <p:sp>
        <p:nvSpPr>
          <p:cNvPr id="71" name="TextBox 70"/>
          <p:cNvSpPr txBox="1"/>
          <p:nvPr/>
        </p:nvSpPr>
        <p:spPr>
          <a:xfrm>
            <a:off x="4769742" y="1071546"/>
            <a:ext cx="4881465" cy="523220"/>
          </a:xfrm>
          <a:prstGeom prst="rect">
            <a:avLst/>
          </a:prstGeom>
          <a:noFill/>
        </p:spPr>
        <p:txBody>
          <a:bodyPr wrap="none" rtlCol="0">
            <a:spAutoFit/>
          </a:bodyPr>
          <a:lstStyle/>
          <a:p>
            <a:r>
              <a:rPr lang="en-US" dirty="0" smtClean="0">
                <a:solidFill>
                  <a:srgbClr val="FF0000"/>
                </a:solidFill>
                <a:latin typeface="Angsana New" pitchFamily="18" charset="-34"/>
                <a:cs typeface="Angsana New" pitchFamily="18" charset="-34"/>
              </a:rPr>
              <a:t>Introduction of new paradigm: </a:t>
            </a:r>
            <a:r>
              <a:rPr lang="en-US" dirty="0" err="1" smtClean="0">
                <a:solidFill>
                  <a:srgbClr val="FF0000"/>
                </a:solidFill>
                <a:latin typeface="Angsana New" pitchFamily="18" charset="-34"/>
                <a:cs typeface="Angsana New" pitchFamily="18" charset="-34"/>
              </a:rPr>
              <a:t>Hol</a:t>
            </a:r>
            <a:r>
              <a:rPr lang="en-US" dirty="0" smtClean="0">
                <a:solidFill>
                  <a:srgbClr val="FF0000"/>
                </a:solidFill>
                <a:latin typeface="Angsana New" pitchFamily="18" charset="-34"/>
                <a:cs typeface="Angsana New" pitchFamily="18" charset="-34"/>
              </a:rPr>
              <a:t>., Int. Cont., ...</a:t>
            </a:r>
            <a:endParaRPr lang="th-TH" dirty="0">
              <a:solidFill>
                <a:srgbClr val="FF0000"/>
              </a:solidFill>
              <a:latin typeface="Angsana New" pitchFamily="18" charset="-34"/>
              <a:cs typeface="Angsana New" pitchFamily="18" charset="-34"/>
            </a:endParaRPr>
          </a:p>
        </p:txBody>
      </p:sp>
      <p:sp>
        <p:nvSpPr>
          <p:cNvPr id="73" name="TextBox 72"/>
          <p:cNvSpPr txBox="1"/>
          <p:nvPr/>
        </p:nvSpPr>
        <p:spPr>
          <a:xfrm>
            <a:off x="4769742" y="2977218"/>
            <a:ext cx="5230919" cy="523220"/>
          </a:xfrm>
          <a:prstGeom prst="rect">
            <a:avLst/>
          </a:prstGeom>
          <a:noFill/>
        </p:spPr>
        <p:txBody>
          <a:bodyPr wrap="none" rtlCol="0">
            <a:spAutoFit/>
          </a:bodyPr>
          <a:lstStyle/>
          <a:p>
            <a:r>
              <a:rPr lang="en-US" dirty="0" smtClean="0">
                <a:solidFill>
                  <a:schemeClr val="bg2">
                    <a:lumMod val="75000"/>
                  </a:schemeClr>
                </a:solidFill>
                <a:latin typeface="Angsana New" pitchFamily="18" charset="-34"/>
                <a:cs typeface="Angsana New" pitchFamily="18" charset="-34"/>
              </a:rPr>
              <a:t>Matrix Teams/Links/Networks in the context of DHS</a:t>
            </a:r>
            <a:endParaRPr lang="th-TH" dirty="0">
              <a:solidFill>
                <a:schemeClr val="bg2">
                  <a:lumMod val="75000"/>
                </a:schemeClr>
              </a:solidFill>
              <a:latin typeface="Angsana New" pitchFamily="18" charset="-34"/>
              <a:cs typeface="Angsana New" pitchFamily="18" charset="-34"/>
            </a:endParaRPr>
          </a:p>
        </p:txBody>
      </p:sp>
      <p:sp>
        <p:nvSpPr>
          <p:cNvPr id="75" name="TextBox 74"/>
          <p:cNvSpPr txBox="1"/>
          <p:nvPr/>
        </p:nvSpPr>
        <p:spPr>
          <a:xfrm rot="5400000">
            <a:off x="9026144" y="3194547"/>
            <a:ext cx="2231701"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Changing Paradigm</a:t>
            </a:r>
            <a:endParaRPr lang="th-TH" b="1" dirty="0">
              <a:solidFill>
                <a:srgbClr val="FF0000"/>
              </a:solidFill>
              <a:latin typeface="Angsana New" pitchFamily="18" charset="-34"/>
              <a:cs typeface="Angsana New" pitchFamily="18" charset="-34"/>
            </a:endParaRPr>
          </a:p>
        </p:txBody>
      </p:sp>
      <p:cxnSp>
        <p:nvCxnSpPr>
          <p:cNvPr id="76" name="Straight Connector 75"/>
          <p:cNvCxnSpPr/>
          <p:nvPr/>
        </p:nvCxnSpPr>
        <p:spPr>
          <a:xfrm rot="5400000">
            <a:off x="9545158" y="1714091"/>
            <a:ext cx="1143802" cy="1588"/>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9475308" y="5215347"/>
            <a:ext cx="1285090" cy="1588"/>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4348122" y="2357431"/>
            <a:ext cx="357191" cy="35719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2</a:t>
            </a:r>
            <a:endParaRPr lang="th-TH" b="1" dirty="0">
              <a:solidFill>
                <a:schemeClr val="bg2">
                  <a:lumMod val="75000"/>
                </a:schemeClr>
              </a:solidFill>
              <a:latin typeface="Angsana New" pitchFamily="18" charset="-34"/>
              <a:cs typeface="Angsana New" pitchFamily="18" charset="-34"/>
            </a:endParaRPr>
          </a:p>
        </p:txBody>
      </p:sp>
      <p:sp>
        <p:nvSpPr>
          <p:cNvPr id="44" name="TextBox 43"/>
          <p:cNvSpPr txBox="1"/>
          <p:nvPr/>
        </p:nvSpPr>
        <p:spPr>
          <a:xfrm>
            <a:off x="4776750" y="2452022"/>
            <a:ext cx="5139548" cy="461665"/>
          </a:xfrm>
          <a:prstGeom prst="rect">
            <a:avLst/>
          </a:prstGeom>
          <a:noFill/>
        </p:spPr>
        <p:txBody>
          <a:bodyPr wrap="none" rtlCol="0">
            <a:spAutoFit/>
          </a:bodyPr>
          <a:lstStyle/>
          <a:p>
            <a:r>
              <a:rPr lang="en-US" sz="2400" b="1" dirty="0">
                <a:solidFill>
                  <a:schemeClr val="bg2">
                    <a:lumMod val="75000"/>
                  </a:schemeClr>
                </a:solidFill>
                <a:latin typeface="Angsana New" pitchFamily="18" charset="-34"/>
                <a:cs typeface="Angsana New" pitchFamily="18" charset="-34"/>
              </a:rPr>
              <a:t>2002: </a:t>
            </a:r>
            <a:r>
              <a:rPr lang="en-US" sz="2400" b="1" dirty="0" smtClean="0">
                <a:solidFill>
                  <a:schemeClr val="bg2">
                    <a:lumMod val="75000"/>
                  </a:schemeClr>
                </a:solidFill>
                <a:latin typeface="Angsana New" pitchFamily="18" charset="-34"/>
                <a:cs typeface="Angsana New" pitchFamily="18" charset="-34"/>
              </a:rPr>
              <a:t> Contracting </a:t>
            </a:r>
            <a:r>
              <a:rPr lang="en-US" sz="2400" b="1" dirty="0">
                <a:solidFill>
                  <a:schemeClr val="bg2">
                    <a:lumMod val="75000"/>
                  </a:schemeClr>
                </a:solidFill>
                <a:latin typeface="Angsana New" pitchFamily="18" charset="-34"/>
                <a:cs typeface="Angsana New" pitchFamily="18" charset="-34"/>
              </a:rPr>
              <a:t>Unit for Primary </a:t>
            </a:r>
            <a:r>
              <a:rPr lang="en-US" sz="2400" b="1" dirty="0" smtClean="0">
                <a:solidFill>
                  <a:schemeClr val="bg2">
                    <a:lumMod val="75000"/>
                  </a:schemeClr>
                </a:solidFill>
                <a:latin typeface="Angsana New" pitchFamily="18" charset="-34"/>
                <a:cs typeface="Angsana New" pitchFamily="18" charset="-34"/>
              </a:rPr>
              <a:t>Care (CUP): HR criteria</a:t>
            </a:r>
          </a:p>
        </p:txBody>
      </p:sp>
      <p:sp>
        <p:nvSpPr>
          <p:cNvPr id="45" name="Rectangle 44"/>
          <p:cNvSpPr/>
          <p:nvPr/>
        </p:nvSpPr>
        <p:spPr>
          <a:xfrm>
            <a:off x="5372211" y="2702762"/>
            <a:ext cx="4655442"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Primary Care Unit (PCU): </a:t>
            </a:r>
            <a:r>
              <a:rPr lang="en-US" sz="2400" b="1" dirty="0">
                <a:solidFill>
                  <a:schemeClr val="bg2">
                    <a:lumMod val="75000"/>
                  </a:schemeClr>
                </a:solidFill>
                <a:latin typeface="Angsana New" pitchFamily="18" charset="-34"/>
                <a:cs typeface="Angsana New" pitchFamily="18" charset="-34"/>
              </a:rPr>
              <a:t>intro… new medical culture</a:t>
            </a:r>
            <a:endParaRPr lang="th-TH" sz="2400" b="1" dirty="0">
              <a:solidFill>
                <a:schemeClr val="bg2">
                  <a:lumMod val="75000"/>
                </a:schemeClr>
              </a:solidFill>
              <a:latin typeface="Angsana New" pitchFamily="18" charset="-34"/>
              <a:cs typeface="Angsana New" pitchFamily="18" charset="-34"/>
            </a:endParaRPr>
          </a:p>
        </p:txBody>
      </p:sp>
      <p:sp>
        <p:nvSpPr>
          <p:cNvPr id="46" name="TextBox 45"/>
          <p:cNvSpPr txBox="1"/>
          <p:nvPr/>
        </p:nvSpPr>
        <p:spPr>
          <a:xfrm>
            <a:off x="4769742" y="2214554"/>
            <a:ext cx="5331909" cy="523220"/>
          </a:xfrm>
          <a:prstGeom prst="rect">
            <a:avLst/>
          </a:prstGeom>
          <a:noFill/>
        </p:spPr>
        <p:txBody>
          <a:bodyPr wrap="none" rtlCol="0">
            <a:spAutoFit/>
          </a:bodyPr>
          <a:lstStyle/>
          <a:p>
            <a:r>
              <a:rPr lang="en-US" dirty="0" smtClean="0">
                <a:solidFill>
                  <a:schemeClr val="bg2">
                    <a:lumMod val="75000"/>
                  </a:schemeClr>
                </a:solidFill>
                <a:latin typeface="Angsana New" pitchFamily="18" charset="-34"/>
                <a:cs typeface="Angsana New" pitchFamily="18" charset="-34"/>
              </a:rPr>
              <a:t>Impacts of the UC scheme: Introducing Matrix Teams</a:t>
            </a:r>
            <a:endParaRPr lang="th-TH" dirty="0">
              <a:solidFill>
                <a:schemeClr val="bg2">
                  <a:lumMod val="75000"/>
                </a:schemeClr>
              </a:solidFill>
              <a:latin typeface="Angsana New" pitchFamily="18" charset="-34"/>
              <a:cs typeface="Angsana New" pitchFamily="18" charset="-34"/>
            </a:endParaRPr>
          </a:p>
        </p:txBody>
      </p:sp>
      <p:sp>
        <p:nvSpPr>
          <p:cNvPr id="68" name="Oval 67"/>
          <p:cNvSpPr/>
          <p:nvPr/>
        </p:nvSpPr>
        <p:spPr>
          <a:xfrm>
            <a:off x="4348122" y="5000637"/>
            <a:ext cx="357191" cy="35719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4</a:t>
            </a:r>
            <a:endParaRPr lang="th-TH" b="1" dirty="0">
              <a:solidFill>
                <a:schemeClr val="bg2">
                  <a:lumMod val="75000"/>
                </a:schemeClr>
              </a:solidFill>
              <a:latin typeface="Angsana New" pitchFamily="18" charset="-34"/>
              <a:cs typeface="Angsana New" pitchFamily="18" charset="-34"/>
            </a:endParaRPr>
          </a:p>
        </p:txBody>
      </p:sp>
      <p:sp>
        <p:nvSpPr>
          <p:cNvPr id="69" name="TextBox 68"/>
          <p:cNvSpPr txBox="1"/>
          <p:nvPr/>
        </p:nvSpPr>
        <p:spPr>
          <a:xfrm>
            <a:off x="4769742" y="4906044"/>
            <a:ext cx="1418978" cy="523220"/>
          </a:xfrm>
          <a:prstGeom prst="rect">
            <a:avLst/>
          </a:prstGeom>
          <a:noFill/>
        </p:spPr>
        <p:txBody>
          <a:bodyPr wrap="none" rtlCol="0">
            <a:spAutoFit/>
          </a:bodyPr>
          <a:lstStyle/>
          <a:p>
            <a:r>
              <a:rPr lang="en-US" dirty="0" smtClean="0">
                <a:solidFill>
                  <a:schemeClr val="bg2">
                    <a:lumMod val="75000"/>
                  </a:schemeClr>
                </a:solidFill>
                <a:latin typeface="Angsana New" pitchFamily="18" charset="-34"/>
                <a:cs typeface="Angsana New" pitchFamily="18" charset="-34"/>
              </a:rPr>
              <a:t>Legal issues:</a:t>
            </a:r>
            <a:endParaRPr lang="th-TH" dirty="0">
              <a:solidFill>
                <a:schemeClr val="bg2">
                  <a:lumMod val="75000"/>
                </a:schemeClr>
              </a:solidFill>
              <a:latin typeface="Angsana New" pitchFamily="18" charset="-34"/>
              <a:cs typeface="Angsana New" pitchFamily="18" charset="-34"/>
            </a:endParaRPr>
          </a:p>
        </p:txBody>
      </p:sp>
      <p:sp>
        <p:nvSpPr>
          <p:cNvPr id="70" name="Rectangle 69"/>
          <p:cNvSpPr/>
          <p:nvPr/>
        </p:nvSpPr>
        <p:spPr>
          <a:xfrm>
            <a:off x="4769742" y="5213039"/>
            <a:ext cx="5370381"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2017:  Family Doctor (Constitution); DHB (Cabinet resolution)</a:t>
            </a:r>
            <a:endParaRPr lang="th-TH" sz="2400" b="1" dirty="0">
              <a:solidFill>
                <a:schemeClr val="bg2">
                  <a:lumMod val="75000"/>
                </a:schemeClr>
              </a:solidFill>
              <a:latin typeface="Angsana New" pitchFamily="18" charset="-34"/>
              <a:cs typeface="Angsana New" pitchFamily="18" charset="-34"/>
            </a:endParaRPr>
          </a:p>
        </p:txBody>
      </p:sp>
      <p:sp>
        <p:nvSpPr>
          <p:cNvPr id="41" name="Oval 40"/>
          <p:cNvSpPr/>
          <p:nvPr/>
        </p:nvSpPr>
        <p:spPr>
          <a:xfrm>
            <a:off x="4194400" y="1118169"/>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FFFF00"/>
                </a:solidFill>
              </a:rPr>
              <a:t>1</a:t>
            </a:r>
            <a:endParaRPr lang="th-TH" b="1" dirty="0">
              <a:solidFill>
                <a:srgbClr val="FFFF00"/>
              </a:solidFill>
            </a:endParaRPr>
          </a:p>
        </p:txBody>
      </p:sp>
      <p:sp>
        <p:nvSpPr>
          <p:cNvPr id="42" name="TextBox 41"/>
          <p:cNvSpPr txBox="1"/>
          <p:nvPr/>
        </p:nvSpPr>
        <p:spPr>
          <a:xfrm rot="16200000">
            <a:off x="-476120" y="3064070"/>
            <a:ext cx="4551246" cy="954107"/>
          </a:xfrm>
          <a:prstGeom prst="rect">
            <a:avLst/>
          </a:prstGeom>
          <a:solidFill>
            <a:srgbClr val="002060"/>
          </a:solidFill>
          <a:ln w="57150">
            <a:solidFill>
              <a:srgbClr val="0070C0"/>
            </a:solidFill>
          </a:ln>
        </p:spPr>
        <p:txBody>
          <a:bodyPr wrap="none" rtlCol="0">
            <a:spAutoFit/>
          </a:bodyPr>
          <a:lstStyle/>
          <a:p>
            <a:pPr algn="ctr"/>
            <a:r>
              <a:rPr lang="en-US" b="1" dirty="0" smtClean="0">
                <a:solidFill>
                  <a:schemeClr val="bg1"/>
                </a:solidFill>
                <a:latin typeface="Angsana New" pitchFamily="18" charset="-34"/>
                <a:cs typeface="Angsana New" pitchFamily="18" charset="-34"/>
              </a:rPr>
              <a:t>Historical Backgrounds </a:t>
            </a:r>
          </a:p>
          <a:p>
            <a:pPr algn="ctr"/>
            <a:r>
              <a:rPr lang="en-US" b="1" dirty="0" smtClean="0">
                <a:solidFill>
                  <a:schemeClr val="bg1"/>
                </a:solidFill>
                <a:latin typeface="Angsana New" pitchFamily="18" charset="-34"/>
                <a:cs typeface="Angsana New" pitchFamily="18" charset="-34"/>
              </a:rPr>
              <a:t> The Hegemony of Hospital Based Specialists</a:t>
            </a:r>
            <a:endParaRPr lang="th-TH" b="1" dirty="0" smtClean="0">
              <a:solidFill>
                <a:schemeClr val="bg1"/>
              </a:solidFill>
              <a:latin typeface="Angsana New" pitchFamily="18" charset="-34"/>
              <a:cs typeface="Angsana New" pitchFamily="18" charset="-34"/>
            </a:endParaRPr>
          </a:p>
        </p:txBody>
      </p:sp>
      <p:sp>
        <p:nvSpPr>
          <p:cNvPr id="85" name="TextBox 84"/>
          <p:cNvSpPr txBox="1"/>
          <p:nvPr/>
        </p:nvSpPr>
        <p:spPr>
          <a:xfrm>
            <a:off x="1407294" y="341632"/>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Health </a:t>
            </a:r>
            <a:r>
              <a:rPr lang="en-US" sz="2000" b="1" dirty="0" err="1" smtClean="0">
                <a:latin typeface="Angsana New" pitchFamily="18" charset="-34"/>
                <a:cs typeface="Angsana New" pitchFamily="18" charset="-34"/>
              </a:rPr>
              <a:t>centre</a:t>
            </a:r>
            <a:r>
              <a:rPr lang="en-US" sz="2000" dirty="0" smtClean="0">
                <a:latin typeface="Angsana New" pitchFamily="18" charset="-34"/>
                <a:cs typeface="Angsana New" pitchFamily="18" charset="-34"/>
              </a:rPr>
              <a:t>: in every sub-district</a:t>
            </a:r>
            <a:endParaRPr lang="th-TH" sz="2000" dirty="0">
              <a:latin typeface="Angsana New" pitchFamily="18" charset="-34"/>
              <a:cs typeface="Angsana New" pitchFamily="18" charset="-34"/>
            </a:endParaRPr>
          </a:p>
        </p:txBody>
      </p:sp>
      <p:sp>
        <p:nvSpPr>
          <p:cNvPr id="89" name="TextBox 88"/>
          <p:cNvSpPr txBox="1"/>
          <p:nvPr/>
        </p:nvSpPr>
        <p:spPr>
          <a:xfrm>
            <a:off x="1400667" y="96467"/>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Hospital</a:t>
            </a:r>
            <a:r>
              <a:rPr lang="en-US" sz="2000" dirty="0" smtClean="0">
                <a:latin typeface="Angsana New" pitchFamily="18" charset="-34"/>
                <a:cs typeface="Angsana New" pitchFamily="18" charset="-34"/>
              </a:rPr>
              <a:t>: in every district</a:t>
            </a:r>
            <a:endParaRPr lang="th-TH" sz="2000" dirty="0">
              <a:latin typeface="Angsana New" pitchFamily="18" charset="-34"/>
              <a:cs typeface="Angsana New" pitchFamily="18" charset="-34"/>
            </a:endParaRPr>
          </a:p>
        </p:txBody>
      </p:sp>
      <p:sp>
        <p:nvSpPr>
          <p:cNvPr id="93" name="Rectangle 92"/>
          <p:cNvSpPr/>
          <p:nvPr/>
        </p:nvSpPr>
        <p:spPr>
          <a:xfrm>
            <a:off x="5231171" y="4546014"/>
            <a:ext cx="4358886"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  District Health Boards (DHB): pilot in 73 districts</a:t>
            </a:r>
            <a:endParaRPr lang="th-TH" sz="2400" b="1" dirty="0">
              <a:solidFill>
                <a:schemeClr val="bg2">
                  <a:lumMod val="75000"/>
                </a:schemeClr>
              </a:solidFill>
              <a:latin typeface="Angsana New" pitchFamily="18" charset="-34"/>
              <a:cs typeface="Angsana New" pitchFamily="18" charset="-34"/>
            </a:endParaRPr>
          </a:p>
        </p:txBody>
      </p:sp>
      <p:sp>
        <p:nvSpPr>
          <p:cNvPr id="94" name="Rectangle 93"/>
          <p:cNvSpPr/>
          <p:nvPr/>
        </p:nvSpPr>
        <p:spPr>
          <a:xfrm>
            <a:off x="7364600" y="5408313"/>
            <a:ext cx="2388795" cy="523220"/>
          </a:xfrm>
          <a:prstGeom prst="rect">
            <a:avLst/>
          </a:prstGeom>
        </p:spPr>
        <p:txBody>
          <a:bodyPr wrap="none">
            <a:spAutoFit/>
          </a:bodyPr>
          <a:lstStyle/>
          <a:p>
            <a:r>
              <a:rPr lang="en-US" b="1" dirty="0" smtClean="0">
                <a:solidFill>
                  <a:schemeClr val="bg2">
                    <a:lumMod val="75000"/>
                  </a:schemeClr>
                </a:solidFill>
                <a:latin typeface="Angsana New" pitchFamily="18" charset="-34"/>
                <a:cs typeface="Angsana New" pitchFamily="18" charset="-34"/>
              </a:rPr>
              <a:t>&gt;&gt;&gt; All (928) districts </a:t>
            </a:r>
            <a:endParaRPr lang="th-TH" dirty="0">
              <a:solidFill>
                <a:schemeClr val="bg2">
                  <a:lumMod val="75000"/>
                </a:schemeClr>
              </a:solidFill>
            </a:endParaRPr>
          </a:p>
        </p:txBody>
      </p:sp>
      <p:sp>
        <p:nvSpPr>
          <p:cNvPr id="95" name="Rectangle 94"/>
          <p:cNvSpPr/>
          <p:nvPr/>
        </p:nvSpPr>
        <p:spPr>
          <a:xfrm>
            <a:off x="6023053" y="4736465"/>
            <a:ext cx="3627916"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&gt;&gt;&gt; early 2017: expanded to 200 districts </a:t>
            </a:r>
            <a:endParaRPr lang="th-TH" sz="2400" dirty="0">
              <a:solidFill>
                <a:schemeClr val="bg2">
                  <a:lumMod val="75000"/>
                </a:schemeClr>
              </a:solidFill>
            </a:endParaRPr>
          </a:p>
        </p:txBody>
      </p:sp>
      <p:sp>
        <p:nvSpPr>
          <p:cNvPr id="53" name="TextBox 52"/>
          <p:cNvSpPr txBox="1"/>
          <p:nvPr/>
        </p:nvSpPr>
        <p:spPr>
          <a:xfrm>
            <a:off x="386955" y="714356"/>
            <a:ext cx="590226" cy="400110"/>
          </a:xfrm>
          <a:prstGeom prst="rect">
            <a:avLst/>
          </a:prstGeom>
          <a:noFill/>
        </p:spPr>
        <p:txBody>
          <a:bodyPr wrap="none" rtlCol="0">
            <a:spAutoFit/>
          </a:bodyPr>
          <a:lstStyle/>
          <a:p>
            <a:r>
              <a:rPr lang="en-US" sz="2000" b="1" dirty="0" smtClean="0">
                <a:latin typeface="Angsana New" pitchFamily="18" charset="-34"/>
                <a:cs typeface="Angsana New" pitchFamily="18" charset="-34"/>
              </a:rPr>
              <a:t>1980s</a:t>
            </a:r>
            <a:endParaRPr lang="th-TH" sz="2000" dirty="0">
              <a:latin typeface="Angsana New" pitchFamily="18" charset="-34"/>
              <a:cs typeface="Angsana New" pitchFamily="18" charset="-34"/>
            </a:endParaRPr>
          </a:p>
        </p:txBody>
      </p:sp>
      <p:sp>
        <p:nvSpPr>
          <p:cNvPr id="56" name="Rectangle 55"/>
          <p:cNvSpPr/>
          <p:nvPr/>
        </p:nvSpPr>
        <p:spPr>
          <a:xfrm>
            <a:off x="380962" y="224091"/>
            <a:ext cx="965329" cy="400110"/>
          </a:xfrm>
          <a:prstGeom prst="rect">
            <a:avLst/>
          </a:prstGeom>
        </p:spPr>
        <p:txBody>
          <a:bodyPr wrap="none">
            <a:spAutoFit/>
          </a:bodyPr>
          <a:lstStyle/>
          <a:p>
            <a:r>
              <a:rPr lang="en-US" sz="2000" b="1" dirty="0" smtClean="0">
                <a:latin typeface="Angsana New" pitchFamily="18" charset="-34"/>
                <a:cs typeface="Angsana New" pitchFamily="18" charset="-34"/>
              </a:rPr>
              <a:t>1970s - 80s</a:t>
            </a:r>
            <a:endParaRPr lang="th-TH" sz="2000" dirty="0"/>
          </a:p>
        </p:txBody>
      </p:sp>
      <p:sp>
        <p:nvSpPr>
          <p:cNvPr id="57" name="Rectangle 56"/>
          <p:cNvSpPr/>
          <p:nvPr/>
        </p:nvSpPr>
        <p:spPr>
          <a:xfrm>
            <a:off x="977181" y="714356"/>
            <a:ext cx="2558714" cy="400110"/>
          </a:xfrm>
          <a:prstGeom prst="rect">
            <a:avLst/>
          </a:prstGeom>
        </p:spPr>
        <p:txBody>
          <a:bodyPr wrap="square">
            <a:spAutoFit/>
          </a:bodyPr>
          <a:lstStyle/>
          <a:p>
            <a:r>
              <a:rPr lang="en-US" sz="2000" b="1" dirty="0" smtClean="0">
                <a:latin typeface="Angsana New" pitchFamily="18" charset="-34"/>
                <a:cs typeface="Angsana New" pitchFamily="18" charset="-34"/>
              </a:rPr>
              <a:t>Health Volunteers</a:t>
            </a:r>
            <a:r>
              <a:rPr lang="en-US" sz="2000" dirty="0" smtClean="0">
                <a:latin typeface="Angsana New" pitchFamily="18" charset="-34"/>
                <a:cs typeface="Angsana New" pitchFamily="18" charset="-34"/>
              </a:rPr>
              <a:t>: in every village</a:t>
            </a:r>
            <a:endParaRPr lang="th-TH" sz="2000" dirty="0"/>
          </a:p>
        </p:txBody>
      </p:sp>
      <p:sp>
        <p:nvSpPr>
          <p:cNvPr id="61" name="Rectangle 60"/>
          <p:cNvSpPr/>
          <p:nvPr/>
        </p:nvSpPr>
        <p:spPr>
          <a:xfrm>
            <a:off x="380962" y="78999"/>
            <a:ext cx="3534215" cy="1002121"/>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2" name="TextBox 61"/>
          <p:cNvSpPr txBox="1"/>
          <p:nvPr/>
        </p:nvSpPr>
        <p:spPr>
          <a:xfrm>
            <a:off x="355204" y="6110294"/>
            <a:ext cx="3570704" cy="430887"/>
          </a:xfrm>
          <a:prstGeom prst="rect">
            <a:avLst/>
          </a:prstGeom>
          <a:noFill/>
          <a:ln w="38100">
            <a:solidFill>
              <a:srgbClr val="FF0000"/>
            </a:solidFill>
          </a:ln>
        </p:spPr>
        <p:txBody>
          <a:bodyPr wrap="square" rtlCol="0">
            <a:spAutoFit/>
          </a:bodyPr>
          <a:lstStyle/>
          <a:p>
            <a:r>
              <a:rPr lang="en-US" sz="2200" b="1" dirty="0">
                <a:latin typeface="Angsana New" pitchFamily="18" charset="-34"/>
                <a:cs typeface="Angsana New" pitchFamily="18" charset="-34"/>
              </a:rPr>
              <a:t>2000s</a:t>
            </a:r>
            <a:r>
              <a:rPr lang="en-US" sz="2200" dirty="0">
                <a:latin typeface="Angsana New" pitchFamily="18" charset="-34"/>
                <a:cs typeface="Angsana New" pitchFamily="18" charset="-34"/>
              </a:rPr>
              <a:t>: </a:t>
            </a:r>
            <a:r>
              <a:rPr lang="en-US" sz="2200" dirty="0" smtClean="0">
                <a:latin typeface="Angsana New" pitchFamily="18" charset="-34"/>
                <a:cs typeface="Angsana New" pitchFamily="18" charset="-34"/>
              </a:rPr>
              <a:t>Achieving </a:t>
            </a:r>
            <a:r>
              <a:rPr lang="en-US" sz="2200" b="1" dirty="0" smtClean="0">
                <a:latin typeface="Angsana New" pitchFamily="18" charset="-34"/>
                <a:cs typeface="Angsana New" pitchFamily="18" charset="-34"/>
              </a:rPr>
              <a:t>Universal Health Coverage</a:t>
            </a:r>
            <a:endParaRPr lang="th-TH" sz="2200" b="1" dirty="0">
              <a:latin typeface="Angsana New" pitchFamily="18" charset="-34"/>
              <a:cs typeface="Angsana New" pitchFamily="18" charset="-34"/>
            </a:endParaRPr>
          </a:p>
        </p:txBody>
      </p:sp>
    </p:spTree>
    <p:extLst>
      <p:ext uri="{BB962C8B-B14F-4D97-AF65-F5344CB8AC3E}">
        <p14:creationId xmlns:p14="http://schemas.microsoft.com/office/powerpoint/2010/main" val="1905576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984" y="285737"/>
            <a:ext cx="4491935" cy="646331"/>
          </a:xfrm>
          <a:prstGeom prst="rect">
            <a:avLst/>
          </a:prstGeom>
          <a:noFill/>
        </p:spPr>
        <p:txBody>
          <a:bodyPr wrap="none" rtlCol="0">
            <a:spAutoFit/>
          </a:bodyPr>
          <a:lstStyle/>
          <a:p>
            <a:pPr algn="ctr"/>
            <a:r>
              <a:rPr lang="en-US" sz="3600" b="1" dirty="0" smtClean="0">
                <a:latin typeface="Angsana New" pitchFamily="18" charset="-34"/>
                <a:cs typeface="Angsana New" pitchFamily="18" charset="-34"/>
              </a:rPr>
              <a:t>Introduction of New Paradigm…</a:t>
            </a:r>
            <a:endParaRPr lang="th-TH" sz="3600" b="1" dirty="0">
              <a:latin typeface="Angsana New" pitchFamily="18" charset="-34"/>
              <a:cs typeface="Angsana New" pitchFamily="18" charset="-34"/>
            </a:endParaRPr>
          </a:p>
        </p:txBody>
      </p:sp>
      <p:sp>
        <p:nvSpPr>
          <p:cNvPr id="3" name="TextBox 2"/>
          <p:cNvSpPr txBox="1"/>
          <p:nvPr/>
        </p:nvSpPr>
        <p:spPr>
          <a:xfrm>
            <a:off x="7086461" y="2071682"/>
            <a:ext cx="4341253" cy="954107"/>
          </a:xfrm>
          <a:prstGeom prst="rect">
            <a:avLst/>
          </a:prstGeom>
          <a:noFill/>
        </p:spPr>
        <p:txBody>
          <a:bodyPr wrap="none" rtlCol="0">
            <a:spAutoFit/>
          </a:bodyPr>
          <a:lstStyle/>
          <a:p>
            <a:r>
              <a:rPr lang="en-US" dirty="0" smtClean="0">
                <a:latin typeface="Angsana New" pitchFamily="18" charset="-34"/>
                <a:cs typeface="Angsana New" pitchFamily="18" charset="-34"/>
              </a:rPr>
              <a:t>1986: First Department of Family Medicine</a:t>
            </a:r>
            <a:endParaRPr lang="th-TH" dirty="0" smtClean="0">
              <a:latin typeface="Angsana New" pitchFamily="18" charset="-34"/>
              <a:cs typeface="Angsana New" pitchFamily="18" charset="-34"/>
            </a:endParaRPr>
          </a:p>
          <a:p>
            <a:r>
              <a:rPr lang="th-TH" dirty="0" smtClean="0">
                <a:latin typeface="Angsana New" pitchFamily="18" charset="-34"/>
                <a:cs typeface="Angsana New" pitchFamily="18" charset="-34"/>
              </a:rPr>
              <a:t>          </a:t>
            </a:r>
            <a:r>
              <a:rPr lang="en-US" dirty="0" smtClean="0">
                <a:latin typeface="Angsana New" pitchFamily="18" charset="-34"/>
                <a:cs typeface="Angsana New" pitchFamily="18" charset="-34"/>
              </a:rPr>
              <a:t>Chiang Mai University</a:t>
            </a:r>
            <a:r>
              <a:rPr lang="th-TH" dirty="0" smtClean="0">
                <a:latin typeface="Angsana New" pitchFamily="18" charset="-34"/>
                <a:cs typeface="Angsana New" pitchFamily="18" charset="-34"/>
              </a:rPr>
              <a:t> </a:t>
            </a:r>
            <a:endParaRPr lang="th-TH" dirty="0">
              <a:latin typeface="Angsana New" pitchFamily="18" charset="-34"/>
              <a:cs typeface="Angsana New" pitchFamily="18" charset="-34"/>
            </a:endParaRPr>
          </a:p>
        </p:txBody>
      </p:sp>
      <p:sp>
        <p:nvSpPr>
          <p:cNvPr id="4" name="TextBox 3"/>
          <p:cNvSpPr txBox="1"/>
          <p:nvPr/>
        </p:nvSpPr>
        <p:spPr>
          <a:xfrm>
            <a:off x="850592" y="2027205"/>
            <a:ext cx="5447177" cy="954107"/>
          </a:xfrm>
          <a:prstGeom prst="rect">
            <a:avLst/>
          </a:prstGeom>
          <a:noFill/>
        </p:spPr>
        <p:txBody>
          <a:bodyPr wrap="square" rtlCol="0">
            <a:spAutoFit/>
          </a:bodyPr>
          <a:lstStyle/>
          <a:p>
            <a:r>
              <a:rPr lang="en-US" dirty="0" smtClean="0">
                <a:latin typeface="Angsana New" pitchFamily="18" charset="-34"/>
                <a:cs typeface="Angsana New" pitchFamily="18" charset="-34"/>
              </a:rPr>
              <a:t>1989: </a:t>
            </a:r>
            <a:r>
              <a:rPr lang="en-US" b="1" dirty="0">
                <a:latin typeface="Angsana New" pitchFamily="18" charset="-34"/>
                <a:cs typeface="Angsana New" pitchFamily="18" charset="-34"/>
              </a:rPr>
              <a:t>Ayutthaya Research </a:t>
            </a:r>
            <a:r>
              <a:rPr lang="en-US" b="1" dirty="0" smtClean="0">
                <a:latin typeface="Angsana New" pitchFamily="18" charset="-34"/>
                <a:cs typeface="Angsana New" pitchFamily="18" charset="-34"/>
              </a:rPr>
              <a:t>Project (ARP)</a:t>
            </a:r>
            <a:r>
              <a:rPr lang="en-US" dirty="0" smtClean="0">
                <a:latin typeface="Angsana New" pitchFamily="18" charset="-34"/>
                <a:cs typeface="Angsana New" pitchFamily="18" charset="-34"/>
              </a:rPr>
              <a:t>: introducing</a:t>
            </a:r>
          </a:p>
          <a:p>
            <a:r>
              <a:rPr lang="en-US" dirty="0">
                <a:latin typeface="Angsana New" pitchFamily="18" charset="-34"/>
                <a:cs typeface="Angsana New" pitchFamily="18" charset="-34"/>
              </a:rPr>
              <a:t> </a:t>
            </a:r>
            <a:r>
              <a:rPr lang="en-US" dirty="0" smtClean="0">
                <a:latin typeface="Angsana New" pitchFamily="18" charset="-34"/>
                <a:cs typeface="Angsana New" pitchFamily="18" charset="-34"/>
              </a:rPr>
              <a:t>         holistic, integrated, and continuous care</a:t>
            </a:r>
            <a:endParaRPr lang="th-TH" dirty="0">
              <a:latin typeface="Angsana New" pitchFamily="18" charset="-34"/>
              <a:cs typeface="Angsana New" pitchFamily="18" charset="-34"/>
            </a:endParaRPr>
          </a:p>
        </p:txBody>
      </p:sp>
      <p:sp>
        <p:nvSpPr>
          <p:cNvPr id="7" name="TextBox 6"/>
          <p:cNvSpPr txBox="1"/>
          <p:nvPr/>
        </p:nvSpPr>
        <p:spPr>
          <a:xfrm>
            <a:off x="1485168" y="3237840"/>
            <a:ext cx="1324402" cy="523220"/>
          </a:xfrm>
          <a:prstGeom prst="rect">
            <a:avLst/>
          </a:prstGeom>
          <a:noFill/>
        </p:spPr>
        <p:txBody>
          <a:bodyPr wrap="none" rtlCol="0">
            <a:spAutoFit/>
          </a:bodyPr>
          <a:lstStyle/>
          <a:p>
            <a:r>
              <a:rPr lang="en-US" dirty="0" smtClean="0">
                <a:latin typeface="Angsana New" pitchFamily="18" charset="-34"/>
                <a:cs typeface="Angsana New" pitchFamily="18" charset="-34"/>
              </a:rPr>
              <a:t>1993: Korat</a:t>
            </a:r>
            <a:endParaRPr lang="th-TH" dirty="0">
              <a:latin typeface="Angsana New" pitchFamily="18" charset="-34"/>
              <a:cs typeface="Angsana New" pitchFamily="18" charset="-34"/>
            </a:endParaRPr>
          </a:p>
        </p:txBody>
      </p:sp>
      <p:sp>
        <p:nvSpPr>
          <p:cNvPr id="8" name="TextBox 7"/>
          <p:cNvSpPr txBox="1"/>
          <p:nvPr/>
        </p:nvSpPr>
        <p:spPr>
          <a:xfrm>
            <a:off x="1485163" y="3666468"/>
            <a:ext cx="1470274" cy="523220"/>
          </a:xfrm>
          <a:prstGeom prst="rect">
            <a:avLst/>
          </a:prstGeom>
          <a:noFill/>
        </p:spPr>
        <p:txBody>
          <a:bodyPr wrap="none" rtlCol="0">
            <a:spAutoFit/>
          </a:bodyPr>
          <a:lstStyle/>
          <a:p>
            <a:r>
              <a:rPr lang="en-US" dirty="0" smtClean="0">
                <a:latin typeface="Angsana New" pitchFamily="18" charset="-34"/>
                <a:cs typeface="Angsana New" pitchFamily="18" charset="-34"/>
              </a:rPr>
              <a:t>1994: </a:t>
            </a:r>
            <a:r>
              <a:rPr lang="en-US" dirty="0" err="1" smtClean="0">
                <a:latin typeface="Angsana New" pitchFamily="18" charset="-34"/>
                <a:cs typeface="Angsana New" pitchFamily="18" charset="-34"/>
              </a:rPr>
              <a:t>Hadyai</a:t>
            </a:r>
            <a:endParaRPr lang="th-TH" dirty="0">
              <a:latin typeface="Angsana New" pitchFamily="18" charset="-34"/>
              <a:cs typeface="Angsana New" pitchFamily="18" charset="-34"/>
            </a:endParaRPr>
          </a:p>
        </p:txBody>
      </p:sp>
      <p:sp>
        <p:nvSpPr>
          <p:cNvPr id="9" name="TextBox 8"/>
          <p:cNvSpPr txBox="1"/>
          <p:nvPr/>
        </p:nvSpPr>
        <p:spPr>
          <a:xfrm>
            <a:off x="1485163" y="4095096"/>
            <a:ext cx="1991251" cy="523220"/>
          </a:xfrm>
          <a:prstGeom prst="rect">
            <a:avLst/>
          </a:prstGeom>
          <a:noFill/>
        </p:spPr>
        <p:txBody>
          <a:bodyPr wrap="none" rtlCol="0">
            <a:spAutoFit/>
          </a:bodyPr>
          <a:lstStyle/>
          <a:p>
            <a:r>
              <a:rPr lang="en-US" dirty="0" smtClean="0">
                <a:latin typeface="Angsana New" pitchFamily="18" charset="-34"/>
                <a:cs typeface="Angsana New" pitchFamily="18" charset="-34"/>
              </a:rPr>
              <a:t>1995: </a:t>
            </a:r>
            <a:r>
              <a:rPr lang="en-US" dirty="0" err="1" smtClean="0">
                <a:latin typeface="Angsana New" pitchFamily="18" charset="-34"/>
                <a:cs typeface="Angsana New" pitchFamily="18" charset="-34"/>
              </a:rPr>
              <a:t>Khon</a:t>
            </a:r>
            <a:r>
              <a:rPr lang="en-US" dirty="0" smtClean="0">
                <a:latin typeface="Angsana New" pitchFamily="18" charset="-34"/>
                <a:cs typeface="Angsana New" pitchFamily="18" charset="-34"/>
              </a:rPr>
              <a:t> </a:t>
            </a:r>
            <a:r>
              <a:rPr lang="en-US" dirty="0" err="1" smtClean="0">
                <a:latin typeface="Angsana New" pitchFamily="18" charset="-34"/>
                <a:cs typeface="Angsana New" pitchFamily="18" charset="-34"/>
              </a:rPr>
              <a:t>Khean</a:t>
            </a:r>
            <a:endParaRPr lang="th-TH" dirty="0">
              <a:latin typeface="Angsana New" pitchFamily="18" charset="-34"/>
              <a:cs typeface="Angsana New" pitchFamily="18" charset="-34"/>
            </a:endParaRPr>
          </a:p>
        </p:txBody>
      </p:sp>
      <p:sp>
        <p:nvSpPr>
          <p:cNvPr id="10" name="TextBox 9"/>
          <p:cNvSpPr txBox="1"/>
          <p:nvPr/>
        </p:nvSpPr>
        <p:spPr>
          <a:xfrm>
            <a:off x="1489367" y="2855481"/>
            <a:ext cx="3550972" cy="492443"/>
          </a:xfrm>
          <a:prstGeom prst="rect">
            <a:avLst/>
          </a:prstGeom>
          <a:noFill/>
        </p:spPr>
        <p:txBody>
          <a:bodyPr wrap="none" rtlCol="0">
            <a:spAutoFit/>
          </a:bodyPr>
          <a:lstStyle/>
          <a:p>
            <a:r>
              <a:rPr lang="en-US" sz="2600" dirty="0" smtClean="0">
                <a:latin typeface="Angsana New" pitchFamily="18" charset="-34"/>
                <a:cs typeface="Angsana New" pitchFamily="18" charset="-34"/>
              </a:rPr>
              <a:t>1991: </a:t>
            </a:r>
            <a:r>
              <a:rPr lang="en-US" sz="2600" b="1" dirty="0" smtClean="0">
                <a:latin typeface="Angsana New" pitchFamily="18" charset="-34"/>
                <a:cs typeface="Angsana New" pitchFamily="18" charset="-34"/>
              </a:rPr>
              <a:t>Ayutthaya</a:t>
            </a:r>
            <a:r>
              <a:rPr lang="en-US" sz="2600" dirty="0" smtClean="0">
                <a:latin typeface="Angsana New" pitchFamily="18" charset="-34"/>
                <a:cs typeface="Angsana New" pitchFamily="18" charset="-34"/>
              </a:rPr>
              <a:t> Urban Health Centre</a:t>
            </a:r>
            <a:endParaRPr lang="th-TH" sz="2600" dirty="0">
              <a:latin typeface="Angsana New" pitchFamily="18" charset="-34"/>
              <a:cs typeface="Angsana New" pitchFamily="18" charset="-34"/>
            </a:endParaRPr>
          </a:p>
        </p:txBody>
      </p:sp>
      <p:sp>
        <p:nvSpPr>
          <p:cNvPr id="11" name="TextBox 10"/>
          <p:cNvSpPr txBox="1"/>
          <p:nvPr/>
        </p:nvSpPr>
        <p:spPr>
          <a:xfrm>
            <a:off x="7003805" y="3384527"/>
            <a:ext cx="4423909" cy="523220"/>
          </a:xfrm>
          <a:prstGeom prst="rect">
            <a:avLst/>
          </a:prstGeom>
          <a:noFill/>
        </p:spPr>
        <p:txBody>
          <a:bodyPr wrap="square" rtlCol="0">
            <a:spAutoFit/>
          </a:bodyPr>
          <a:lstStyle/>
          <a:p>
            <a:r>
              <a:rPr lang="en-US" dirty="0" smtClean="0">
                <a:latin typeface="Angsana New" pitchFamily="18" charset="-34"/>
                <a:cs typeface="Angsana New" pitchFamily="18" charset="-34"/>
              </a:rPr>
              <a:t>1999: Royal College of Family Physicians </a:t>
            </a:r>
          </a:p>
        </p:txBody>
      </p:sp>
      <p:sp>
        <p:nvSpPr>
          <p:cNvPr id="12" name="TextBox 11"/>
          <p:cNvSpPr txBox="1"/>
          <p:nvPr/>
        </p:nvSpPr>
        <p:spPr>
          <a:xfrm>
            <a:off x="1961416" y="4286256"/>
            <a:ext cx="362600" cy="523220"/>
          </a:xfrm>
          <a:prstGeom prst="rect">
            <a:avLst/>
          </a:prstGeom>
          <a:noFill/>
        </p:spPr>
        <p:txBody>
          <a:bodyPr wrap="none" rtlCol="0">
            <a:spAutoFit/>
          </a:bodyPr>
          <a:lstStyle/>
          <a:p>
            <a:r>
              <a:rPr lang="th-TH" dirty="0" smtClean="0">
                <a:latin typeface="Angsana New" pitchFamily="18" charset="-34"/>
                <a:cs typeface="Angsana New" pitchFamily="18" charset="-34"/>
              </a:rPr>
              <a:t>...</a:t>
            </a:r>
            <a:endParaRPr lang="th-TH" dirty="0">
              <a:latin typeface="Angsana New" pitchFamily="18" charset="-34"/>
              <a:cs typeface="Angsana New" pitchFamily="18" charset="-34"/>
            </a:endParaRPr>
          </a:p>
        </p:txBody>
      </p:sp>
      <p:sp>
        <p:nvSpPr>
          <p:cNvPr id="18" name="TextBox 17"/>
          <p:cNvSpPr txBox="1"/>
          <p:nvPr/>
        </p:nvSpPr>
        <p:spPr>
          <a:xfrm>
            <a:off x="8192913" y="2838781"/>
            <a:ext cx="332901" cy="954107"/>
          </a:xfrm>
          <a:prstGeom prst="rect">
            <a:avLst/>
          </a:prstGeom>
          <a:noFill/>
        </p:spPr>
        <p:txBody>
          <a:bodyPr wrap="square" rtlCol="0">
            <a:spAutoFit/>
          </a:bodyPr>
          <a:lstStyle/>
          <a:p>
            <a:r>
              <a:rPr lang="th-TH" b="1" dirty="0" smtClean="0">
                <a:latin typeface="Angsana New" pitchFamily="18" charset="-34"/>
                <a:cs typeface="Angsana New" pitchFamily="18" charset="-34"/>
              </a:rPr>
              <a:t>...</a:t>
            </a:r>
            <a:endParaRPr lang="th-TH" b="1" dirty="0">
              <a:latin typeface="Angsana New" pitchFamily="18" charset="-34"/>
              <a:cs typeface="Angsana New" pitchFamily="18" charset="-34"/>
            </a:endParaRPr>
          </a:p>
        </p:txBody>
      </p:sp>
      <p:sp>
        <p:nvSpPr>
          <p:cNvPr id="22" name="TextBox 21"/>
          <p:cNvSpPr txBox="1"/>
          <p:nvPr/>
        </p:nvSpPr>
        <p:spPr>
          <a:xfrm>
            <a:off x="869490" y="4714884"/>
            <a:ext cx="3499676" cy="523220"/>
          </a:xfrm>
          <a:prstGeom prst="rect">
            <a:avLst/>
          </a:prstGeom>
          <a:noFill/>
        </p:spPr>
        <p:txBody>
          <a:bodyPr wrap="none" rtlCol="0">
            <a:spAutoFit/>
          </a:bodyPr>
          <a:lstStyle/>
          <a:p>
            <a:r>
              <a:rPr lang="en-US" dirty="0" smtClean="0">
                <a:latin typeface="Angsana New" pitchFamily="18" charset="-34"/>
                <a:cs typeface="Angsana New" pitchFamily="18" charset="-34"/>
              </a:rPr>
              <a:t>1996:  Health Care Reform Project</a:t>
            </a:r>
            <a:endParaRPr lang="th-TH" dirty="0" smtClean="0">
              <a:latin typeface="Angsana New" pitchFamily="18" charset="-34"/>
              <a:cs typeface="Angsana New" pitchFamily="18" charset="-34"/>
            </a:endParaRPr>
          </a:p>
        </p:txBody>
      </p:sp>
      <p:sp>
        <p:nvSpPr>
          <p:cNvPr id="26" name="TextBox 25"/>
          <p:cNvSpPr txBox="1"/>
          <p:nvPr/>
        </p:nvSpPr>
        <p:spPr>
          <a:xfrm>
            <a:off x="7933386" y="4332988"/>
            <a:ext cx="4211390" cy="954107"/>
          </a:xfrm>
          <a:prstGeom prst="rect">
            <a:avLst/>
          </a:prstGeom>
          <a:noFill/>
        </p:spPr>
        <p:txBody>
          <a:bodyPr wrap="square" rtlCol="0">
            <a:spAutoFit/>
          </a:bodyPr>
          <a:lstStyle/>
          <a:p>
            <a:r>
              <a:rPr lang="en-US" dirty="0">
                <a:latin typeface="Angsana New" pitchFamily="18" charset="-34"/>
                <a:cs typeface="Angsana New" pitchFamily="18" charset="-34"/>
              </a:rPr>
              <a:t>o</a:t>
            </a:r>
            <a:r>
              <a:rPr lang="en-US" dirty="0" smtClean="0">
                <a:latin typeface="Angsana New" pitchFamily="18" charset="-34"/>
                <a:cs typeface="Angsana New" pitchFamily="18" charset="-34"/>
              </a:rPr>
              <a:t>r Experiences &gt; 5 years </a:t>
            </a:r>
          </a:p>
          <a:p>
            <a:r>
              <a:rPr lang="en-US" dirty="0">
                <a:latin typeface="Angsana New" pitchFamily="18" charset="-34"/>
                <a:cs typeface="Angsana New" pitchFamily="18" charset="-34"/>
              </a:rPr>
              <a:t> </a:t>
            </a:r>
            <a:r>
              <a:rPr lang="en-US" dirty="0" smtClean="0">
                <a:latin typeface="Angsana New" pitchFamily="18" charset="-34"/>
                <a:cs typeface="Angsana New" pitchFamily="18" charset="-34"/>
              </a:rPr>
              <a:t>    + additional criteria: eligible for exam.</a:t>
            </a:r>
            <a:endParaRPr lang="th-TH" dirty="0">
              <a:latin typeface="Angsana New" pitchFamily="18" charset="-34"/>
              <a:cs typeface="Angsana New" pitchFamily="18" charset="-34"/>
            </a:endParaRPr>
          </a:p>
        </p:txBody>
      </p:sp>
      <p:sp>
        <p:nvSpPr>
          <p:cNvPr id="27" name="TextBox 26"/>
          <p:cNvSpPr txBox="1"/>
          <p:nvPr/>
        </p:nvSpPr>
        <p:spPr>
          <a:xfrm>
            <a:off x="1485163" y="5110479"/>
            <a:ext cx="4968027" cy="461665"/>
          </a:xfrm>
          <a:prstGeom prst="rect">
            <a:avLst/>
          </a:prstGeom>
          <a:noFill/>
        </p:spPr>
        <p:txBody>
          <a:bodyPr wrap="none" rtlCol="0">
            <a:spAutoFit/>
          </a:bodyPr>
          <a:lstStyle/>
          <a:p>
            <a:r>
              <a:rPr lang="en-US" sz="2400" dirty="0" smtClean="0">
                <a:latin typeface="Angsana New" pitchFamily="18" charset="-34"/>
                <a:cs typeface="Angsana New" pitchFamily="18" charset="-34"/>
              </a:rPr>
              <a:t>Implementation of the </a:t>
            </a:r>
            <a:r>
              <a:rPr lang="en-US" sz="2400" b="1" dirty="0" smtClean="0">
                <a:latin typeface="Angsana New" pitchFamily="18" charset="-34"/>
                <a:cs typeface="Angsana New" pitchFamily="18" charset="-34"/>
              </a:rPr>
              <a:t>Demonstration Diffusion Strategy</a:t>
            </a:r>
            <a:endParaRPr lang="th-TH" sz="2400" b="1" dirty="0">
              <a:latin typeface="Angsana New" pitchFamily="18" charset="-34"/>
              <a:cs typeface="Angsana New" pitchFamily="18" charset="-34"/>
            </a:endParaRPr>
          </a:p>
        </p:txBody>
      </p:sp>
      <p:sp>
        <p:nvSpPr>
          <p:cNvPr id="23" name="Rectangle 22"/>
          <p:cNvSpPr/>
          <p:nvPr/>
        </p:nvSpPr>
        <p:spPr>
          <a:xfrm>
            <a:off x="908086" y="5715016"/>
            <a:ext cx="4003019" cy="523220"/>
          </a:xfrm>
          <a:prstGeom prst="rect">
            <a:avLst/>
          </a:prstGeom>
        </p:spPr>
        <p:txBody>
          <a:bodyPr wrap="none">
            <a:spAutoFit/>
          </a:bodyPr>
          <a:lstStyle/>
          <a:p>
            <a:r>
              <a:rPr lang="en-US" b="1" dirty="0" smtClean="0">
                <a:latin typeface="Angsana New" pitchFamily="18" charset="-34"/>
                <a:cs typeface="Angsana New" pitchFamily="18" charset="-34"/>
              </a:rPr>
              <a:t>Reference Model: Gate Keeper (… UK)</a:t>
            </a:r>
            <a:endParaRPr lang="th-TH" b="1" dirty="0">
              <a:latin typeface="Angsana New" pitchFamily="18" charset="-34"/>
              <a:cs typeface="Angsana New" pitchFamily="18" charset="-34"/>
            </a:endParaRPr>
          </a:p>
        </p:txBody>
      </p:sp>
      <p:sp>
        <p:nvSpPr>
          <p:cNvPr id="24" name="Rectangle 23"/>
          <p:cNvSpPr/>
          <p:nvPr/>
        </p:nvSpPr>
        <p:spPr>
          <a:xfrm>
            <a:off x="6910085" y="5715016"/>
            <a:ext cx="4806124" cy="523220"/>
          </a:xfrm>
          <a:prstGeom prst="rect">
            <a:avLst/>
          </a:prstGeom>
        </p:spPr>
        <p:txBody>
          <a:bodyPr wrap="none">
            <a:spAutoFit/>
          </a:bodyPr>
          <a:lstStyle/>
          <a:p>
            <a:r>
              <a:rPr lang="en-US" b="1" dirty="0" smtClean="0">
                <a:latin typeface="Angsana New" pitchFamily="18" charset="-34"/>
                <a:cs typeface="Angsana New" pitchFamily="18" charset="-34"/>
              </a:rPr>
              <a:t>Reference Model: Residency Training (… USA)</a:t>
            </a:r>
            <a:endParaRPr lang="th-TH" b="1" dirty="0">
              <a:latin typeface="Angsana New" pitchFamily="18" charset="-34"/>
              <a:cs typeface="Angsana New" pitchFamily="18" charset="-34"/>
            </a:endParaRPr>
          </a:p>
        </p:txBody>
      </p:sp>
      <p:sp>
        <p:nvSpPr>
          <p:cNvPr id="28" name="TextBox 27"/>
          <p:cNvSpPr txBox="1"/>
          <p:nvPr/>
        </p:nvSpPr>
        <p:spPr>
          <a:xfrm>
            <a:off x="707018" y="1191850"/>
            <a:ext cx="4905510" cy="523220"/>
          </a:xfrm>
          <a:prstGeom prst="rect">
            <a:avLst/>
          </a:prstGeom>
          <a:noFill/>
        </p:spPr>
        <p:txBody>
          <a:bodyPr wrap="none" rtlCol="0">
            <a:spAutoFit/>
          </a:bodyPr>
          <a:lstStyle/>
          <a:p>
            <a:r>
              <a:rPr lang="en-US" b="1" dirty="0" smtClean="0">
                <a:solidFill>
                  <a:srgbClr val="003300"/>
                </a:solidFill>
                <a:latin typeface="Angsana New" pitchFamily="18" charset="-34"/>
                <a:cs typeface="Angsana New" pitchFamily="18" charset="-34"/>
              </a:rPr>
              <a:t>1990s: </a:t>
            </a:r>
            <a:r>
              <a:rPr lang="th-TH" b="1" dirty="0" smtClean="0">
                <a:solidFill>
                  <a:srgbClr val="003300"/>
                </a:solidFill>
                <a:latin typeface="Angsana New" pitchFamily="18" charset="-34"/>
                <a:cs typeface="Angsana New" pitchFamily="18" charset="-34"/>
              </a:rPr>
              <a:t> </a:t>
            </a:r>
            <a:r>
              <a:rPr lang="en-US" b="1" dirty="0" smtClean="0">
                <a:solidFill>
                  <a:srgbClr val="003300"/>
                </a:solidFill>
                <a:latin typeface="Angsana New" pitchFamily="18" charset="-34"/>
                <a:cs typeface="Angsana New" pitchFamily="18" charset="-34"/>
              </a:rPr>
              <a:t>Family Practice Model (Action Research)</a:t>
            </a:r>
            <a:endParaRPr lang="en-US" b="1" dirty="0">
              <a:solidFill>
                <a:srgbClr val="003300"/>
              </a:solidFill>
              <a:latin typeface="Angsana New" pitchFamily="18" charset="-34"/>
              <a:cs typeface="Angsana New" pitchFamily="18" charset="-34"/>
            </a:endParaRPr>
          </a:p>
        </p:txBody>
      </p:sp>
      <p:sp>
        <p:nvSpPr>
          <p:cNvPr id="29" name="Rectangle 28"/>
          <p:cNvSpPr/>
          <p:nvPr/>
        </p:nvSpPr>
        <p:spPr>
          <a:xfrm>
            <a:off x="1390307" y="1455469"/>
            <a:ext cx="4164923" cy="523220"/>
          </a:xfrm>
          <a:prstGeom prst="rect">
            <a:avLst/>
          </a:prstGeom>
        </p:spPr>
        <p:txBody>
          <a:bodyPr wrap="none">
            <a:spAutoFit/>
          </a:bodyPr>
          <a:lstStyle/>
          <a:p>
            <a:r>
              <a:rPr lang="en-US" b="1" dirty="0" smtClean="0">
                <a:solidFill>
                  <a:srgbClr val="003300"/>
                </a:solidFill>
                <a:latin typeface="Angsana New" pitchFamily="18" charset="-34"/>
                <a:cs typeface="Angsana New" pitchFamily="18" charset="-34"/>
              </a:rPr>
              <a:t>+ Demonstration Diffusion (DD) Strategy</a:t>
            </a:r>
            <a:endParaRPr lang="en-US" b="1" dirty="0">
              <a:solidFill>
                <a:srgbClr val="003300"/>
              </a:solidFill>
              <a:latin typeface="Angsana New" pitchFamily="18" charset="-34"/>
              <a:cs typeface="Angsana New" pitchFamily="18" charset="-34"/>
            </a:endParaRPr>
          </a:p>
        </p:txBody>
      </p:sp>
      <p:sp>
        <p:nvSpPr>
          <p:cNvPr id="30" name="TextBox 29"/>
          <p:cNvSpPr txBox="1"/>
          <p:nvPr/>
        </p:nvSpPr>
        <p:spPr>
          <a:xfrm>
            <a:off x="6892095" y="1264699"/>
            <a:ext cx="4120039" cy="523220"/>
          </a:xfrm>
          <a:prstGeom prst="rect">
            <a:avLst/>
          </a:prstGeom>
          <a:noFill/>
        </p:spPr>
        <p:txBody>
          <a:bodyPr wrap="none" rtlCol="0">
            <a:spAutoFit/>
          </a:bodyPr>
          <a:lstStyle/>
          <a:p>
            <a:r>
              <a:rPr lang="en-US" b="1" dirty="0">
                <a:solidFill>
                  <a:srgbClr val="003300"/>
                </a:solidFill>
                <a:latin typeface="Angsana New" pitchFamily="18" charset="-34"/>
                <a:cs typeface="Angsana New" pitchFamily="18" charset="-34"/>
              </a:rPr>
              <a:t>1999: </a:t>
            </a:r>
            <a:r>
              <a:rPr lang="en-US" b="1" dirty="0" smtClean="0">
                <a:solidFill>
                  <a:srgbClr val="003300"/>
                </a:solidFill>
                <a:latin typeface="Angsana New" pitchFamily="18" charset="-34"/>
                <a:cs typeface="Angsana New" pitchFamily="18" charset="-34"/>
              </a:rPr>
              <a:t> Specialization in </a:t>
            </a:r>
            <a:r>
              <a:rPr lang="en-US" b="1" dirty="0">
                <a:solidFill>
                  <a:srgbClr val="003300"/>
                </a:solidFill>
                <a:latin typeface="Angsana New" pitchFamily="18" charset="-34"/>
                <a:cs typeface="Angsana New" pitchFamily="18" charset="-34"/>
              </a:rPr>
              <a:t>Family </a:t>
            </a:r>
            <a:r>
              <a:rPr lang="en-US" b="1" dirty="0" smtClean="0">
                <a:solidFill>
                  <a:srgbClr val="003300"/>
                </a:solidFill>
                <a:latin typeface="Angsana New" pitchFamily="18" charset="-34"/>
                <a:cs typeface="Angsana New" pitchFamily="18" charset="-34"/>
              </a:rPr>
              <a:t>Medicine</a:t>
            </a:r>
            <a:endParaRPr lang="th-TH" b="1" dirty="0">
              <a:solidFill>
                <a:srgbClr val="003300"/>
              </a:solidFill>
              <a:latin typeface="Angsana New" pitchFamily="18" charset="-34"/>
              <a:cs typeface="Angsana New" pitchFamily="18" charset="-34"/>
            </a:endParaRPr>
          </a:p>
        </p:txBody>
      </p:sp>
      <p:sp>
        <p:nvSpPr>
          <p:cNvPr id="6" name="Rectangle 5"/>
          <p:cNvSpPr/>
          <p:nvPr/>
        </p:nvSpPr>
        <p:spPr>
          <a:xfrm>
            <a:off x="7648087" y="3862845"/>
            <a:ext cx="4179349" cy="523220"/>
          </a:xfrm>
          <a:prstGeom prst="rect">
            <a:avLst/>
          </a:prstGeom>
        </p:spPr>
        <p:txBody>
          <a:bodyPr wrap="none">
            <a:spAutoFit/>
          </a:bodyPr>
          <a:lstStyle/>
          <a:p>
            <a:pPr marL="457200" indent="-457200">
              <a:buFont typeface="Wingdings" panose="05000000000000000000" pitchFamily="2" charset="2"/>
              <a:buChar char="Ø"/>
            </a:pPr>
            <a:r>
              <a:rPr lang="en-US" dirty="0">
                <a:latin typeface="Angsana New" pitchFamily="18" charset="-34"/>
                <a:cs typeface="Angsana New" pitchFamily="18" charset="-34"/>
              </a:rPr>
              <a:t>Formal Residency </a:t>
            </a:r>
            <a:r>
              <a:rPr lang="en-US" dirty="0" smtClean="0">
                <a:latin typeface="Angsana New" pitchFamily="18" charset="-34"/>
                <a:cs typeface="Angsana New" pitchFamily="18" charset="-34"/>
              </a:rPr>
              <a:t>Training (3 years)</a:t>
            </a:r>
            <a:endParaRPr lang="th-TH" dirty="0">
              <a:latin typeface="Angsana New" pitchFamily="18" charset="-34"/>
              <a:cs typeface="Angsana New" pitchFamily="18" charset="-34"/>
            </a:endParaRPr>
          </a:p>
        </p:txBody>
      </p:sp>
      <p:sp>
        <p:nvSpPr>
          <p:cNvPr id="31" name="TextBox 30"/>
          <p:cNvSpPr txBox="1"/>
          <p:nvPr/>
        </p:nvSpPr>
        <p:spPr>
          <a:xfrm>
            <a:off x="8326768" y="5180852"/>
            <a:ext cx="2478608" cy="523220"/>
          </a:xfrm>
          <a:prstGeom prst="rect">
            <a:avLst/>
          </a:prstGeom>
          <a:noFill/>
        </p:spPr>
        <p:txBody>
          <a:bodyPr wrap="square" rtlCol="0">
            <a:spAutoFit/>
          </a:bodyPr>
          <a:lstStyle/>
          <a:p>
            <a:r>
              <a:rPr lang="en-US" dirty="0" smtClean="0">
                <a:latin typeface="Angsana New" pitchFamily="18" charset="-34"/>
                <a:cs typeface="Angsana New" pitchFamily="18" charset="-34"/>
              </a:rPr>
              <a:t>(2002-2004: Fast tracts)</a:t>
            </a:r>
            <a:endParaRPr lang="th-TH" dirty="0">
              <a:latin typeface="Angsana New" pitchFamily="18" charset="-34"/>
              <a:cs typeface="Angsana New" pitchFamily="18" charset="-34"/>
            </a:endParaRPr>
          </a:p>
        </p:txBody>
      </p:sp>
      <p:sp>
        <p:nvSpPr>
          <p:cNvPr id="25" name="Oval 24"/>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FFFF00"/>
                </a:solidFill>
              </a:rPr>
              <a:t>1</a:t>
            </a:r>
            <a:endParaRPr lang="th-TH" b="1" dirty="0">
              <a:solidFill>
                <a:srgbClr val="FFFF00"/>
              </a:solidFill>
            </a:endParaRPr>
          </a:p>
        </p:txBody>
      </p:sp>
    </p:spTree>
    <p:extLst>
      <p:ext uri="{BB962C8B-B14F-4D97-AF65-F5344CB8AC3E}">
        <p14:creationId xmlns:p14="http://schemas.microsoft.com/office/powerpoint/2010/main" val="383312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667503" y="1792294"/>
            <a:ext cx="2500331" cy="3779846"/>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9310710" y="1785926"/>
            <a:ext cx="2627302" cy="4429156"/>
          </a:xfrm>
          <a:prstGeom prst="rect">
            <a:avLst/>
          </a:prstGeom>
          <a:noFill/>
          <a:ln w="9525">
            <a:noFill/>
            <a:miter lim="800000"/>
            <a:headEnd/>
            <a:tailEnd/>
          </a:ln>
          <a:effectLst/>
        </p:spPr>
      </p:pic>
      <p:sp>
        <p:nvSpPr>
          <p:cNvPr id="28" name="Rectangle 27"/>
          <p:cNvSpPr/>
          <p:nvPr/>
        </p:nvSpPr>
        <p:spPr>
          <a:xfrm>
            <a:off x="6596066" y="1785926"/>
            <a:ext cx="5357850" cy="39290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9" name="Right Arrow 28"/>
          <p:cNvSpPr/>
          <p:nvPr/>
        </p:nvSpPr>
        <p:spPr>
          <a:xfrm>
            <a:off x="5780869" y="1285860"/>
            <a:ext cx="92869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0" name="Rectangle 29"/>
          <p:cNvSpPr/>
          <p:nvPr/>
        </p:nvSpPr>
        <p:spPr>
          <a:xfrm>
            <a:off x="7624305" y="5715016"/>
            <a:ext cx="2972289" cy="523220"/>
          </a:xfrm>
          <a:prstGeom prst="rect">
            <a:avLst/>
          </a:prstGeom>
        </p:spPr>
        <p:txBody>
          <a:bodyPr wrap="none">
            <a:spAutoFit/>
          </a:bodyPr>
          <a:lstStyle/>
          <a:p>
            <a:r>
              <a:rPr lang="en-US" b="1" dirty="0" smtClean="0">
                <a:latin typeface="Angsana New" pitchFamily="18" charset="-34"/>
                <a:cs typeface="Angsana New" pitchFamily="18" charset="-34"/>
              </a:rPr>
              <a:t>Specific Experience of ARP</a:t>
            </a:r>
            <a:endParaRPr lang="th-TH" b="1" dirty="0">
              <a:latin typeface="Angsana New" pitchFamily="18" charset="-34"/>
              <a:cs typeface="Angsana New" pitchFamily="18" charset="-34"/>
            </a:endParaRPr>
          </a:p>
        </p:txBody>
      </p:sp>
      <p:sp>
        <p:nvSpPr>
          <p:cNvPr id="31" name="Rectangle 30"/>
          <p:cNvSpPr/>
          <p:nvPr/>
        </p:nvSpPr>
        <p:spPr>
          <a:xfrm>
            <a:off x="6738942" y="1191268"/>
            <a:ext cx="5072098" cy="523220"/>
          </a:xfrm>
          <a:prstGeom prst="rect">
            <a:avLst/>
          </a:prstGeom>
        </p:spPr>
        <p:txBody>
          <a:bodyPr wrap="square">
            <a:spAutoFit/>
          </a:bodyPr>
          <a:lstStyle/>
          <a:p>
            <a:pPr algn="ctr"/>
            <a:r>
              <a:rPr lang="en-US" b="1" dirty="0" smtClean="0">
                <a:latin typeface="Angsana New" pitchFamily="18" charset="-34"/>
                <a:cs typeface="Angsana New" pitchFamily="18" charset="-34"/>
              </a:rPr>
              <a:t>Package of Activities and Facilitating Conditions</a:t>
            </a:r>
            <a:endParaRPr lang="th-TH" b="1" dirty="0">
              <a:latin typeface="Angsana New" pitchFamily="18" charset="-34"/>
              <a:cs typeface="Angsana New" pitchFamily="18" charset="-34"/>
            </a:endParaRPr>
          </a:p>
        </p:txBody>
      </p:sp>
      <p:sp>
        <p:nvSpPr>
          <p:cNvPr id="24" name="TextBox 23"/>
          <p:cNvSpPr txBox="1"/>
          <p:nvPr/>
        </p:nvSpPr>
        <p:spPr>
          <a:xfrm>
            <a:off x="3890942" y="285737"/>
            <a:ext cx="4330033" cy="646331"/>
          </a:xfrm>
          <a:prstGeom prst="rect">
            <a:avLst/>
          </a:prstGeom>
          <a:noFill/>
        </p:spPr>
        <p:txBody>
          <a:bodyPr wrap="none" rtlCol="0">
            <a:spAutoFit/>
          </a:bodyPr>
          <a:lstStyle/>
          <a:p>
            <a:pPr algn="ctr"/>
            <a:r>
              <a:rPr lang="en-US" sz="3600" b="1" dirty="0" smtClean="0">
                <a:latin typeface="Angsana New" pitchFamily="18" charset="-34"/>
                <a:cs typeface="Angsana New" pitchFamily="18" charset="-34"/>
              </a:rPr>
              <a:t>Demonstration Diffusion Strategy</a:t>
            </a:r>
            <a:endParaRPr lang="th-TH" sz="3600" b="1" dirty="0">
              <a:latin typeface="Angsana New" pitchFamily="18" charset="-34"/>
              <a:cs typeface="Angsana New" pitchFamily="18" charset="-34"/>
            </a:endParaRPr>
          </a:p>
        </p:txBody>
      </p:sp>
      <p:sp>
        <p:nvSpPr>
          <p:cNvPr id="25" name="TextBox 24"/>
          <p:cNvSpPr txBox="1"/>
          <p:nvPr/>
        </p:nvSpPr>
        <p:spPr>
          <a:xfrm>
            <a:off x="850592" y="2027205"/>
            <a:ext cx="5447177" cy="954107"/>
          </a:xfrm>
          <a:prstGeom prst="rect">
            <a:avLst/>
          </a:prstGeom>
          <a:noFill/>
        </p:spPr>
        <p:txBody>
          <a:bodyPr wrap="square" rtlCol="0">
            <a:spAutoFit/>
          </a:bodyPr>
          <a:lstStyle/>
          <a:p>
            <a:r>
              <a:rPr lang="en-US" dirty="0" smtClean="0">
                <a:latin typeface="Angsana New" pitchFamily="18" charset="-34"/>
                <a:cs typeface="Angsana New" pitchFamily="18" charset="-34"/>
              </a:rPr>
              <a:t>1989: </a:t>
            </a:r>
            <a:r>
              <a:rPr lang="en-US" b="1" dirty="0">
                <a:latin typeface="Angsana New" pitchFamily="18" charset="-34"/>
                <a:cs typeface="Angsana New" pitchFamily="18" charset="-34"/>
              </a:rPr>
              <a:t>Ayutthaya Research Project (ARP)</a:t>
            </a:r>
            <a:r>
              <a:rPr lang="en-US" dirty="0" smtClean="0">
                <a:latin typeface="Angsana New" pitchFamily="18" charset="-34"/>
                <a:cs typeface="Angsana New" pitchFamily="18" charset="-34"/>
              </a:rPr>
              <a:t>: introducing</a:t>
            </a:r>
          </a:p>
          <a:p>
            <a:r>
              <a:rPr lang="en-US" dirty="0">
                <a:latin typeface="Angsana New" pitchFamily="18" charset="-34"/>
                <a:cs typeface="Angsana New" pitchFamily="18" charset="-34"/>
              </a:rPr>
              <a:t> </a:t>
            </a:r>
            <a:r>
              <a:rPr lang="en-US" dirty="0" smtClean="0">
                <a:latin typeface="Angsana New" pitchFamily="18" charset="-34"/>
                <a:cs typeface="Angsana New" pitchFamily="18" charset="-34"/>
              </a:rPr>
              <a:t>         holistic, integrated, and continuous care</a:t>
            </a:r>
            <a:endParaRPr lang="th-TH" dirty="0">
              <a:latin typeface="Angsana New" pitchFamily="18" charset="-34"/>
              <a:cs typeface="Angsana New" pitchFamily="18" charset="-34"/>
            </a:endParaRPr>
          </a:p>
        </p:txBody>
      </p:sp>
      <p:sp>
        <p:nvSpPr>
          <p:cNvPr id="26" name="TextBox 25"/>
          <p:cNvSpPr txBox="1"/>
          <p:nvPr/>
        </p:nvSpPr>
        <p:spPr>
          <a:xfrm>
            <a:off x="1485168" y="3237840"/>
            <a:ext cx="1324402" cy="523220"/>
          </a:xfrm>
          <a:prstGeom prst="rect">
            <a:avLst/>
          </a:prstGeom>
          <a:noFill/>
        </p:spPr>
        <p:txBody>
          <a:bodyPr wrap="none" rtlCol="0">
            <a:spAutoFit/>
          </a:bodyPr>
          <a:lstStyle/>
          <a:p>
            <a:r>
              <a:rPr lang="en-US" dirty="0" smtClean="0">
                <a:latin typeface="Angsana New" pitchFamily="18" charset="-34"/>
                <a:cs typeface="Angsana New" pitchFamily="18" charset="-34"/>
              </a:rPr>
              <a:t>1993: Korat</a:t>
            </a:r>
            <a:endParaRPr lang="th-TH" dirty="0">
              <a:latin typeface="Angsana New" pitchFamily="18" charset="-34"/>
              <a:cs typeface="Angsana New" pitchFamily="18" charset="-34"/>
            </a:endParaRPr>
          </a:p>
        </p:txBody>
      </p:sp>
      <p:sp>
        <p:nvSpPr>
          <p:cNvPr id="32" name="TextBox 31"/>
          <p:cNvSpPr txBox="1"/>
          <p:nvPr/>
        </p:nvSpPr>
        <p:spPr>
          <a:xfrm>
            <a:off x="1485163" y="3666468"/>
            <a:ext cx="1470274" cy="523220"/>
          </a:xfrm>
          <a:prstGeom prst="rect">
            <a:avLst/>
          </a:prstGeom>
          <a:noFill/>
        </p:spPr>
        <p:txBody>
          <a:bodyPr wrap="none" rtlCol="0">
            <a:spAutoFit/>
          </a:bodyPr>
          <a:lstStyle/>
          <a:p>
            <a:r>
              <a:rPr lang="en-US" dirty="0" smtClean="0">
                <a:latin typeface="Angsana New" pitchFamily="18" charset="-34"/>
                <a:cs typeface="Angsana New" pitchFamily="18" charset="-34"/>
              </a:rPr>
              <a:t>1994: </a:t>
            </a:r>
            <a:r>
              <a:rPr lang="en-US" dirty="0" err="1" smtClean="0">
                <a:latin typeface="Angsana New" pitchFamily="18" charset="-34"/>
                <a:cs typeface="Angsana New" pitchFamily="18" charset="-34"/>
              </a:rPr>
              <a:t>Hadyai</a:t>
            </a:r>
            <a:endParaRPr lang="th-TH" dirty="0">
              <a:latin typeface="Angsana New" pitchFamily="18" charset="-34"/>
              <a:cs typeface="Angsana New" pitchFamily="18" charset="-34"/>
            </a:endParaRPr>
          </a:p>
        </p:txBody>
      </p:sp>
      <p:sp>
        <p:nvSpPr>
          <p:cNvPr id="33" name="TextBox 32"/>
          <p:cNvSpPr txBox="1"/>
          <p:nvPr/>
        </p:nvSpPr>
        <p:spPr>
          <a:xfrm>
            <a:off x="1485163" y="4095096"/>
            <a:ext cx="1991251" cy="523220"/>
          </a:xfrm>
          <a:prstGeom prst="rect">
            <a:avLst/>
          </a:prstGeom>
          <a:noFill/>
        </p:spPr>
        <p:txBody>
          <a:bodyPr wrap="none" rtlCol="0">
            <a:spAutoFit/>
          </a:bodyPr>
          <a:lstStyle/>
          <a:p>
            <a:r>
              <a:rPr lang="en-US" dirty="0" smtClean="0">
                <a:latin typeface="Angsana New" pitchFamily="18" charset="-34"/>
                <a:cs typeface="Angsana New" pitchFamily="18" charset="-34"/>
              </a:rPr>
              <a:t>1995: </a:t>
            </a:r>
            <a:r>
              <a:rPr lang="en-US" dirty="0" err="1" smtClean="0">
                <a:latin typeface="Angsana New" pitchFamily="18" charset="-34"/>
                <a:cs typeface="Angsana New" pitchFamily="18" charset="-34"/>
              </a:rPr>
              <a:t>Khon</a:t>
            </a:r>
            <a:r>
              <a:rPr lang="en-US" dirty="0" smtClean="0">
                <a:latin typeface="Angsana New" pitchFamily="18" charset="-34"/>
                <a:cs typeface="Angsana New" pitchFamily="18" charset="-34"/>
              </a:rPr>
              <a:t> </a:t>
            </a:r>
            <a:r>
              <a:rPr lang="en-US" dirty="0" err="1" smtClean="0">
                <a:latin typeface="Angsana New" pitchFamily="18" charset="-34"/>
                <a:cs typeface="Angsana New" pitchFamily="18" charset="-34"/>
              </a:rPr>
              <a:t>Khean</a:t>
            </a:r>
            <a:endParaRPr lang="th-TH" dirty="0">
              <a:latin typeface="Angsana New" pitchFamily="18" charset="-34"/>
              <a:cs typeface="Angsana New" pitchFamily="18" charset="-34"/>
            </a:endParaRPr>
          </a:p>
        </p:txBody>
      </p:sp>
      <p:sp>
        <p:nvSpPr>
          <p:cNvPr id="34" name="TextBox 33"/>
          <p:cNvSpPr txBox="1"/>
          <p:nvPr/>
        </p:nvSpPr>
        <p:spPr>
          <a:xfrm>
            <a:off x="1489367" y="2855481"/>
            <a:ext cx="3550972" cy="492443"/>
          </a:xfrm>
          <a:prstGeom prst="rect">
            <a:avLst/>
          </a:prstGeom>
          <a:noFill/>
        </p:spPr>
        <p:txBody>
          <a:bodyPr wrap="none" rtlCol="0">
            <a:spAutoFit/>
          </a:bodyPr>
          <a:lstStyle/>
          <a:p>
            <a:r>
              <a:rPr lang="en-US" sz="2600" dirty="0" smtClean="0">
                <a:latin typeface="Angsana New" pitchFamily="18" charset="-34"/>
                <a:cs typeface="Angsana New" pitchFamily="18" charset="-34"/>
              </a:rPr>
              <a:t>1991: </a:t>
            </a:r>
            <a:r>
              <a:rPr lang="en-US" sz="2600" b="1" dirty="0" smtClean="0">
                <a:latin typeface="Angsana New" pitchFamily="18" charset="-34"/>
                <a:cs typeface="Angsana New" pitchFamily="18" charset="-34"/>
              </a:rPr>
              <a:t>Ayutthaya</a:t>
            </a:r>
            <a:r>
              <a:rPr lang="en-US" sz="2600" dirty="0" smtClean="0">
                <a:latin typeface="Angsana New" pitchFamily="18" charset="-34"/>
                <a:cs typeface="Angsana New" pitchFamily="18" charset="-34"/>
              </a:rPr>
              <a:t> Urban Health Centre</a:t>
            </a:r>
            <a:endParaRPr lang="th-TH" sz="2600" dirty="0">
              <a:latin typeface="Angsana New" pitchFamily="18" charset="-34"/>
              <a:cs typeface="Angsana New" pitchFamily="18" charset="-34"/>
            </a:endParaRPr>
          </a:p>
        </p:txBody>
      </p:sp>
      <p:sp>
        <p:nvSpPr>
          <p:cNvPr id="35" name="TextBox 34"/>
          <p:cNvSpPr txBox="1"/>
          <p:nvPr/>
        </p:nvSpPr>
        <p:spPr>
          <a:xfrm>
            <a:off x="1961416" y="4286256"/>
            <a:ext cx="362600" cy="523220"/>
          </a:xfrm>
          <a:prstGeom prst="rect">
            <a:avLst/>
          </a:prstGeom>
          <a:noFill/>
        </p:spPr>
        <p:txBody>
          <a:bodyPr wrap="none" rtlCol="0">
            <a:spAutoFit/>
          </a:bodyPr>
          <a:lstStyle/>
          <a:p>
            <a:r>
              <a:rPr lang="th-TH" dirty="0" smtClean="0">
                <a:latin typeface="Angsana New" pitchFamily="18" charset="-34"/>
                <a:cs typeface="Angsana New" pitchFamily="18" charset="-34"/>
              </a:rPr>
              <a:t>...</a:t>
            </a:r>
            <a:endParaRPr lang="th-TH" dirty="0">
              <a:latin typeface="Angsana New" pitchFamily="18" charset="-34"/>
              <a:cs typeface="Angsana New" pitchFamily="18" charset="-34"/>
            </a:endParaRPr>
          </a:p>
        </p:txBody>
      </p:sp>
      <p:sp>
        <p:nvSpPr>
          <p:cNvPr id="36" name="TextBox 35"/>
          <p:cNvSpPr txBox="1"/>
          <p:nvPr/>
        </p:nvSpPr>
        <p:spPr>
          <a:xfrm>
            <a:off x="869490" y="4714884"/>
            <a:ext cx="3499676" cy="523220"/>
          </a:xfrm>
          <a:prstGeom prst="rect">
            <a:avLst/>
          </a:prstGeom>
          <a:noFill/>
        </p:spPr>
        <p:txBody>
          <a:bodyPr wrap="none" rtlCol="0">
            <a:spAutoFit/>
          </a:bodyPr>
          <a:lstStyle/>
          <a:p>
            <a:r>
              <a:rPr lang="en-US" dirty="0" smtClean="0">
                <a:latin typeface="Angsana New" pitchFamily="18" charset="-34"/>
                <a:cs typeface="Angsana New" pitchFamily="18" charset="-34"/>
              </a:rPr>
              <a:t>1996:  Health Care Reform Project</a:t>
            </a:r>
            <a:endParaRPr lang="th-TH" dirty="0" smtClean="0">
              <a:latin typeface="Angsana New" pitchFamily="18" charset="-34"/>
              <a:cs typeface="Angsana New" pitchFamily="18" charset="-34"/>
            </a:endParaRPr>
          </a:p>
        </p:txBody>
      </p:sp>
      <p:sp>
        <p:nvSpPr>
          <p:cNvPr id="37" name="TextBox 36"/>
          <p:cNvSpPr txBox="1"/>
          <p:nvPr/>
        </p:nvSpPr>
        <p:spPr>
          <a:xfrm>
            <a:off x="1485163" y="5110479"/>
            <a:ext cx="4968027" cy="461665"/>
          </a:xfrm>
          <a:prstGeom prst="rect">
            <a:avLst/>
          </a:prstGeom>
          <a:noFill/>
        </p:spPr>
        <p:txBody>
          <a:bodyPr wrap="none" rtlCol="0">
            <a:spAutoFit/>
          </a:bodyPr>
          <a:lstStyle/>
          <a:p>
            <a:r>
              <a:rPr lang="en-US" sz="2400" dirty="0" smtClean="0">
                <a:latin typeface="Angsana New" pitchFamily="18" charset="-34"/>
                <a:cs typeface="Angsana New" pitchFamily="18" charset="-34"/>
              </a:rPr>
              <a:t>Implementation of the </a:t>
            </a:r>
            <a:r>
              <a:rPr lang="en-US" sz="2400" b="1" dirty="0" smtClean="0">
                <a:latin typeface="Angsana New" pitchFamily="18" charset="-34"/>
                <a:cs typeface="Angsana New" pitchFamily="18" charset="-34"/>
              </a:rPr>
              <a:t>Demonstration Diffusion Strategy</a:t>
            </a:r>
            <a:endParaRPr lang="th-TH" sz="2400" b="1" dirty="0">
              <a:latin typeface="Angsana New" pitchFamily="18" charset="-34"/>
              <a:cs typeface="Angsana New" pitchFamily="18" charset="-34"/>
            </a:endParaRPr>
          </a:p>
        </p:txBody>
      </p:sp>
      <p:sp>
        <p:nvSpPr>
          <p:cNvPr id="38" name="Rectangle 37"/>
          <p:cNvSpPr/>
          <p:nvPr/>
        </p:nvSpPr>
        <p:spPr>
          <a:xfrm>
            <a:off x="908086" y="5715016"/>
            <a:ext cx="3443571" cy="523220"/>
          </a:xfrm>
          <a:prstGeom prst="rect">
            <a:avLst/>
          </a:prstGeom>
        </p:spPr>
        <p:txBody>
          <a:bodyPr wrap="none">
            <a:spAutoFit/>
          </a:bodyPr>
          <a:lstStyle/>
          <a:p>
            <a:r>
              <a:rPr lang="en-US" b="1" dirty="0" smtClean="0">
                <a:latin typeface="Angsana New" pitchFamily="18" charset="-34"/>
                <a:cs typeface="Angsana New" pitchFamily="18" charset="-34"/>
              </a:rPr>
              <a:t>Reference Model: Gate Keeper …</a:t>
            </a:r>
            <a:endParaRPr lang="th-TH" b="1" dirty="0">
              <a:latin typeface="Angsana New" pitchFamily="18" charset="-34"/>
              <a:cs typeface="Angsana New" pitchFamily="18" charset="-34"/>
            </a:endParaRPr>
          </a:p>
        </p:txBody>
      </p:sp>
      <p:sp>
        <p:nvSpPr>
          <p:cNvPr id="39" name="TextBox 38"/>
          <p:cNvSpPr txBox="1"/>
          <p:nvPr/>
        </p:nvSpPr>
        <p:spPr>
          <a:xfrm>
            <a:off x="707018" y="1191850"/>
            <a:ext cx="4905510" cy="523220"/>
          </a:xfrm>
          <a:prstGeom prst="rect">
            <a:avLst/>
          </a:prstGeom>
          <a:noFill/>
        </p:spPr>
        <p:txBody>
          <a:bodyPr wrap="none" rtlCol="0">
            <a:spAutoFit/>
          </a:bodyPr>
          <a:lstStyle/>
          <a:p>
            <a:r>
              <a:rPr lang="en-US" b="1" dirty="0" smtClean="0">
                <a:solidFill>
                  <a:srgbClr val="003300"/>
                </a:solidFill>
                <a:latin typeface="Angsana New" pitchFamily="18" charset="-34"/>
                <a:cs typeface="Angsana New" pitchFamily="18" charset="-34"/>
              </a:rPr>
              <a:t>1990s: </a:t>
            </a:r>
            <a:r>
              <a:rPr lang="th-TH" b="1" dirty="0" smtClean="0">
                <a:solidFill>
                  <a:srgbClr val="003300"/>
                </a:solidFill>
                <a:latin typeface="Angsana New" pitchFamily="18" charset="-34"/>
                <a:cs typeface="Angsana New" pitchFamily="18" charset="-34"/>
              </a:rPr>
              <a:t> </a:t>
            </a:r>
            <a:r>
              <a:rPr lang="en-US" b="1" dirty="0" smtClean="0">
                <a:solidFill>
                  <a:srgbClr val="003300"/>
                </a:solidFill>
                <a:latin typeface="Angsana New" pitchFamily="18" charset="-34"/>
                <a:cs typeface="Angsana New" pitchFamily="18" charset="-34"/>
              </a:rPr>
              <a:t>Family Practice Model (Action Research)</a:t>
            </a:r>
            <a:endParaRPr lang="en-US" b="1" dirty="0">
              <a:solidFill>
                <a:srgbClr val="003300"/>
              </a:solidFill>
              <a:latin typeface="Angsana New" pitchFamily="18" charset="-34"/>
              <a:cs typeface="Angsana New" pitchFamily="18" charset="-34"/>
            </a:endParaRPr>
          </a:p>
        </p:txBody>
      </p:sp>
      <p:sp>
        <p:nvSpPr>
          <p:cNvPr id="40" name="Rectangle 39"/>
          <p:cNvSpPr/>
          <p:nvPr/>
        </p:nvSpPr>
        <p:spPr>
          <a:xfrm>
            <a:off x="1390307" y="1455469"/>
            <a:ext cx="4164923" cy="523220"/>
          </a:xfrm>
          <a:prstGeom prst="rect">
            <a:avLst/>
          </a:prstGeom>
        </p:spPr>
        <p:txBody>
          <a:bodyPr wrap="none">
            <a:spAutoFit/>
          </a:bodyPr>
          <a:lstStyle/>
          <a:p>
            <a:r>
              <a:rPr lang="en-US" b="1" dirty="0" smtClean="0">
                <a:solidFill>
                  <a:srgbClr val="003300"/>
                </a:solidFill>
                <a:latin typeface="Angsana New" pitchFamily="18" charset="-34"/>
                <a:cs typeface="Angsana New" pitchFamily="18" charset="-34"/>
              </a:rPr>
              <a:t>+ Demonstration Diffusion (DD) Strategy</a:t>
            </a:r>
            <a:endParaRPr lang="en-US" b="1" dirty="0">
              <a:solidFill>
                <a:srgbClr val="003300"/>
              </a:solidFill>
              <a:latin typeface="Angsana New" pitchFamily="18" charset="-34"/>
              <a:cs typeface="Angsana New" pitchFamily="18" charset="-34"/>
            </a:endParaRPr>
          </a:p>
        </p:txBody>
      </p:sp>
      <p:sp>
        <p:nvSpPr>
          <p:cNvPr id="20" name="Oval 19"/>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FFFF00"/>
                </a:solidFill>
              </a:rPr>
              <a:t>1</a:t>
            </a:r>
            <a:endParaRPr lang="th-TH" b="1" dirty="0">
              <a:solidFill>
                <a:srgbClr val="FFFF00"/>
              </a:solidFill>
            </a:endParaRPr>
          </a:p>
        </p:txBody>
      </p:sp>
    </p:spTree>
    <p:extLst>
      <p:ext uri="{BB962C8B-B14F-4D97-AF65-F5344CB8AC3E}">
        <p14:creationId xmlns:p14="http://schemas.microsoft.com/office/powerpoint/2010/main" val="3302295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64326" y="1263509"/>
            <a:ext cx="4847802" cy="523220"/>
          </a:xfrm>
          <a:prstGeom prst="rect">
            <a:avLst/>
          </a:prstGeom>
          <a:noFill/>
        </p:spPr>
        <p:txBody>
          <a:bodyPr wrap="none" rtlCol="0">
            <a:spAutoFit/>
          </a:bodyPr>
          <a:lstStyle/>
          <a:p>
            <a:r>
              <a:rPr lang="en-US" b="1" dirty="0" smtClean="0">
                <a:latin typeface="Angsana New" pitchFamily="18" charset="-34"/>
                <a:cs typeface="Angsana New" pitchFamily="18" charset="-34"/>
              </a:rPr>
              <a:t>Action Research: </a:t>
            </a:r>
            <a:r>
              <a:rPr lang="en-US" b="1" dirty="0" err="1" smtClean="0">
                <a:latin typeface="Angsana New" pitchFamily="18" charset="-34"/>
                <a:cs typeface="Angsana New" pitchFamily="18" charset="-34"/>
              </a:rPr>
              <a:t>Ayuthaya</a:t>
            </a:r>
            <a:r>
              <a:rPr lang="en-US" b="1" dirty="0" smtClean="0">
                <a:latin typeface="Angsana New" pitchFamily="18" charset="-34"/>
                <a:cs typeface="Angsana New" pitchFamily="18" charset="-34"/>
              </a:rPr>
              <a:t> Urban Health Centre</a:t>
            </a:r>
            <a:endParaRPr lang="th-TH" b="1" dirty="0">
              <a:latin typeface="Angsana New" pitchFamily="18" charset="-34"/>
              <a:cs typeface="Angsana New" pitchFamily="18" charset="-34"/>
            </a:endParaRPr>
          </a:p>
        </p:txBody>
      </p:sp>
      <p:pic>
        <p:nvPicPr>
          <p:cNvPr id="32" name="Picture 31"/>
          <p:cNvPicPr>
            <a:picLocks noChangeAspect="1" noChangeArrowheads="1"/>
          </p:cNvPicPr>
          <p:nvPr/>
        </p:nvPicPr>
        <p:blipFill>
          <a:blip r:embed="rId2"/>
          <a:srcRect/>
          <a:stretch>
            <a:fillRect/>
          </a:stretch>
        </p:blipFill>
        <p:spPr bwMode="auto">
          <a:xfrm>
            <a:off x="6667504" y="1928802"/>
            <a:ext cx="5143536" cy="3500462"/>
          </a:xfrm>
          <a:prstGeom prst="rect">
            <a:avLst/>
          </a:prstGeom>
          <a:noFill/>
          <a:ln w="9525">
            <a:noFill/>
            <a:miter lim="800000"/>
            <a:headEnd/>
            <a:tailEnd/>
          </a:ln>
          <a:effectLst/>
        </p:spPr>
      </p:pic>
      <p:sp>
        <p:nvSpPr>
          <p:cNvPr id="33" name="Rectangle 32"/>
          <p:cNvSpPr/>
          <p:nvPr/>
        </p:nvSpPr>
        <p:spPr>
          <a:xfrm>
            <a:off x="6667504" y="5572140"/>
            <a:ext cx="5143536" cy="830997"/>
          </a:xfrm>
          <a:prstGeom prst="rect">
            <a:avLst/>
          </a:prstGeom>
        </p:spPr>
        <p:txBody>
          <a:bodyPr wrap="square">
            <a:spAutoFit/>
          </a:bodyPr>
          <a:lstStyle/>
          <a:p>
            <a:r>
              <a:rPr lang="en-US" sz="1200" dirty="0" err="1" smtClean="0"/>
              <a:t>Pongsupap</a:t>
            </a:r>
            <a:r>
              <a:rPr lang="en-US" sz="1200" dirty="0" smtClean="0"/>
              <a:t>, Y., &amp; Van </a:t>
            </a:r>
            <a:r>
              <a:rPr lang="en-US" sz="1200" dirty="0" err="1" smtClean="0"/>
              <a:t>Lerberghe</a:t>
            </a:r>
            <a:r>
              <a:rPr lang="en-US" sz="1200" dirty="0" smtClean="0"/>
              <a:t>, W. (2006): </a:t>
            </a:r>
            <a:r>
              <a:rPr lang="en-US" sz="1200" b="1" dirty="0" smtClean="0">
                <a:solidFill>
                  <a:srgbClr val="FF0000"/>
                </a:solidFill>
              </a:rPr>
              <a:t>Is motivation enough? </a:t>
            </a:r>
            <a:r>
              <a:rPr lang="en-US" sz="1200" dirty="0" smtClean="0"/>
              <a:t>Responsiveness, patient-</a:t>
            </a:r>
            <a:r>
              <a:rPr lang="en-US" sz="1200" dirty="0" err="1" smtClean="0"/>
              <a:t>centredness</a:t>
            </a:r>
            <a:r>
              <a:rPr lang="en-US" sz="1200" dirty="0" smtClean="0"/>
              <a:t>,  </a:t>
            </a:r>
            <a:r>
              <a:rPr lang="en-US" sz="1200" dirty="0" err="1" smtClean="0"/>
              <a:t>medicalization</a:t>
            </a:r>
            <a:r>
              <a:rPr lang="en-US" sz="1200" dirty="0" smtClean="0"/>
              <a:t> and cost in family practice and conventional care settings in Thailand. </a:t>
            </a:r>
            <a:r>
              <a:rPr lang="en-US" sz="1200" i="1" dirty="0" smtClean="0"/>
              <a:t>Human Resources for Health</a:t>
            </a:r>
            <a:r>
              <a:rPr lang="en-US" sz="1200" dirty="0" smtClean="0"/>
              <a:t>, </a:t>
            </a:r>
            <a:r>
              <a:rPr lang="en-US" sz="1200" i="1" dirty="0" smtClean="0"/>
              <a:t>4</a:t>
            </a:r>
            <a:r>
              <a:rPr lang="en-US" sz="1200" dirty="0" smtClean="0"/>
              <a:t>, 19. http://doi.org/10.1186/1478-4491-4-19</a:t>
            </a:r>
            <a:endParaRPr lang="th-TH" sz="1200" dirty="0"/>
          </a:p>
        </p:txBody>
      </p:sp>
      <p:pic>
        <p:nvPicPr>
          <p:cNvPr id="36" name="Picture 25"/>
          <p:cNvPicPr>
            <a:picLocks noChangeAspect="1" noChangeArrowheads="1"/>
          </p:cNvPicPr>
          <p:nvPr/>
        </p:nvPicPr>
        <p:blipFill>
          <a:blip r:embed="rId3"/>
          <a:srcRect/>
          <a:stretch>
            <a:fillRect/>
          </a:stretch>
        </p:blipFill>
        <p:spPr>
          <a:xfrm>
            <a:off x="538059" y="2110314"/>
            <a:ext cx="5605163" cy="3461825"/>
          </a:xfrm>
          <a:prstGeom prst="rect">
            <a:avLst/>
          </a:prstGeom>
          <a:noFill/>
        </p:spPr>
      </p:pic>
      <p:sp>
        <p:nvSpPr>
          <p:cNvPr id="38" name="TextBox 37"/>
          <p:cNvSpPr txBox="1"/>
          <p:nvPr/>
        </p:nvSpPr>
        <p:spPr>
          <a:xfrm>
            <a:off x="1077023" y="1630346"/>
            <a:ext cx="4805169" cy="523220"/>
          </a:xfrm>
          <a:prstGeom prst="rect">
            <a:avLst/>
          </a:prstGeom>
          <a:noFill/>
        </p:spPr>
        <p:txBody>
          <a:bodyPr wrap="square" rtlCol="0">
            <a:spAutoFit/>
          </a:bodyPr>
          <a:lstStyle/>
          <a:p>
            <a:r>
              <a:rPr lang="en-US" b="1" dirty="0" smtClean="0">
                <a:latin typeface="Angsana New" pitchFamily="18" charset="-34"/>
                <a:cs typeface="Angsana New" pitchFamily="18" charset="-34"/>
              </a:rPr>
              <a:t>+ the implementation of the DD Strategy </a:t>
            </a:r>
            <a:endParaRPr lang="th-TH" b="1" dirty="0">
              <a:latin typeface="Angsana New" pitchFamily="18" charset="-34"/>
              <a:cs typeface="Angsana New" pitchFamily="18" charset="-34"/>
            </a:endParaRPr>
          </a:p>
        </p:txBody>
      </p:sp>
      <p:sp>
        <p:nvSpPr>
          <p:cNvPr id="39" name="TextBox 38"/>
          <p:cNvSpPr txBox="1"/>
          <p:nvPr/>
        </p:nvSpPr>
        <p:spPr>
          <a:xfrm>
            <a:off x="6716167" y="1334144"/>
            <a:ext cx="4951997" cy="523220"/>
          </a:xfrm>
          <a:prstGeom prst="rect">
            <a:avLst/>
          </a:prstGeom>
          <a:noFill/>
        </p:spPr>
        <p:txBody>
          <a:bodyPr wrap="none" rtlCol="0">
            <a:spAutoFit/>
          </a:bodyPr>
          <a:lstStyle/>
          <a:p>
            <a:pPr algn="ctr"/>
            <a:r>
              <a:rPr lang="en-US" b="1" dirty="0" smtClean="0">
                <a:latin typeface="Angsana New" pitchFamily="18" charset="-34"/>
                <a:cs typeface="Angsana New" pitchFamily="18" charset="-34"/>
              </a:rPr>
              <a:t>Simulated Patient Survey: consultation process</a:t>
            </a:r>
            <a:endParaRPr lang="th-TH" b="1" dirty="0">
              <a:latin typeface="Angsana New" pitchFamily="18" charset="-34"/>
              <a:cs typeface="Angsana New" pitchFamily="18" charset="-34"/>
            </a:endParaRPr>
          </a:p>
        </p:txBody>
      </p:sp>
      <p:sp>
        <p:nvSpPr>
          <p:cNvPr id="13" name="TextBox 12"/>
          <p:cNvSpPr txBox="1"/>
          <p:nvPr/>
        </p:nvSpPr>
        <p:spPr>
          <a:xfrm>
            <a:off x="548794" y="5596934"/>
            <a:ext cx="4522392" cy="523220"/>
          </a:xfrm>
          <a:prstGeom prst="rect">
            <a:avLst/>
          </a:prstGeom>
          <a:noFill/>
        </p:spPr>
        <p:txBody>
          <a:bodyPr wrap="none" rtlCol="0">
            <a:spAutoFit/>
          </a:bodyPr>
          <a:lstStyle/>
          <a:p>
            <a:r>
              <a:rPr lang="en-US" b="1" dirty="0" smtClean="0">
                <a:latin typeface="Angsana New" pitchFamily="18" charset="-34"/>
                <a:cs typeface="Angsana New" pitchFamily="18" charset="-34"/>
              </a:rPr>
              <a:t>Spontaneous diffusion before achieving UHC</a:t>
            </a:r>
            <a:endParaRPr lang="th-TH" b="1" dirty="0">
              <a:latin typeface="Angsana New" pitchFamily="18" charset="-34"/>
              <a:cs typeface="Angsana New" pitchFamily="18" charset="-34"/>
            </a:endParaRPr>
          </a:p>
        </p:txBody>
      </p:sp>
      <p:sp>
        <p:nvSpPr>
          <p:cNvPr id="10" name="Oval 9"/>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FFFF00"/>
                </a:solidFill>
              </a:rPr>
              <a:t>1</a:t>
            </a:r>
            <a:endParaRPr lang="th-TH" b="1" dirty="0">
              <a:solidFill>
                <a:srgbClr val="FFFF00"/>
              </a:solidFill>
            </a:endParaRPr>
          </a:p>
        </p:txBody>
      </p:sp>
      <p:sp>
        <p:nvSpPr>
          <p:cNvPr id="11" name="TextBox 10"/>
          <p:cNvSpPr txBox="1"/>
          <p:nvPr/>
        </p:nvSpPr>
        <p:spPr>
          <a:xfrm>
            <a:off x="3890942" y="285737"/>
            <a:ext cx="4330033" cy="646331"/>
          </a:xfrm>
          <a:prstGeom prst="rect">
            <a:avLst/>
          </a:prstGeom>
          <a:noFill/>
        </p:spPr>
        <p:txBody>
          <a:bodyPr wrap="none" rtlCol="0">
            <a:spAutoFit/>
          </a:bodyPr>
          <a:lstStyle/>
          <a:p>
            <a:pPr algn="ctr"/>
            <a:r>
              <a:rPr lang="en-US" sz="3600" b="1" dirty="0" smtClean="0">
                <a:latin typeface="Angsana New" pitchFamily="18" charset="-34"/>
                <a:cs typeface="Angsana New" pitchFamily="18" charset="-34"/>
              </a:rPr>
              <a:t>Demonstration Diffusion Strategy</a:t>
            </a:r>
            <a:endParaRPr lang="th-TH" sz="3600" b="1" dirty="0">
              <a:latin typeface="Angsana New" pitchFamily="18" charset="-34"/>
              <a:cs typeface="Angsana New" pitchFamily="18" charset="-34"/>
            </a:endParaRPr>
          </a:p>
        </p:txBody>
      </p:sp>
    </p:spTree>
    <p:extLst>
      <p:ext uri="{BB962C8B-B14F-4D97-AF65-F5344CB8AC3E}">
        <p14:creationId xmlns:p14="http://schemas.microsoft.com/office/powerpoint/2010/main" val="2564012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noChangeArrowheads="1"/>
          </p:cNvPicPr>
          <p:nvPr/>
        </p:nvPicPr>
        <p:blipFill>
          <a:blip r:embed="rId2"/>
          <a:srcRect/>
          <a:stretch>
            <a:fillRect/>
          </a:stretch>
        </p:blipFill>
        <p:spPr bwMode="auto">
          <a:xfrm>
            <a:off x="452399" y="1928802"/>
            <a:ext cx="6215105" cy="4214842"/>
          </a:xfrm>
          <a:prstGeom prst="rect">
            <a:avLst/>
          </a:prstGeom>
          <a:noFill/>
          <a:ln w="9525">
            <a:noFill/>
            <a:miter lim="800000"/>
            <a:headEnd/>
            <a:tailEnd/>
          </a:ln>
          <a:effectLst/>
        </p:spPr>
      </p:pic>
      <p:sp>
        <p:nvSpPr>
          <p:cNvPr id="29" name="TextBox 28"/>
          <p:cNvSpPr txBox="1"/>
          <p:nvPr/>
        </p:nvSpPr>
        <p:spPr>
          <a:xfrm>
            <a:off x="1097535" y="1204147"/>
            <a:ext cx="4798109" cy="523220"/>
          </a:xfrm>
          <a:prstGeom prst="rect">
            <a:avLst/>
          </a:prstGeom>
          <a:noFill/>
        </p:spPr>
        <p:txBody>
          <a:bodyPr wrap="none" rtlCol="0">
            <a:spAutoFit/>
          </a:bodyPr>
          <a:lstStyle/>
          <a:p>
            <a:pPr algn="ctr"/>
            <a:r>
              <a:rPr lang="en-US" b="1" dirty="0" smtClean="0">
                <a:latin typeface="Angsana New" pitchFamily="18" charset="-34"/>
                <a:cs typeface="Angsana New" pitchFamily="18" charset="-34"/>
              </a:rPr>
              <a:t>Package of Formal Residency Training (3 years)</a:t>
            </a:r>
            <a:endParaRPr lang="th-TH" b="1" dirty="0">
              <a:latin typeface="Angsana New" pitchFamily="18" charset="-34"/>
              <a:cs typeface="Angsana New" pitchFamily="18" charset="-34"/>
            </a:endParaRPr>
          </a:p>
        </p:txBody>
      </p:sp>
      <p:sp>
        <p:nvSpPr>
          <p:cNvPr id="14" name="TextBox 13"/>
          <p:cNvSpPr txBox="1"/>
          <p:nvPr/>
        </p:nvSpPr>
        <p:spPr>
          <a:xfrm>
            <a:off x="3860485" y="285737"/>
            <a:ext cx="4390947" cy="646331"/>
          </a:xfrm>
          <a:prstGeom prst="rect">
            <a:avLst/>
          </a:prstGeom>
          <a:noFill/>
        </p:spPr>
        <p:txBody>
          <a:bodyPr wrap="none" rtlCol="0">
            <a:spAutoFit/>
          </a:bodyPr>
          <a:lstStyle/>
          <a:p>
            <a:pPr algn="ctr"/>
            <a:r>
              <a:rPr lang="en-US" sz="3600" b="1" dirty="0" smtClean="0">
                <a:latin typeface="Angsana New" pitchFamily="18" charset="-34"/>
                <a:cs typeface="Angsana New" pitchFamily="18" charset="-34"/>
              </a:rPr>
              <a:t>Specialization in Family Medicine</a:t>
            </a:r>
            <a:endParaRPr lang="th-TH" sz="3600" b="1" dirty="0">
              <a:latin typeface="Angsana New" pitchFamily="18" charset="-34"/>
              <a:cs typeface="Angsana New" pitchFamily="18" charset="-34"/>
            </a:endParaRPr>
          </a:p>
        </p:txBody>
      </p:sp>
      <p:sp>
        <p:nvSpPr>
          <p:cNvPr id="16" name="TextBox 15"/>
          <p:cNvSpPr txBox="1"/>
          <p:nvPr/>
        </p:nvSpPr>
        <p:spPr>
          <a:xfrm>
            <a:off x="7086461" y="2071682"/>
            <a:ext cx="4341253" cy="954107"/>
          </a:xfrm>
          <a:prstGeom prst="rect">
            <a:avLst/>
          </a:prstGeom>
          <a:noFill/>
        </p:spPr>
        <p:txBody>
          <a:bodyPr wrap="none" rtlCol="0">
            <a:spAutoFit/>
          </a:bodyPr>
          <a:lstStyle/>
          <a:p>
            <a:r>
              <a:rPr lang="en-US" dirty="0" smtClean="0">
                <a:latin typeface="Angsana New" pitchFamily="18" charset="-34"/>
                <a:cs typeface="Angsana New" pitchFamily="18" charset="-34"/>
              </a:rPr>
              <a:t>1986: First Department of Family Medicine</a:t>
            </a:r>
            <a:endParaRPr lang="th-TH" dirty="0" smtClean="0">
              <a:latin typeface="Angsana New" pitchFamily="18" charset="-34"/>
              <a:cs typeface="Angsana New" pitchFamily="18" charset="-34"/>
            </a:endParaRPr>
          </a:p>
          <a:p>
            <a:r>
              <a:rPr lang="th-TH" dirty="0" smtClean="0">
                <a:latin typeface="Angsana New" pitchFamily="18" charset="-34"/>
                <a:cs typeface="Angsana New" pitchFamily="18" charset="-34"/>
              </a:rPr>
              <a:t>          </a:t>
            </a:r>
            <a:r>
              <a:rPr lang="en-US" dirty="0" smtClean="0">
                <a:latin typeface="Angsana New" pitchFamily="18" charset="-34"/>
                <a:cs typeface="Angsana New" pitchFamily="18" charset="-34"/>
              </a:rPr>
              <a:t>Chiang Mai University</a:t>
            </a:r>
            <a:r>
              <a:rPr lang="th-TH" dirty="0" smtClean="0">
                <a:latin typeface="Angsana New" pitchFamily="18" charset="-34"/>
                <a:cs typeface="Angsana New" pitchFamily="18" charset="-34"/>
              </a:rPr>
              <a:t> </a:t>
            </a:r>
            <a:endParaRPr lang="th-TH" dirty="0">
              <a:latin typeface="Angsana New" pitchFamily="18" charset="-34"/>
              <a:cs typeface="Angsana New" pitchFamily="18" charset="-34"/>
            </a:endParaRPr>
          </a:p>
        </p:txBody>
      </p:sp>
      <p:sp>
        <p:nvSpPr>
          <p:cNvPr id="17" name="TextBox 16"/>
          <p:cNvSpPr txBox="1"/>
          <p:nvPr/>
        </p:nvSpPr>
        <p:spPr>
          <a:xfrm>
            <a:off x="7003805" y="3384527"/>
            <a:ext cx="4423909" cy="523220"/>
          </a:xfrm>
          <a:prstGeom prst="rect">
            <a:avLst/>
          </a:prstGeom>
          <a:noFill/>
        </p:spPr>
        <p:txBody>
          <a:bodyPr wrap="square" rtlCol="0">
            <a:spAutoFit/>
          </a:bodyPr>
          <a:lstStyle/>
          <a:p>
            <a:r>
              <a:rPr lang="en-US" dirty="0" smtClean="0">
                <a:latin typeface="Angsana New" pitchFamily="18" charset="-34"/>
                <a:cs typeface="Angsana New" pitchFamily="18" charset="-34"/>
              </a:rPr>
              <a:t>1999: Royal College of Family Physicians </a:t>
            </a:r>
          </a:p>
        </p:txBody>
      </p:sp>
      <p:sp>
        <p:nvSpPr>
          <p:cNvPr id="21" name="TextBox 20"/>
          <p:cNvSpPr txBox="1"/>
          <p:nvPr/>
        </p:nvSpPr>
        <p:spPr>
          <a:xfrm>
            <a:off x="8192913" y="2838781"/>
            <a:ext cx="332901" cy="954107"/>
          </a:xfrm>
          <a:prstGeom prst="rect">
            <a:avLst/>
          </a:prstGeom>
          <a:noFill/>
        </p:spPr>
        <p:txBody>
          <a:bodyPr wrap="square" rtlCol="0">
            <a:spAutoFit/>
          </a:bodyPr>
          <a:lstStyle/>
          <a:p>
            <a:r>
              <a:rPr lang="th-TH" b="1" dirty="0" smtClean="0">
                <a:latin typeface="Angsana New" pitchFamily="18" charset="-34"/>
                <a:cs typeface="Angsana New" pitchFamily="18" charset="-34"/>
              </a:rPr>
              <a:t>...</a:t>
            </a:r>
            <a:endParaRPr lang="th-TH" b="1" dirty="0">
              <a:latin typeface="Angsana New" pitchFamily="18" charset="-34"/>
              <a:cs typeface="Angsana New" pitchFamily="18" charset="-34"/>
            </a:endParaRPr>
          </a:p>
        </p:txBody>
      </p:sp>
      <p:sp>
        <p:nvSpPr>
          <p:cNvPr id="22" name="TextBox 21"/>
          <p:cNvSpPr txBox="1"/>
          <p:nvPr/>
        </p:nvSpPr>
        <p:spPr>
          <a:xfrm>
            <a:off x="7933386" y="4332988"/>
            <a:ext cx="4211390" cy="954107"/>
          </a:xfrm>
          <a:prstGeom prst="rect">
            <a:avLst/>
          </a:prstGeom>
          <a:noFill/>
        </p:spPr>
        <p:txBody>
          <a:bodyPr wrap="square" rtlCol="0">
            <a:spAutoFit/>
          </a:bodyPr>
          <a:lstStyle/>
          <a:p>
            <a:r>
              <a:rPr lang="en-US" dirty="0">
                <a:latin typeface="Angsana New" pitchFamily="18" charset="-34"/>
                <a:cs typeface="Angsana New" pitchFamily="18" charset="-34"/>
              </a:rPr>
              <a:t>o</a:t>
            </a:r>
            <a:r>
              <a:rPr lang="en-US" dirty="0" smtClean="0">
                <a:latin typeface="Angsana New" pitchFamily="18" charset="-34"/>
                <a:cs typeface="Angsana New" pitchFamily="18" charset="-34"/>
              </a:rPr>
              <a:t>r Experiences &gt; 5 years </a:t>
            </a:r>
          </a:p>
          <a:p>
            <a:r>
              <a:rPr lang="en-US" dirty="0">
                <a:latin typeface="Angsana New" pitchFamily="18" charset="-34"/>
                <a:cs typeface="Angsana New" pitchFamily="18" charset="-34"/>
              </a:rPr>
              <a:t> </a:t>
            </a:r>
            <a:r>
              <a:rPr lang="en-US" dirty="0" smtClean="0">
                <a:latin typeface="Angsana New" pitchFamily="18" charset="-34"/>
                <a:cs typeface="Angsana New" pitchFamily="18" charset="-34"/>
              </a:rPr>
              <a:t>    + additional criteria: eligible for exam.</a:t>
            </a:r>
            <a:endParaRPr lang="th-TH" dirty="0">
              <a:latin typeface="Angsana New" pitchFamily="18" charset="-34"/>
              <a:cs typeface="Angsana New" pitchFamily="18" charset="-34"/>
            </a:endParaRPr>
          </a:p>
        </p:txBody>
      </p:sp>
      <p:sp>
        <p:nvSpPr>
          <p:cNvPr id="23" name="Rectangle 22"/>
          <p:cNvSpPr/>
          <p:nvPr/>
        </p:nvSpPr>
        <p:spPr>
          <a:xfrm>
            <a:off x="6910085" y="5715016"/>
            <a:ext cx="4115229" cy="523220"/>
          </a:xfrm>
          <a:prstGeom prst="rect">
            <a:avLst/>
          </a:prstGeom>
        </p:spPr>
        <p:txBody>
          <a:bodyPr wrap="none">
            <a:spAutoFit/>
          </a:bodyPr>
          <a:lstStyle/>
          <a:p>
            <a:r>
              <a:rPr lang="en-US" b="1" dirty="0" smtClean="0">
                <a:latin typeface="Angsana New" pitchFamily="18" charset="-34"/>
                <a:cs typeface="Angsana New" pitchFamily="18" charset="-34"/>
              </a:rPr>
              <a:t>Reference Model: Residency Training …</a:t>
            </a:r>
            <a:endParaRPr lang="th-TH" b="1" dirty="0">
              <a:latin typeface="Angsana New" pitchFamily="18" charset="-34"/>
              <a:cs typeface="Angsana New" pitchFamily="18" charset="-34"/>
            </a:endParaRPr>
          </a:p>
        </p:txBody>
      </p:sp>
      <p:sp>
        <p:nvSpPr>
          <p:cNvPr id="25" name="TextBox 24"/>
          <p:cNvSpPr txBox="1"/>
          <p:nvPr/>
        </p:nvSpPr>
        <p:spPr>
          <a:xfrm>
            <a:off x="6892095" y="1264699"/>
            <a:ext cx="4120039" cy="523220"/>
          </a:xfrm>
          <a:prstGeom prst="rect">
            <a:avLst/>
          </a:prstGeom>
          <a:noFill/>
        </p:spPr>
        <p:txBody>
          <a:bodyPr wrap="none" rtlCol="0">
            <a:spAutoFit/>
          </a:bodyPr>
          <a:lstStyle/>
          <a:p>
            <a:r>
              <a:rPr lang="en-US" b="1" dirty="0">
                <a:solidFill>
                  <a:srgbClr val="003300"/>
                </a:solidFill>
                <a:latin typeface="Angsana New" pitchFamily="18" charset="-34"/>
                <a:cs typeface="Angsana New" pitchFamily="18" charset="-34"/>
              </a:rPr>
              <a:t>1999: </a:t>
            </a:r>
            <a:r>
              <a:rPr lang="en-US" b="1" dirty="0" smtClean="0">
                <a:solidFill>
                  <a:srgbClr val="003300"/>
                </a:solidFill>
                <a:latin typeface="Angsana New" pitchFamily="18" charset="-34"/>
                <a:cs typeface="Angsana New" pitchFamily="18" charset="-34"/>
              </a:rPr>
              <a:t> Specialization in </a:t>
            </a:r>
            <a:r>
              <a:rPr lang="en-US" b="1" dirty="0">
                <a:solidFill>
                  <a:srgbClr val="003300"/>
                </a:solidFill>
                <a:latin typeface="Angsana New" pitchFamily="18" charset="-34"/>
                <a:cs typeface="Angsana New" pitchFamily="18" charset="-34"/>
              </a:rPr>
              <a:t>Family </a:t>
            </a:r>
            <a:r>
              <a:rPr lang="en-US" b="1" dirty="0" smtClean="0">
                <a:solidFill>
                  <a:srgbClr val="003300"/>
                </a:solidFill>
                <a:latin typeface="Angsana New" pitchFamily="18" charset="-34"/>
                <a:cs typeface="Angsana New" pitchFamily="18" charset="-34"/>
              </a:rPr>
              <a:t>Medicine</a:t>
            </a:r>
            <a:endParaRPr lang="th-TH" b="1" dirty="0">
              <a:solidFill>
                <a:srgbClr val="003300"/>
              </a:solidFill>
              <a:latin typeface="Angsana New" pitchFamily="18" charset="-34"/>
              <a:cs typeface="Angsana New" pitchFamily="18" charset="-34"/>
            </a:endParaRPr>
          </a:p>
        </p:txBody>
      </p:sp>
      <p:sp>
        <p:nvSpPr>
          <p:cNvPr id="27" name="Rectangle 26"/>
          <p:cNvSpPr/>
          <p:nvPr/>
        </p:nvSpPr>
        <p:spPr>
          <a:xfrm>
            <a:off x="7648087" y="3862845"/>
            <a:ext cx="4179349" cy="523220"/>
          </a:xfrm>
          <a:prstGeom prst="rect">
            <a:avLst/>
          </a:prstGeom>
        </p:spPr>
        <p:txBody>
          <a:bodyPr wrap="none">
            <a:spAutoFit/>
          </a:bodyPr>
          <a:lstStyle/>
          <a:p>
            <a:pPr marL="457200" indent="-457200">
              <a:buFont typeface="Wingdings" panose="05000000000000000000" pitchFamily="2" charset="2"/>
              <a:buChar char="Ø"/>
            </a:pPr>
            <a:r>
              <a:rPr lang="en-US" dirty="0">
                <a:latin typeface="Angsana New" pitchFamily="18" charset="-34"/>
                <a:cs typeface="Angsana New" pitchFamily="18" charset="-34"/>
              </a:rPr>
              <a:t>Formal Residency </a:t>
            </a:r>
            <a:r>
              <a:rPr lang="en-US" dirty="0" smtClean="0">
                <a:latin typeface="Angsana New" pitchFamily="18" charset="-34"/>
                <a:cs typeface="Angsana New" pitchFamily="18" charset="-34"/>
              </a:rPr>
              <a:t>Training (3 years)</a:t>
            </a:r>
            <a:endParaRPr lang="th-TH" dirty="0">
              <a:latin typeface="Angsana New" pitchFamily="18" charset="-34"/>
              <a:cs typeface="Angsana New" pitchFamily="18" charset="-34"/>
            </a:endParaRPr>
          </a:p>
        </p:txBody>
      </p:sp>
      <p:sp>
        <p:nvSpPr>
          <p:cNvPr id="30" name="TextBox 29"/>
          <p:cNvSpPr txBox="1"/>
          <p:nvPr/>
        </p:nvSpPr>
        <p:spPr>
          <a:xfrm>
            <a:off x="8326768" y="5180852"/>
            <a:ext cx="2478608" cy="523220"/>
          </a:xfrm>
          <a:prstGeom prst="rect">
            <a:avLst/>
          </a:prstGeom>
          <a:noFill/>
        </p:spPr>
        <p:txBody>
          <a:bodyPr wrap="square" rtlCol="0">
            <a:spAutoFit/>
          </a:bodyPr>
          <a:lstStyle/>
          <a:p>
            <a:r>
              <a:rPr lang="en-US" dirty="0" smtClean="0">
                <a:latin typeface="Angsana New" pitchFamily="18" charset="-34"/>
                <a:cs typeface="Angsana New" pitchFamily="18" charset="-34"/>
              </a:rPr>
              <a:t>(2002-2004: Fast tracts)</a:t>
            </a:r>
            <a:endParaRPr lang="th-TH" dirty="0">
              <a:latin typeface="Angsana New" pitchFamily="18" charset="-34"/>
              <a:cs typeface="Angsana New" pitchFamily="18" charset="-34"/>
            </a:endParaRPr>
          </a:p>
        </p:txBody>
      </p:sp>
      <p:sp>
        <p:nvSpPr>
          <p:cNvPr id="2" name="Right Arrow 1"/>
          <p:cNvSpPr/>
          <p:nvPr/>
        </p:nvSpPr>
        <p:spPr>
          <a:xfrm rot="10800000">
            <a:off x="6853455" y="3889415"/>
            <a:ext cx="794631" cy="351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Oval 14"/>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FFFF00"/>
                </a:solidFill>
              </a:rPr>
              <a:t>1</a:t>
            </a:r>
            <a:endParaRPr lang="th-TH" b="1" dirty="0">
              <a:solidFill>
                <a:srgbClr val="FFFF00"/>
              </a:solidFill>
            </a:endParaRPr>
          </a:p>
        </p:txBody>
      </p:sp>
    </p:spTree>
    <p:extLst>
      <p:ext uri="{BB962C8B-B14F-4D97-AF65-F5344CB8AC3E}">
        <p14:creationId xmlns:p14="http://schemas.microsoft.com/office/powerpoint/2010/main" val="1943535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A92173-8CE5-4CA0-A6E3-C88529117C95}" type="slidenum">
              <a:rPr lang="th-TH" smtClean="0"/>
              <a:pPr/>
              <a:t>19</a:t>
            </a:fld>
            <a:endParaRPr lang="th-TH"/>
          </a:p>
        </p:txBody>
      </p:sp>
      <p:pic>
        <p:nvPicPr>
          <p:cNvPr id="4" name="Picture 3"/>
          <p:cNvPicPr>
            <a:picLocks noChangeAspect="1" noChangeArrowheads="1"/>
          </p:cNvPicPr>
          <p:nvPr/>
        </p:nvPicPr>
        <p:blipFill>
          <a:blip r:embed="rId2"/>
          <a:srcRect/>
          <a:stretch>
            <a:fillRect/>
          </a:stretch>
        </p:blipFill>
        <p:spPr bwMode="auto">
          <a:xfrm>
            <a:off x="6381752" y="1643050"/>
            <a:ext cx="5572164" cy="4500594"/>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452398" y="1714488"/>
            <a:ext cx="5429287" cy="4259276"/>
          </a:xfrm>
          <a:prstGeom prst="rect">
            <a:avLst/>
          </a:prstGeom>
          <a:noFill/>
          <a:ln w="9525">
            <a:noFill/>
            <a:miter lim="800000"/>
            <a:headEnd/>
            <a:tailEnd/>
          </a:ln>
          <a:effectLst/>
        </p:spPr>
      </p:pic>
      <p:sp>
        <p:nvSpPr>
          <p:cNvPr id="7" name="TextBox 6"/>
          <p:cNvSpPr txBox="1"/>
          <p:nvPr/>
        </p:nvSpPr>
        <p:spPr>
          <a:xfrm>
            <a:off x="1809720" y="1142984"/>
            <a:ext cx="3261086" cy="400110"/>
          </a:xfrm>
          <a:prstGeom prst="rect">
            <a:avLst/>
          </a:prstGeom>
          <a:noFill/>
        </p:spPr>
        <p:txBody>
          <a:bodyPr wrap="none" rtlCol="0">
            <a:spAutoFit/>
          </a:bodyPr>
          <a:lstStyle/>
          <a:p>
            <a:r>
              <a:rPr lang="en-US" sz="2000" dirty="0" smtClean="0"/>
              <a:t>Annual production of Doctors</a:t>
            </a:r>
            <a:endParaRPr lang="th-TH" sz="2000" dirty="0"/>
          </a:p>
        </p:txBody>
      </p:sp>
      <p:sp>
        <p:nvSpPr>
          <p:cNvPr id="8" name="TextBox 7"/>
          <p:cNvSpPr txBox="1"/>
          <p:nvPr/>
        </p:nvSpPr>
        <p:spPr>
          <a:xfrm>
            <a:off x="6381752" y="1142984"/>
            <a:ext cx="4906792" cy="400110"/>
          </a:xfrm>
          <a:prstGeom prst="rect">
            <a:avLst/>
          </a:prstGeom>
          <a:noFill/>
        </p:spPr>
        <p:txBody>
          <a:bodyPr wrap="none" rtlCol="0">
            <a:spAutoFit/>
          </a:bodyPr>
          <a:lstStyle/>
          <a:p>
            <a:r>
              <a:rPr lang="en-US" sz="2000" dirty="0" smtClean="0"/>
              <a:t>Accumulated numbers of Doctors: until 2013</a:t>
            </a:r>
            <a:endParaRPr lang="th-TH" sz="2000" dirty="0"/>
          </a:p>
        </p:txBody>
      </p:sp>
      <p:sp>
        <p:nvSpPr>
          <p:cNvPr id="9" name="Oval 8"/>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FFFF00"/>
                </a:solidFill>
              </a:rPr>
              <a:t>1</a:t>
            </a:r>
            <a:endParaRPr lang="th-TH" b="1" dirty="0">
              <a:solidFill>
                <a:srgbClr val="FFFF00"/>
              </a:solidFill>
            </a:endParaRPr>
          </a:p>
        </p:txBody>
      </p:sp>
      <p:sp>
        <p:nvSpPr>
          <p:cNvPr id="10" name="TextBox 9"/>
          <p:cNvSpPr txBox="1"/>
          <p:nvPr/>
        </p:nvSpPr>
        <p:spPr>
          <a:xfrm>
            <a:off x="2162109" y="285737"/>
            <a:ext cx="7787709" cy="646331"/>
          </a:xfrm>
          <a:prstGeom prst="rect">
            <a:avLst/>
          </a:prstGeom>
          <a:noFill/>
        </p:spPr>
        <p:txBody>
          <a:bodyPr wrap="none" rtlCol="0">
            <a:spAutoFit/>
          </a:bodyPr>
          <a:lstStyle/>
          <a:p>
            <a:pPr algn="ctr"/>
            <a:r>
              <a:rPr lang="en-US" sz="3600" b="1" dirty="0" smtClean="0">
                <a:latin typeface="Angsana New" pitchFamily="18" charset="-34"/>
                <a:cs typeface="Angsana New" pitchFamily="18" charset="-34"/>
              </a:rPr>
              <a:t>Specialization in Family Medicine &amp; GPs (not yet Specialists)</a:t>
            </a:r>
            <a:endParaRPr lang="th-TH" sz="3600" b="1" dirty="0">
              <a:latin typeface="Angsana New" pitchFamily="18" charset="-34"/>
              <a:cs typeface="Angsana New" pitchFamily="18" charset="-34"/>
            </a:endParaRPr>
          </a:p>
        </p:txBody>
      </p:sp>
    </p:spTree>
    <p:extLst>
      <p:ext uri="{BB962C8B-B14F-4D97-AF65-F5344CB8AC3E}">
        <p14:creationId xmlns:p14="http://schemas.microsoft.com/office/powerpoint/2010/main" val="2905880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descr="map-thailand"/>
          <p:cNvPicPr>
            <a:picLocks noChangeAspect="1" noChangeArrowheads="1"/>
          </p:cNvPicPr>
          <p:nvPr/>
        </p:nvPicPr>
        <p:blipFill>
          <a:blip r:embed="rId2"/>
          <a:srcRect/>
          <a:stretch>
            <a:fillRect/>
          </a:stretch>
        </p:blipFill>
        <p:spPr bwMode="auto">
          <a:xfrm>
            <a:off x="2137893" y="1001036"/>
            <a:ext cx="2665927" cy="3588179"/>
          </a:xfrm>
          <a:prstGeom prst="rect">
            <a:avLst/>
          </a:prstGeom>
          <a:noFill/>
          <a:ln w="9525">
            <a:noFill/>
            <a:miter lim="800000"/>
            <a:headEnd/>
            <a:tailEnd/>
          </a:ln>
        </p:spPr>
      </p:pic>
      <p:sp>
        <p:nvSpPr>
          <p:cNvPr id="5" name="TextBox 4"/>
          <p:cNvSpPr txBox="1"/>
          <p:nvPr/>
        </p:nvSpPr>
        <p:spPr>
          <a:xfrm>
            <a:off x="1740472" y="4652065"/>
            <a:ext cx="3490169" cy="1077218"/>
          </a:xfrm>
          <a:prstGeom prst="rect">
            <a:avLst/>
          </a:prstGeom>
          <a:noFill/>
          <a:ln>
            <a:solidFill>
              <a:srgbClr val="FF0000"/>
            </a:solidFill>
            <a:prstDash val="dash"/>
          </a:ln>
        </p:spPr>
        <p:txBody>
          <a:bodyPr wrap="square" rtlCol="0">
            <a:spAutoFit/>
          </a:bodyPr>
          <a:lstStyle/>
          <a:p>
            <a:r>
              <a:rPr lang="en-US" sz="1600" dirty="0" smtClean="0"/>
              <a:t>Population: 65 millions</a:t>
            </a:r>
          </a:p>
          <a:p>
            <a:r>
              <a:rPr lang="en-US" sz="1600" dirty="0" smtClean="0"/>
              <a:t>GNI: US$ 5210 per capita</a:t>
            </a:r>
          </a:p>
          <a:p>
            <a:r>
              <a:rPr lang="en-US" sz="1600" dirty="0" smtClean="0"/>
              <a:t>Life expectancy at birth: 74 years</a:t>
            </a:r>
          </a:p>
          <a:p>
            <a:r>
              <a:rPr lang="en-US" sz="1600" dirty="0" smtClean="0"/>
              <a:t>Total Health Expenditure: 4.6% of GDP</a:t>
            </a:r>
          </a:p>
        </p:txBody>
      </p:sp>
      <p:sp>
        <p:nvSpPr>
          <p:cNvPr id="7" name="TextBox 6"/>
          <p:cNvSpPr txBox="1"/>
          <p:nvPr/>
        </p:nvSpPr>
        <p:spPr>
          <a:xfrm>
            <a:off x="837123" y="180301"/>
            <a:ext cx="10769656" cy="523220"/>
          </a:xfrm>
          <a:prstGeom prst="rect">
            <a:avLst/>
          </a:prstGeom>
          <a:noFill/>
        </p:spPr>
        <p:txBody>
          <a:bodyPr wrap="square" rtlCol="0">
            <a:spAutoFit/>
          </a:bodyPr>
          <a:lstStyle/>
          <a:p>
            <a:pPr algn="ctr"/>
            <a:r>
              <a:rPr lang="en-US" b="1" dirty="0" smtClean="0"/>
              <a:t>Background: “Thailand” Doctor, by definition, means ‘Hospital Doctor’</a:t>
            </a:r>
            <a:endParaRPr lang="th-TH" b="1" dirty="0"/>
          </a:p>
        </p:txBody>
      </p:sp>
      <p:sp>
        <p:nvSpPr>
          <p:cNvPr id="36" name="Isosceles Triangle 35"/>
          <p:cNvSpPr/>
          <p:nvPr/>
        </p:nvSpPr>
        <p:spPr>
          <a:xfrm>
            <a:off x="6928842" y="1251438"/>
            <a:ext cx="4829569" cy="4261747"/>
          </a:xfrm>
          <a:prstGeom prs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37" name="Straight Connector 36"/>
          <p:cNvCxnSpPr/>
          <p:nvPr/>
        </p:nvCxnSpPr>
        <p:spPr>
          <a:xfrm flipV="1">
            <a:off x="7559899" y="4403079"/>
            <a:ext cx="3554569"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165205" y="3313053"/>
            <a:ext cx="2331076" cy="8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531145" y="2641003"/>
            <a:ext cx="1591649" cy="26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8899302" y="2060619"/>
            <a:ext cx="888642" cy="12878"/>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810784" y="783457"/>
            <a:ext cx="5063537" cy="400110"/>
          </a:xfrm>
          <a:prstGeom prst="rect">
            <a:avLst/>
          </a:prstGeom>
          <a:noFill/>
        </p:spPr>
        <p:txBody>
          <a:bodyPr wrap="square" rtlCol="0">
            <a:spAutoFit/>
          </a:bodyPr>
          <a:lstStyle/>
          <a:p>
            <a:pPr algn="ctr"/>
            <a:r>
              <a:rPr lang="en-US" sz="2000" dirty="0" smtClean="0"/>
              <a:t>Health Care Structure in </a:t>
            </a:r>
            <a:r>
              <a:rPr lang="en-US" sz="2000" b="1" dirty="0" smtClean="0"/>
              <a:t>Thailand</a:t>
            </a:r>
            <a:endParaRPr lang="th-TH" sz="2000" b="1" dirty="0"/>
          </a:p>
        </p:txBody>
      </p:sp>
      <p:sp>
        <p:nvSpPr>
          <p:cNvPr id="49" name="Rectangle 48"/>
          <p:cNvSpPr/>
          <p:nvPr/>
        </p:nvSpPr>
        <p:spPr>
          <a:xfrm>
            <a:off x="1738651" y="5779412"/>
            <a:ext cx="3245473" cy="400110"/>
          </a:xfrm>
          <a:prstGeom prst="rect">
            <a:avLst/>
          </a:prstGeom>
        </p:spPr>
        <p:txBody>
          <a:bodyPr wrap="square">
            <a:spAutoFit/>
          </a:bodyPr>
          <a:lstStyle/>
          <a:p>
            <a:r>
              <a:rPr lang="en-US" sz="1800" b="1" dirty="0" smtClean="0"/>
              <a:t>Doctors/Population  </a:t>
            </a:r>
            <a:r>
              <a:rPr lang="en-US" sz="2000" b="1" dirty="0" smtClean="0">
                <a:latin typeface="Angsana New" panose="02020603050405020304" pitchFamily="18" charset="-34"/>
                <a:cs typeface="Angsana New" panose="02020603050405020304" pitchFamily="18" charset="-34"/>
              </a:rPr>
              <a:t>~</a:t>
            </a:r>
            <a:r>
              <a:rPr lang="en-US" sz="1800" b="1" dirty="0" smtClean="0"/>
              <a:t>  4/10,000</a:t>
            </a:r>
            <a:endParaRPr lang="th-TH" sz="2000" b="1" dirty="0"/>
          </a:p>
        </p:txBody>
      </p:sp>
      <p:sp>
        <p:nvSpPr>
          <p:cNvPr id="50" name="TextBox 49"/>
          <p:cNvSpPr txBox="1"/>
          <p:nvPr/>
        </p:nvSpPr>
        <p:spPr>
          <a:xfrm>
            <a:off x="1712890" y="6065945"/>
            <a:ext cx="3569268" cy="646331"/>
          </a:xfrm>
          <a:prstGeom prst="rect">
            <a:avLst/>
          </a:prstGeom>
          <a:noFill/>
        </p:spPr>
        <p:txBody>
          <a:bodyPr wrap="square" rtlCol="0">
            <a:spAutoFit/>
          </a:bodyPr>
          <a:lstStyle/>
          <a:p>
            <a:r>
              <a:rPr lang="en-US" sz="1800" b="1" dirty="0"/>
              <a:t>(</a:t>
            </a:r>
            <a:r>
              <a:rPr lang="en-US" sz="1800" b="1" dirty="0" smtClean="0"/>
              <a:t>Doctors may also work in </a:t>
            </a:r>
          </a:p>
          <a:p>
            <a:r>
              <a:rPr lang="en-US" sz="1800" b="1" dirty="0" smtClean="0"/>
              <a:t>Hospitals as well as Private Clinics)</a:t>
            </a:r>
            <a:endParaRPr lang="th-TH" sz="1800" b="1" dirty="0"/>
          </a:p>
        </p:txBody>
      </p:sp>
      <p:sp>
        <p:nvSpPr>
          <p:cNvPr id="2" name="Isosceles Triangle 1"/>
          <p:cNvSpPr/>
          <p:nvPr/>
        </p:nvSpPr>
        <p:spPr>
          <a:xfrm>
            <a:off x="7675808" y="1366321"/>
            <a:ext cx="3322750" cy="2958223"/>
          </a:xfrm>
          <a:prstGeom prst="triangl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8" name="Straight Connector 7"/>
          <p:cNvCxnSpPr/>
          <p:nvPr/>
        </p:nvCxnSpPr>
        <p:spPr>
          <a:xfrm flipV="1">
            <a:off x="7585655" y="4511142"/>
            <a:ext cx="3515934" cy="128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22016" y="5380927"/>
            <a:ext cx="443385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122016" y="4524021"/>
            <a:ext cx="463639" cy="85690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075831" y="4524021"/>
            <a:ext cx="530948" cy="85429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424288" y="4588416"/>
            <a:ext cx="1827295" cy="646331"/>
          </a:xfrm>
          <a:prstGeom prst="rect">
            <a:avLst/>
          </a:prstGeom>
          <a:solidFill>
            <a:schemeClr val="bg1"/>
          </a:solidFill>
        </p:spPr>
        <p:txBody>
          <a:bodyPr wrap="square" rtlCol="0">
            <a:spAutoFit/>
          </a:bodyPr>
          <a:lstStyle/>
          <a:p>
            <a:pPr algn="ctr"/>
            <a:r>
              <a:rPr lang="en-US" sz="1800" b="1" dirty="0"/>
              <a:t>Health </a:t>
            </a:r>
            <a:r>
              <a:rPr lang="en-US" sz="1800" b="1" dirty="0" smtClean="0"/>
              <a:t>Centre</a:t>
            </a:r>
          </a:p>
          <a:p>
            <a:pPr algn="ctr"/>
            <a:r>
              <a:rPr lang="en-US" sz="1800" b="1" dirty="0" smtClean="0">
                <a:solidFill>
                  <a:srgbClr val="FF0000"/>
                </a:solidFill>
              </a:rPr>
              <a:t>(No Doctor)</a:t>
            </a:r>
            <a:endParaRPr lang="en-US" sz="1800" b="1" dirty="0">
              <a:solidFill>
                <a:srgbClr val="FF0000"/>
              </a:solidFill>
            </a:endParaRPr>
          </a:p>
        </p:txBody>
      </p:sp>
      <p:sp>
        <p:nvSpPr>
          <p:cNvPr id="51" name="TextBox 50"/>
          <p:cNvSpPr txBox="1"/>
          <p:nvPr/>
        </p:nvSpPr>
        <p:spPr>
          <a:xfrm>
            <a:off x="8401355" y="3382312"/>
            <a:ext cx="1875986" cy="369332"/>
          </a:xfrm>
          <a:prstGeom prst="rect">
            <a:avLst/>
          </a:prstGeom>
          <a:solidFill>
            <a:schemeClr val="bg1"/>
          </a:solidFill>
        </p:spPr>
        <p:txBody>
          <a:bodyPr wrap="square" rtlCol="0">
            <a:spAutoFit/>
          </a:bodyPr>
          <a:lstStyle/>
          <a:p>
            <a:pPr algn="ctr"/>
            <a:r>
              <a:rPr lang="en-US" sz="1800" b="1" dirty="0"/>
              <a:t>District Hospital</a:t>
            </a:r>
          </a:p>
        </p:txBody>
      </p:sp>
      <p:sp>
        <p:nvSpPr>
          <p:cNvPr id="54" name="TextBox 53"/>
          <p:cNvSpPr txBox="1"/>
          <p:nvPr/>
        </p:nvSpPr>
        <p:spPr>
          <a:xfrm>
            <a:off x="8796273" y="3860900"/>
            <a:ext cx="1116409" cy="400110"/>
          </a:xfrm>
          <a:prstGeom prst="rect">
            <a:avLst/>
          </a:prstGeom>
          <a:noFill/>
        </p:spPr>
        <p:txBody>
          <a:bodyPr wrap="square" rtlCol="0">
            <a:spAutoFit/>
          </a:bodyPr>
          <a:lstStyle/>
          <a:p>
            <a:r>
              <a:rPr lang="en-US" sz="2000" b="1" dirty="0" smtClean="0">
                <a:solidFill>
                  <a:srgbClr val="FF0000"/>
                </a:solidFill>
              </a:rPr>
              <a:t>Doctors</a:t>
            </a:r>
            <a:endParaRPr lang="th-TH" sz="2000" b="1" dirty="0">
              <a:solidFill>
                <a:srgbClr val="FF0000"/>
              </a:solidFill>
            </a:endParaRPr>
          </a:p>
        </p:txBody>
      </p:sp>
      <p:sp>
        <p:nvSpPr>
          <p:cNvPr id="28" name="TextBox 27"/>
          <p:cNvSpPr txBox="1"/>
          <p:nvPr/>
        </p:nvSpPr>
        <p:spPr>
          <a:xfrm>
            <a:off x="7888784" y="2769757"/>
            <a:ext cx="2993863" cy="369332"/>
          </a:xfrm>
          <a:prstGeom prst="rect">
            <a:avLst/>
          </a:prstGeom>
          <a:solidFill>
            <a:schemeClr val="bg1"/>
          </a:solidFill>
        </p:spPr>
        <p:txBody>
          <a:bodyPr wrap="square" rtlCol="0">
            <a:spAutoFit/>
          </a:bodyPr>
          <a:lstStyle/>
          <a:p>
            <a:r>
              <a:rPr lang="en-US" sz="1800" dirty="0"/>
              <a:t>Provincial or General </a:t>
            </a:r>
            <a:r>
              <a:rPr lang="en-US" sz="1800" b="1" dirty="0" smtClean="0"/>
              <a:t>Hospital</a:t>
            </a:r>
            <a:endParaRPr lang="en-US" sz="1800" b="1" dirty="0"/>
          </a:p>
        </p:txBody>
      </p:sp>
      <p:sp>
        <p:nvSpPr>
          <p:cNvPr id="29" name="TextBox 28"/>
          <p:cNvSpPr txBox="1"/>
          <p:nvPr/>
        </p:nvSpPr>
        <p:spPr>
          <a:xfrm>
            <a:off x="7908498" y="1510372"/>
            <a:ext cx="2845357" cy="369332"/>
          </a:xfrm>
          <a:prstGeom prst="rect">
            <a:avLst/>
          </a:prstGeom>
          <a:solidFill>
            <a:schemeClr val="bg1"/>
          </a:solidFill>
        </p:spPr>
        <p:txBody>
          <a:bodyPr wrap="square" rtlCol="0">
            <a:spAutoFit/>
          </a:bodyPr>
          <a:lstStyle/>
          <a:p>
            <a:r>
              <a:rPr lang="en-US" sz="1800" dirty="0" smtClean="0"/>
              <a:t>National/University </a:t>
            </a:r>
            <a:r>
              <a:rPr lang="en-US" sz="1800" b="1" dirty="0"/>
              <a:t>Hospital</a:t>
            </a:r>
          </a:p>
        </p:txBody>
      </p:sp>
      <p:sp>
        <p:nvSpPr>
          <p:cNvPr id="34" name="TextBox 33"/>
          <p:cNvSpPr txBox="1"/>
          <p:nvPr/>
        </p:nvSpPr>
        <p:spPr>
          <a:xfrm>
            <a:off x="8363335" y="2191949"/>
            <a:ext cx="1928390" cy="369332"/>
          </a:xfrm>
          <a:prstGeom prst="rect">
            <a:avLst/>
          </a:prstGeom>
          <a:solidFill>
            <a:schemeClr val="bg1"/>
          </a:solidFill>
        </p:spPr>
        <p:txBody>
          <a:bodyPr wrap="square" rtlCol="0">
            <a:spAutoFit/>
          </a:bodyPr>
          <a:lstStyle/>
          <a:p>
            <a:r>
              <a:rPr lang="en-US" sz="1800" dirty="0"/>
              <a:t>Regional </a:t>
            </a:r>
            <a:r>
              <a:rPr lang="en-US" sz="1800" b="1" dirty="0"/>
              <a:t>Hospital</a:t>
            </a:r>
          </a:p>
        </p:txBody>
      </p:sp>
      <p:sp>
        <p:nvSpPr>
          <p:cNvPr id="30" name="TextBox 29"/>
          <p:cNvSpPr txBox="1"/>
          <p:nvPr/>
        </p:nvSpPr>
        <p:spPr>
          <a:xfrm>
            <a:off x="7969879" y="5168323"/>
            <a:ext cx="2758223" cy="276999"/>
          </a:xfrm>
          <a:prstGeom prst="rect">
            <a:avLst/>
          </a:prstGeom>
          <a:noFill/>
        </p:spPr>
        <p:txBody>
          <a:bodyPr wrap="square" rtlCol="0">
            <a:spAutoFit/>
          </a:bodyPr>
          <a:lstStyle/>
          <a:p>
            <a:pPr algn="ctr"/>
            <a:r>
              <a:rPr lang="en-US" sz="1200" dirty="0" smtClean="0">
                <a:latin typeface="+mj-lt"/>
                <a:cs typeface="Angsana New" panose="02020603050405020304" pitchFamily="18" charset="-34"/>
              </a:rPr>
              <a:t>Population ~ 2,000 -5,000</a:t>
            </a:r>
            <a:endParaRPr lang="th-TH" sz="1200" dirty="0">
              <a:latin typeface="+mj-lt"/>
              <a:cs typeface="Angsana New" panose="02020603050405020304" pitchFamily="18" charset="-34"/>
            </a:endParaRPr>
          </a:p>
        </p:txBody>
      </p:sp>
      <p:sp>
        <p:nvSpPr>
          <p:cNvPr id="31" name="TextBox 30"/>
          <p:cNvSpPr txBox="1"/>
          <p:nvPr/>
        </p:nvSpPr>
        <p:spPr>
          <a:xfrm>
            <a:off x="7800304" y="3672224"/>
            <a:ext cx="3060414" cy="276999"/>
          </a:xfrm>
          <a:prstGeom prst="rect">
            <a:avLst/>
          </a:prstGeom>
          <a:noFill/>
        </p:spPr>
        <p:txBody>
          <a:bodyPr wrap="square" rtlCol="0">
            <a:spAutoFit/>
          </a:bodyPr>
          <a:lstStyle/>
          <a:p>
            <a:pPr algn="ctr"/>
            <a:r>
              <a:rPr lang="en-US" sz="1200" dirty="0" smtClean="0">
                <a:latin typeface="+mj-lt"/>
                <a:cs typeface="Angsana New" panose="02020603050405020304" pitchFamily="18" charset="-34"/>
              </a:rPr>
              <a:t>Population ~ 10,000 – 100,000</a:t>
            </a:r>
            <a:endParaRPr lang="th-TH" sz="1200" dirty="0">
              <a:latin typeface="+mj-lt"/>
              <a:cs typeface="Angsana New" panose="02020603050405020304" pitchFamily="18" charset="-34"/>
            </a:endParaRPr>
          </a:p>
        </p:txBody>
      </p:sp>
      <p:sp>
        <p:nvSpPr>
          <p:cNvPr id="32" name="Rectangle 31"/>
          <p:cNvSpPr/>
          <p:nvPr/>
        </p:nvSpPr>
        <p:spPr>
          <a:xfrm>
            <a:off x="6928842" y="3309868"/>
            <a:ext cx="4829569" cy="3271235"/>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33" name="TextBox 32"/>
          <p:cNvSpPr txBox="1"/>
          <p:nvPr/>
        </p:nvSpPr>
        <p:spPr>
          <a:xfrm>
            <a:off x="6810784" y="5624263"/>
            <a:ext cx="5063537" cy="861774"/>
          </a:xfrm>
          <a:prstGeom prst="rect">
            <a:avLst/>
          </a:prstGeom>
          <a:noFill/>
        </p:spPr>
        <p:txBody>
          <a:bodyPr wrap="square" rtlCol="0">
            <a:spAutoFit/>
          </a:bodyPr>
          <a:lstStyle/>
          <a:p>
            <a:pPr algn="ctr"/>
            <a:r>
              <a:rPr lang="en-US" sz="1600" b="1" dirty="0" smtClean="0">
                <a:solidFill>
                  <a:srgbClr val="002060"/>
                </a:solidFill>
              </a:rPr>
              <a:t>Current Movements:</a:t>
            </a:r>
          </a:p>
          <a:p>
            <a:pPr algn="ctr"/>
            <a:r>
              <a:rPr lang="en-US" sz="1700" b="1" dirty="0" smtClean="0">
                <a:solidFill>
                  <a:srgbClr val="FF0000"/>
                </a:solidFill>
              </a:rPr>
              <a:t>P</a:t>
            </a:r>
            <a:r>
              <a:rPr lang="en-US" sz="1700" b="1" dirty="0" smtClean="0"/>
              <a:t>rimary</a:t>
            </a:r>
            <a:r>
              <a:rPr lang="en-US" sz="1700" b="1" dirty="0" smtClean="0">
                <a:solidFill>
                  <a:srgbClr val="FF0000"/>
                </a:solidFill>
              </a:rPr>
              <a:t> C</a:t>
            </a:r>
            <a:r>
              <a:rPr lang="en-US" sz="1700" b="1" dirty="0" smtClean="0"/>
              <a:t>are</a:t>
            </a:r>
            <a:r>
              <a:rPr lang="en-US" sz="1700" b="1" dirty="0" smtClean="0">
                <a:solidFill>
                  <a:srgbClr val="FF0000"/>
                </a:solidFill>
              </a:rPr>
              <a:t> (PC) </a:t>
            </a:r>
            <a:r>
              <a:rPr lang="en-US" sz="1700" dirty="0" smtClean="0">
                <a:solidFill>
                  <a:srgbClr val="002060"/>
                </a:solidFill>
              </a:rPr>
              <a:t>in the Context of </a:t>
            </a:r>
          </a:p>
          <a:p>
            <a:pPr algn="ctr"/>
            <a:r>
              <a:rPr lang="en-US" sz="1700" b="1" dirty="0" smtClean="0">
                <a:solidFill>
                  <a:srgbClr val="FF0000"/>
                </a:solidFill>
              </a:rPr>
              <a:t>D</a:t>
            </a:r>
            <a:r>
              <a:rPr lang="en-US" sz="1700" b="1" dirty="0" smtClean="0"/>
              <a:t>istrict</a:t>
            </a:r>
            <a:r>
              <a:rPr lang="en-US" sz="1700" b="1" dirty="0" smtClean="0">
                <a:solidFill>
                  <a:srgbClr val="FF0000"/>
                </a:solidFill>
              </a:rPr>
              <a:t> H</a:t>
            </a:r>
            <a:r>
              <a:rPr lang="en-US" sz="1700" b="1" dirty="0" smtClean="0"/>
              <a:t>ealth</a:t>
            </a:r>
            <a:r>
              <a:rPr lang="en-US" sz="1700" b="1" dirty="0" smtClean="0">
                <a:solidFill>
                  <a:srgbClr val="FF0000"/>
                </a:solidFill>
              </a:rPr>
              <a:t> S</a:t>
            </a:r>
            <a:r>
              <a:rPr lang="en-US" sz="1700" b="1" dirty="0" smtClean="0"/>
              <a:t>ystem</a:t>
            </a:r>
            <a:r>
              <a:rPr lang="en-US" sz="1700" b="1" dirty="0" smtClean="0">
                <a:solidFill>
                  <a:srgbClr val="FF0000"/>
                </a:solidFill>
              </a:rPr>
              <a:t> (DHS)</a:t>
            </a:r>
            <a:endParaRPr lang="th-TH" sz="1700" b="1" dirty="0">
              <a:solidFill>
                <a:srgbClr val="FF0000"/>
              </a:solidFill>
            </a:endParaRPr>
          </a:p>
        </p:txBody>
      </p:sp>
    </p:spTree>
    <p:extLst>
      <p:ext uri="{BB962C8B-B14F-4D97-AF65-F5344CB8AC3E}">
        <p14:creationId xmlns:p14="http://schemas.microsoft.com/office/powerpoint/2010/main" val="3520945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16737" cy="1325563"/>
          </a:xfrm>
        </p:spPr>
        <p:txBody>
          <a:bodyPr>
            <a:normAutofit/>
          </a:bodyPr>
          <a:lstStyle/>
          <a:p>
            <a:pPr algn="ctr"/>
            <a:r>
              <a:rPr lang="en-US" dirty="0" smtClean="0">
                <a:latin typeface="+mn-lt"/>
              </a:rPr>
              <a:t>Conclusion: implemented strategies</a:t>
            </a:r>
            <a:endParaRPr lang="th-TH" dirty="0">
              <a:latin typeface="+mn-lt"/>
            </a:endParaRPr>
          </a:p>
        </p:txBody>
      </p:sp>
      <p:sp>
        <p:nvSpPr>
          <p:cNvPr id="3" name="Content Placeholder 2"/>
          <p:cNvSpPr>
            <a:spLocks noGrp="1"/>
          </p:cNvSpPr>
          <p:nvPr>
            <p:ph idx="1"/>
          </p:nvPr>
        </p:nvSpPr>
        <p:spPr>
          <a:xfrm>
            <a:off x="1050878" y="1500174"/>
            <a:ext cx="10044752" cy="4786346"/>
          </a:xfrm>
        </p:spPr>
        <p:txBody>
          <a:bodyPr>
            <a:noAutofit/>
          </a:bodyPr>
          <a:lstStyle/>
          <a:p>
            <a:r>
              <a:rPr lang="en-US" dirty="0"/>
              <a:t>Demonstration </a:t>
            </a:r>
            <a:r>
              <a:rPr lang="en-US" dirty="0" smtClean="0"/>
              <a:t>Diffusion (DD) </a:t>
            </a:r>
            <a:r>
              <a:rPr lang="en-US" dirty="0"/>
              <a:t>Strategy: tested </a:t>
            </a:r>
            <a:r>
              <a:rPr lang="en-US" dirty="0" smtClean="0"/>
              <a:t>model &gt;&gt;&gt; </a:t>
            </a:r>
            <a:r>
              <a:rPr lang="en-US" b="1" dirty="0" smtClean="0"/>
              <a:t>available model for the UC scheme…</a:t>
            </a:r>
          </a:p>
          <a:p>
            <a:endParaRPr lang="en-US" sz="100" dirty="0"/>
          </a:p>
          <a:p>
            <a:r>
              <a:rPr lang="en-US" dirty="0" smtClean="0"/>
              <a:t>Improving </a:t>
            </a:r>
            <a:r>
              <a:rPr lang="en-US" dirty="0"/>
              <a:t>curriculums: especially on Family Medicine, Community Medicine in academic </a:t>
            </a:r>
            <a:r>
              <a:rPr lang="en-US" dirty="0" smtClean="0"/>
              <a:t>institutions</a:t>
            </a:r>
          </a:p>
          <a:p>
            <a:endParaRPr lang="en-US" sz="100" dirty="0"/>
          </a:p>
          <a:p>
            <a:r>
              <a:rPr lang="en-US" dirty="0"/>
              <a:t>Build and stimulate the development of field models and learn what they mean in realities in different circumstances for policy </a:t>
            </a:r>
            <a:r>
              <a:rPr lang="en-US" dirty="0" smtClean="0"/>
              <a:t>implication</a:t>
            </a:r>
          </a:p>
          <a:p>
            <a:endParaRPr lang="en-US" sz="100" dirty="0"/>
          </a:p>
          <a:p>
            <a:r>
              <a:rPr lang="en-US" dirty="0"/>
              <a:t>Consolidate family practice and primary care team specific to the Thai context: status, career, professional identity, production, and quality </a:t>
            </a:r>
            <a:r>
              <a:rPr lang="en-US" dirty="0" smtClean="0"/>
              <a:t>improvement</a:t>
            </a:r>
            <a:endParaRPr lang="en-US" dirty="0"/>
          </a:p>
        </p:txBody>
      </p:sp>
      <p:sp>
        <p:nvSpPr>
          <p:cNvPr id="4" name="Oval 3"/>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FFFF00"/>
                </a:solidFill>
              </a:rPr>
              <a:t>1</a:t>
            </a:r>
            <a:endParaRPr lang="th-TH" b="1" dirty="0">
              <a:solidFill>
                <a:srgbClr val="FFFF00"/>
              </a:solidFill>
            </a:endParaRPr>
          </a:p>
        </p:txBody>
      </p:sp>
    </p:spTree>
    <p:extLst>
      <p:ext uri="{BB962C8B-B14F-4D97-AF65-F5344CB8AC3E}">
        <p14:creationId xmlns:p14="http://schemas.microsoft.com/office/powerpoint/2010/main" val="85022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49344" y="3071810"/>
            <a:ext cx="10001319"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1" name="Right Arrow 30"/>
          <p:cNvSpPr/>
          <p:nvPr/>
        </p:nvSpPr>
        <p:spPr>
          <a:xfrm rot="2152807">
            <a:off x="2442568" y="1380409"/>
            <a:ext cx="96225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2" name="Right Arrow 31"/>
          <p:cNvSpPr/>
          <p:nvPr/>
        </p:nvSpPr>
        <p:spPr>
          <a:xfrm rot="19437330">
            <a:off x="2406034" y="5041697"/>
            <a:ext cx="973513"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7" name="TextBox 36"/>
          <p:cNvSpPr txBox="1"/>
          <p:nvPr/>
        </p:nvSpPr>
        <p:spPr>
          <a:xfrm rot="16200000">
            <a:off x="2061323" y="3151366"/>
            <a:ext cx="2795123" cy="523220"/>
          </a:xfrm>
          <a:prstGeom prst="rect">
            <a:avLst/>
          </a:prstGeom>
          <a:solidFill>
            <a:srgbClr val="FFFF00"/>
          </a:solidFill>
          <a:ln w="57150">
            <a:solidFill>
              <a:srgbClr val="002060"/>
            </a:solidFill>
          </a:ln>
        </p:spPr>
        <p:txBody>
          <a:bodyPr wrap="square" rtlCol="0">
            <a:spAutoFit/>
          </a:bodyPr>
          <a:lstStyle/>
          <a:p>
            <a:r>
              <a:rPr lang="en-US" b="1" dirty="0" smtClean="0">
                <a:latin typeface="Angsana New" pitchFamily="18" charset="-34"/>
                <a:cs typeface="Angsana New" pitchFamily="18" charset="-34"/>
              </a:rPr>
              <a:t>Hospital-</a:t>
            </a:r>
            <a:r>
              <a:rPr lang="en-US" b="1" dirty="0" err="1" smtClean="0">
                <a:latin typeface="Angsana New" pitchFamily="18" charset="-34"/>
                <a:cs typeface="Angsana New" pitchFamily="18" charset="-34"/>
              </a:rPr>
              <a:t>centred</a:t>
            </a:r>
            <a:r>
              <a:rPr lang="en-US" b="1" dirty="0" smtClean="0">
                <a:latin typeface="Angsana New" pitchFamily="18" charset="-34"/>
                <a:cs typeface="Angsana New" pitchFamily="18" charset="-34"/>
              </a:rPr>
              <a:t> System…</a:t>
            </a:r>
            <a:endParaRPr lang="th-TH" b="1" dirty="0">
              <a:latin typeface="Angsana New" pitchFamily="18" charset="-34"/>
              <a:cs typeface="Angsana New" pitchFamily="18" charset="-34"/>
            </a:endParaRPr>
          </a:p>
        </p:txBody>
      </p:sp>
      <p:sp>
        <p:nvSpPr>
          <p:cNvPr id="38" name="TextBox 37"/>
          <p:cNvSpPr txBox="1"/>
          <p:nvPr/>
        </p:nvSpPr>
        <p:spPr>
          <a:xfrm rot="5400000">
            <a:off x="8900840" y="3114179"/>
            <a:ext cx="4689104" cy="584775"/>
          </a:xfrm>
          <a:prstGeom prst="rect">
            <a:avLst/>
          </a:prstGeom>
          <a:solidFill>
            <a:srgbClr val="FFFF00"/>
          </a:solidFill>
          <a:ln w="57150">
            <a:solidFill>
              <a:srgbClr val="002060"/>
            </a:solidFill>
          </a:ln>
        </p:spPr>
        <p:txBody>
          <a:bodyPr wrap="none" rtlCol="0">
            <a:spAutoFit/>
          </a:bodyPr>
          <a:lstStyle/>
          <a:p>
            <a:r>
              <a:rPr lang="en-US" sz="3200" b="1" dirty="0" smtClean="0">
                <a:latin typeface="Angsana New" pitchFamily="18" charset="-34"/>
                <a:cs typeface="Angsana New" pitchFamily="18" charset="-34"/>
              </a:rPr>
              <a:t>Area based and People-</a:t>
            </a:r>
            <a:r>
              <a:rPr lang="en-US" sz="3200" b="1" dirty="0" err="1" smtClean="0">
                <a:latin typeface="Angsana New" pitchFamily="18" charset="-34"/>
                <a:cs typeface="Angsana New" pitchFamily="18" charset="-34"/>
              </a:rPr>
              <a:t>centred</a:t>
            </a:r>
            <a:r>
              <a:rPr lang="en-US" sz="3200" b="1" dirty="0" smtClean="0">
                <a:latin typeface="Angsana New" pitchFamily="18" charset="-34"/>
                <a:cs typeface="Angsana New" pitchFamily="18" charset="-34"/>
              </a:rPr>
              <a:t> System…</a:t>
            </a:r>
            <a:endParaRPr lang="th-TH" sz="3200" b="1" dirty="0">
              <a:latin typeface="Angsana New" pitchFamily="18" charset="-34"/>
              <a:cs typeface="Angsana New" pitchFamily="18" charset="-34"/>
            </a:endParaRPr>
          </a:p>
        </p:txBody>
      </p:sp>
      <p:sp>
        <p:nvSpPr>
          <p:cNvPr id="48" name="Rectangle 47"/>
          <p:cNvSpPr/>
          <p:nvPr/>
        </p:nvSpPr>
        <p:spPr>
          <a:xfrm>
            <a:off x="4094921" y="1071546"/>
            <a:ext cx="6237247" cy="478634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TextBox 48"/>
          <p:cNvSpPr txBox="1"/>
          <p:nvPr/>
        </p:nvSpPr>
        <p:spPr>
          <a:xfrm>
            <a:off x="4776748" y="1359277"/>
            <a:ext cx="4216219" cy="461665"/>
          </a:xfrm>
          <a:prstGeom prst="rect">
            <a:avLst/>
          </a:prstGeom>
          <a:noFill/>
        </p:spPr>
        <p:txBody>
          <a:bodyPr wrap="none" rtlCol="0">
            <a:spAutoFit/>
          </a:bodyPr>
          <a:lstStyle/>
          <a:p>
            <a:r>
              <a:rPr lang="en-US" sz="2400" b="1" dirty="0" smtClean="0">
                <a:solidFill>
                  <a:schemeClr val="bg2">
                    <a:lumMod val="75000"/>
                  </a:schemeClr>
                </a:solidFill>
                <a:latin typeface="Angsana New" pitchFamily="18" charset="-34"/>
                <a:cs typeface="Angsana New" pitchFamily="18" charset="-34"/>
              </a:rPr>
              <a:t>1990s: </a:t>
            </a:r>
            <a:r>
              <a:rPr lang="th-TH" sz="2400" b="1" dirty="0" smtClean="0">
                <a:solidFill>
                  <a:schemeClr val="bg2">
                    <a:lumMod val="75000"/>
                  </a:schemeClr>
                </a:solidFill>
                <a:latin typeface="Angsana New" pitchFamily="18" charset="-34"/>
                <a:cs typeface="Angsana New" pitchFamily="18" charset="-34"/>
              </a:rPr>
              <a:t> </a:t>
            </a:r>
            <a:r>
              <a:rPr lang="en-US" sz="2400" b="1" dirty="0" smtClean="0">
                <a:solidFill>
                  <a:schemeClr val="bg2">
                    <a:lumMod val="75000"/>
                  </a:schemeClr>
                </a:solidFill>
                <a:latin typeface="Angsana New" pitchFamily="18" charset="-34"/>
                <a:cs typeface="Angsana New" pitchFamily="18" charset="-34"/>
              </a:rPr>
              <a:t>Family Practice Model (Action Research)</a:t>
            </a:r>
            <a:endParaRPr lang="en-US" sz="2400" b="1" dirty="0">
              <a:solidFill>
                <a:schemeClr val="bg2">
                  <a:lumMod val="75000"/>
                </a:schemeClr>
              </a:solidFill>
              <a:latin typeface="Angsana New" pitchFamily="18" charset="-34"/>
              <a:cs typeface="Angsana New" pitchFamily="18" charset="-34"/>
            </a:endParaRPr>
          </a:p>
        </p:txBody>
      </p:sp>
      <p:sp>
        <p:nvSpPr>
          <p:cNvPr id="50" name="TextBox 49"/>
          <p:cNvSpPr txBox="1"/>
          <p:nvPr/>
        </p:nvSpPr>
        <p:spPr>
          <a:xfrm>
            <a:off x="4767080" y="1895769"/>
            <a:ext cx="3544560" cy="461665"/>
          </a:xfrm>
          <a:prstGeom prst="rect">
            <a:avLst/>
          </a:prstGeom>
          <a:noFill/>
        </p:spPr>
        <p:txBody>
          <a:bodyPr wrap="none" rtlCol="0">
            <a:spAutoFit/>
          </a:bodyPr>
          <a:lstStyle/>
          <a:p>
            <a:r>
              <a:rPr lang="en-US" sz="2400" b="1" dirty="0">
                <a:solidFill>
                  <a:schemeClr val="bg2">
                    <a:lumMod val="75000"/>
                  </a:schemeClr>
                </a:solidFill>
                <a:latin typeface="Angsana New" pitchFamily="18" charset="-34"/>
                <a:cs typeface="Angsana New" pitchFamily="18" charset="-34"/>
              </a:rPr>
              <a:t>1999: </a:t>
            </a:r>
            <a:r>
              <a:rPr lang="en-US" sz="2400" b="1" dirty="0" smtClean="0">
                <a:solidFill>
                  <a:schemeClr val="bg2">
                    <a:lumMod val="75000"/>
                  </a:schemeClr>
                </a:solidFill>
                <a:latin typeface="Angsana New" pitchFamily="18" charset="-34"/>
                <a:cs typeface="Angsana New" pitchFamily="18" charset="-34"/>
              </a:rPr>
              <a:t> Specialization in </a:t>
            </a:r>
            <a:r>
              <a:rPr lang="en-US" sz="2400" b="1" dirty="0">
                <a:solidFill>
                  <a:schemeClr val="bg2">
                    <a:lumMod val="75000"/>
                  </a:schemeClr>
                </a:solidFill>
                <a:latin typeface="Angsana New" pitchFamily="18" charset="-34"/>
                <a:cs typeface="Angsana New" pitchFamily="18" charset="-34"/>
              </a:rPr>
              <a:t>Family </a:t>
            </a:r>
            <a:r>
              <a:rPr lang="en-US" sz="2400" b="1" dirty="0" smtClean="0">
                <a:solidFill>
                  <a:schemeClr val="bg2">
                    <a:lumMod val="75000"/>
                  </a:schemeClr>
                </a:solidFill>
                <a:latin typeface="Angsana New" pitchFamily="18" charset="-34"/>
                <a:cs typeface="Angsana New" pitchFamily="18" charset="-34"/>
              </a:rPr>
              <a:t>Medicine</a:t>
            </a:r>
            <a:endParaRPr lang="th-TH" sz="2400" b="1" dirty="0">
              <a:solidFill>
                <a:schemeClr val="bg2">
                  <a:lumMod val="75000"/>
                </a:schemeClr>
              </a:solidFill>
              <a:latin typeface="Angsana New" pitchFamily="18" charset="-34"/>
              <a:cs typeface="Angsana New" pitchFamily="18" charset="-34"/>
            </a:endParaRPr>
          </a:p>
        </p:txBody>
      </p:sp>
      <p:sp>
        <p:nvSpPr>
          <p:cNvPr id="51" name="TextBox 50"/>
          <p:cNvSpPr txBox="1"/>
          <p:nvPr/>
        </p:nvSpPr>
        <p:spPr>
          <a:xfrm>
            <a:off x="4825067" y="3253087"/>
            <a:ext cx="4596130" cy="461665"/>
          </a:xfrm>
          <a:prstGeom prst="rect">
            <a:avLst/>
          </a:prstGeom>
          <a:noFill/>
        </p:spPr>
        <p:txBody>
          <a:bodyPr wrap="none" rtlCol="0">
            <a:spAutoFit/>
          </a:bodyPr>
          <a:lstStyle/>
          <a:p>
            <a:r>
              <a:rPr lang="en-US" sz="2400" b="1" dirty="0">
                <a:solidFill>
                  <a:schemeClr val="bg2">
                    <a:lumMod val="75000"/>
                  </a:schemeClr>
                </a:solidFill>
                <a:latin typeface="Angsana New" pitchFamily="18" charset="-34"/>
                <a:cs typeface="Angsana New" pitchFamily="18" charset="-34"/>
              </a:rPr>
              <a:t>2007: Context Based </a:t>
            </a:r>
            <a:r>
              <a:rPr lang="en-US" sz="2400" b="1" dirty="0" smtClean="0">
                <a:solidFill>
                  <a:schemeClr val="bg2">
                    <a:lumMod val="75000"/>
                  </a:schemeClr>
                </a:solidFill>
                <a:latin typeface="Angsana New" pitchFamily="18" charset="-34"/>
                <a:cs typeface="Angsana New" pitchFamily="18" charset="-34"/>
              </a:rPr>
              <a:t>Learning (CBL</a:t>
            </a:r>
            <a:r>
              <a:rPr lang="en-US" sz="2400" b="1" dirty="0">
                <a:solidFill>
                  <a:schemeClr val="bg2">
                    <a:lumMod val="75000"/>
                  </a:schemeClr>
                </a:solidFill>
                <a:latin typeface="Angsana New" pitchFamily="18" charset="-34"/>
                <a:cs typeface="Angsana New" pitchFamily="18" charset="-34"/>
              </a:rPr>
              <a:t>): identified Gaps</a:t>
            </a:r>
            <a:endParaRPr lang="en-US" sz="2400" b="1" dirty="0" smtClean="0">
              <a:solidFill>
                <a:schemeClr val="bg2">
                  <a:lumMod val="75000"/>
                </a:schemeClr>
              </a:solidFill>
              <a:latin typeface="Angsana New" pitchFamily="18" charset="-34"/>
              <a:cs typeface="Angsana New" pitchFamily="18" charset="-34"/>
            </a:endParaRPr>
          </a:p>
        </p:txBody>
      </p:sp>
      <p:sp>
        <p:nvSpPr>
          <p:cNvPr id="52" name="TextBox 51"/>
          <p:cNvSpPr txBox="1"/>
          <p:nvPr/>
        </p:nvSpPr>
        <p:spPr>
          <a:xfrm>
            <a:off x="4769742" y="4324657"/>
            <a:ext cx="3203121" cy="461665"/>
          </a:xfrm>
          <a:prstGeom prst="rect">
            <a:avLst/>
          </a:prstGeom>
          <a:noFill/>
        </p:spPr>
        <p:txBody>
          <a:bodyPr wrap="none" rtlCol="0">
            <a:spAutoFit/>
          </a:bodyPr>
          <a:lstStyle/>
          <a:p>
            <a:r>
              <a:rPr lang="en-US" sz="2400" b="1" dirty="0">
                <a:solidFill>
                  <a:schemeClr val="bg2">
                    <a:lumMod val="75000"/>
                  </a:schemeClr>
                </a:solidFill>
                <a:latin typeface="Angsana New" pitchFamily="18" charset="-34"/>
                <a:cs typeface="Angsana New" pitchFamily="18" charset="-34"/>
              </a:rPr>
              <a:t>2016: </a:t>
            </a:r>
            <a:r>
              <a:rPr lang="en-US" sz="2400" b="1" dirty="0" smtClean="0">
                <a:solidFill>
                  <a:schemeClr val="bg2">
                    <a:lumMod val="75000"/>
                  </a:schemeClr>
                </a:solidFill>
                <a:latin typeface="Angsana New" pitchFamily="18" charset="-34"/>
                <a:cs typeface="Angsana New" pitchFamily="18" charset="-34"/>
              </a:rPr>
              <a:t> Primary Care Cluster (PCC);  </a:t>
            </a:r>
          </a:p>
        </p:txBody>
      </p:sp>
      <p:sp>
        <p:nvSpPr>
          <p:cNvPr id="54" name="TextBox 53"/>
          <p:cNvSpPr txBox="1"/>
          <p:nvPr/>
        </p:nvSpPr>
        <p:spPr>
          <a:xfrm>
            <a:off x="4829577" y="3753153"/>
            <a:ext cx="2236423" cy="461665"/>
          </a:xfrm>
          <a:prstGeom prst="rect">
            <a:avLst/>
          </a:prstGeom>
          <a:noFill/>
        </p:spPr>
        <p:txBody>
          <a:bodyPr wrap="square" rtlCol="0">
            <a:spAutoFit/>
          </a:bodyPr>
          <a:lstStyle/>
          <a:p>
            <a:r>
              <a:rPr lang="en-US" sz="2400" b="1" dirty="0" smtClean="0">
                <a:solidFill>
                  <a:schemeClr val="bg2">
                    <a:lumMod val="75000"/>
                  </a:schemeClr>
                </a:solidFill>
                <a:latin typeface="Angsana New" pitchFamily="18" charset="-34"/>
                <a:cs typeface="Angsana New" pitchFamily="18" charset="-34"/>
              </a:rPr>
              <a:t>2011:</a:t>
            </a:r>
            <a:r>
              <a:rPr lang="th-TH" sz="2400" b="1" dirty="0" smtClean="0">
                <a:solidFill>
                  <a:schemeClr val="bg2">
                    <a:lumMod val="75000"/>
                  </a:schemeClr>
                </a:solidFill>
                <a:latin typeface="Angsana New" pitchFamily="18" charset="-34"/>
                <a:cs typeface="Angsana New" pitchFamily="18" charset="-34"/>
              </a:rPr>
              <a:t> </a:t>
            </a:r>
            <a:r>
              <a:rPr lang="en-US" sz="2400" b="1" dirty="0" smtClean="0">
                <a:solidFill>
                  <a:schemeClr val="bg2">
                    <a:lumMod val="75000"/>
                  </a:schemeClr>
                </a:solidFill>
                <a:latin typeface="Angsana New" pitchFamily="18" charset="-34"/>
                <a:cs typeface="Angsana New" pitchFamily="18" charset="-34"/>
              </a:rPr>
              <a:t>DHS --&gt; UCARE</a:t>
            </a:r>
            <a:endParaRPr lang="th-TH" sz="2400" b="1" dirty="0">
              <a:solidFill>
                <a:schemeClr val="bg2">
                  <a:lumMod val="75000"/>
                </a:schemeClr>
              </a:solidFill>
              <a:latin typeface="Angsana New" pitchFamily="18" charset="-34"/>
              <a:cs typeface="Angsana New" pitchFamily="18" charset="-34"/>
            </a:endParaRPr>
          </a:p>
        </p:txBody>
      </p:sp>
      <p:sp>
        <p:nvSpPr>
          <p:cNvPr id="55" name="TextBox 54"/>
          <p:cNvSpPr txBox="1"/>
          <p:nvPr/>
        </p:nvSpPr>
        <p:spPr>
          <a:xfrm>
            <a:off x="4773491" y="4038905"/>
            <a:ext cx="2908168" cy="461665"/>
          </a:xfrm>
          <a:prstGeom prst="rect">
            <a:avLst/>
          </a:prstGeom>
          <a:noFill/>
        </p:spPr>
        <p:txBody>
          <a:bodyPr wrap="none" rtlCol="0">
            <a:spAutoFit/>
          </a:bodyPr>
          <a:lstStyle/>
          <a:p>
            <a:r>
              <a:rPr lang="en-US" sz="2400" b="1" dirty="0" smtClean="0">
                <a:solidFill>
                  <a:schemeClr val="bg2">
                    <a:lumMod val="75000"/>
                  </a:schemeClr>
                </a:solidFill>
                <a:latin typeface="Angsana New" pitchFamily="18" charset="-34"/>
                <a:cs typeface="Angsana New" pitchFamily="18" charset="-34"/>
              </a:rPr>
              <a:t>2015:  Family Care Teams (FCT)</a:t>
            </a:r>
            <a:endParaRPr lang="th-TH" sz="2400" b="1" dirty="0">
              <a:solidFill>
                <a:schemeClr val="bg2">
                  <a:lumMod val="75000"/>
                </a:schemeClr>
              </a:solidFill>
              <a:latin typeface="Angsana New" pitchFamily="18" charset="-34"/>
              <a:cs typeface="Angsana New" pitchFamily="18" charset="-34"/>
            </a:endParaRPr>
          </a:p>
        </p:txBody>
      </p:sp>
      <p:sp>
        <p:nvSpPr>
          <p:cNvPr id="56" name="Rectangle 55"/>
          <p:cNvSpPr/>
          <p:nvPr/>
        </p:nvSpPr>
        <p:spPr>
          <a:xfrm>
            <a:off x="5269808" y="4610409"/>
            <a:ext cx="4358886"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  District Health Boards (DHB): pilot in 73 districts</a:t>
            </a:r>
            <a:endParaRPr lang="th-TH" sz="2400" b="1" dirty="0">
              <a:solidFill>
                <a:schemeClr val="bg2">
                  <a:lumMod val="75000"/>
                </a:schemeClr>
              </a:solidFill>
              <a:latin typeface="Angsana New" pitchFamily="18" charset="-34"/>
              <a:cs typeface="Angsana New" pitchFamily="18" charset="-34"/>
            </a:endParaRPr>
          </a:p>
        </p:txBody>
      </p:sp>
      <p:sp>
        <p:nvSpPr>
          <p:cNvPr id="58" name="Oval 57"/>
          <p:cNvSpPr/>
          <p:nvPr/>
        </p:nvSpPr>
        <p:spPr>
          <a:xfrm>
            <a:off x="4348122" y="1214422"/>
            <a:ext cx="365546" cy="357190"/>
          </a:xfrm>
          <a:prstGeom prst="ellipse">
            <a:avLst/>
          </a:prstGeom>
          <a:solidFill>
            <a:schemeClr val="bg1">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1</a:t>
            </a:r>
            <a:endParaRPr lang="th-TH" b="1" dirty="0">
              <a:solidFill>
                <a:schemeClr val="bg2">
                  <a:lumMod val="75000"/>
                </a:schemeClr>
              </a:solidFill>
              <a:latin typeface="Angsana New" pitchFamily="18" charset="-34"/>
              <a:cs typeface="Angsana New" pitchFamily="18" charset="-34"/>
            </a:endParaRPr>
          </a:p>
        </p:txBody>
      </p:sp>
      <p:sp>
        <p:nvSpPr>
          <p:cNvPr id="59" name="Oval 58"/>
          <p:cNvSpPr/>
          <p:nvPr/>
        </p:nvSpPr>
        <p:spPr>
          <a:xfrm>
            <a:off x="4348122" y="2357430"/>
            <a:ext cx="357191"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itchFamily="18" charset="-34"/>
                <a:cs typeface="Angsana New" pitchFamily="18" charset="-34"/>
              </a:rPr>
              <a:t>2</a:t>
            </a:r>
            <a:endParaRPr lang="th-TH" b="1" dirty="0">
              <a:solidFill>
                <a:srgbClr val="FFFF00"/>
              </a:solidFill>
              <a:latin typeface="Angsana New" pitchFamily="18" charset="-34"/>
              <a:cs typeface="Angsana New" pitchFamily="18" charset="-34"/>
            </a:endParaRPr>
          </a:p>
        </p:txBody>
      </p:sp>
      <p:sp>
        <p:nvSpPr>
          <p:cNvPr id="60" name="Oval 59"/>
          <p:cNvSpPr/>
          <p:nvPr/>
        </p:nvSpPr>
        <p:spPr>
          <a:xfrm>
            <a:off x="4348122" y="3071810"/>
            <a:ext cx="357191" cy="357190"/>
          </a:xfrm>
          <a:prstGeom prst="ellipse">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3</a:t>
            </a:r>
            <a:endParaRPr lang="th-TH" b="1" dirty="0">
              <a:solidFill>
                <a:schemeClr val="bg2">
                  <a:lumMod val="75000"/>
                </a:schemeClr>
              </a:solidFill>
              <a:latin typeface="Angsana New" pitchFamily="18" charset="-34"/>
              <a:cs typeface="Angsana New" pitchFamily="18" charset="-34"/>
            </a:endParaRPr>
          </a:p>
        </p:txBody>
      </p:sp>
      <p:sp>
        <p:nvSpPr>
          <p:cNvPr id="63" name="Rectangle 62"/>
          <p:cNvSpPr/>
          <p:nvPr/>
        </p:nvSpPr>
        <p:spPr>
          <a:xfrm>
            <a:off x="5344126" y="1610017"/>
            <a:ext cx="3215945"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 Demonstration Diffusion Strategy</a:t>
            </a:r>
            <a:endParaRPr lang="en-US" sz="2400" b="1" dirty="0">
              <a:solidFill>
                <a:schemeClr val="bg2">
                  <a:lumMod val="75000"/>
                </a:schemeClr>
              </a:solidFill>
              <a:latin typeface="Angsana New" pitchFamily="18" charset="-34"/>
              <a:cs typeface="Angsana New" pitchFamily="18" charset="-34"/>
            </a:endParaRPr>
          </a:p>
        </p:txBody>
      </p:sp>
      <p:sp>
        <p:nvSpPr>
          <p:cNvPr id="64" name="TextBox 63"/>
          <p:cNvSpPr txBox="1"/>
          <p:nvPr/>
        </p:nvSpPr>
        <p:spPr>
          <a:xfrm>
            <a:off x="4698306" y="619764"/>
            <a:ext cx="3958135"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Good Care: Hospitals + Technologies</a:t>
            </a:r>
            <a:endParaRPr lang="th-TH" b="1" dirty="0">
              <a:solidFill>
                <a:srgbClr val="FF0000"/>
              </a:solidFill>
              <a:latin typeface="Angsana New" pitchFamily="18" charset="-34"/>
              <a:cs typeface="Angsana New" pitchFamily="18" charset="-34"/>
            </a:endParaRPr>
          </a:p>
        </p:txBody>
      </p:sp>
      <p:sp>
        <p:nvSpPr>
          <p:cNvPr id="65" name="TextBox 64"/>
          <p:cNvSpPr txBox="1"/>
          <p:nvPr/>
        </p:nvSpPr>
        <p:spPr>
          <a:xfrm>
            <a:off x="4626866" y="5834738"/>
            <a:ext cx="5315879"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Good Care</a:t>
            </a:r>
            <a:r>
              <a:rPr lang="en-US" dirty="0" smtClean="0">
                <a:solidFill>
                  <a:srgbClr val="FF0000"/>
                </a:solidFill>
                <a:latin typeface="Angsana New" pitchFamily="18" charset="-34"/>
                <a:cs typeface="Angsana New" pitchFamily="18" charset="-34"/>
              </a:rPr>
              <a:t>: </a:t>
            </a:r>
            <a:r>
              <a:rPr lang="en-US" b="1" dirty="0" smtClean="0">
                <a:solidFill>
                  <a:srgbClr val="FF0000"/>
                </a:solidFill>
                <a:latin typeface="Angsana New" pitchFamily="18" charset="-34"/>
                <a:cs typeface="Angsana New" pitchFamily="18" charset="-34"/>
              </a:rPr>
              <a:t>Patient-, Person-, People-</a:t>
            </a:r>
            <a:r>
              <a:rPr lang="en-US" b="1" dirty="0" err="1" smtClean="0">
                <a:solidFill>
                  <a:srgbClr val="FF0000"/>
                </a:solidFill>
                <a:latin typeface="Angsana New" pitchFamily="18" charset="-34"/>
                <a:cs typeface="Angsana New" pitchFamily="18" charset="-34"/>
              </a:rPr>
              <a:t>centred</a:t>
            </a:r>
            <a:r>
              <a:rPr lang="en-US" b="1" dirty="0" smtClean="0">
                <a:solidFill>
                  <a:srgbClr val="FF0000"/>
                </a:solidFill>
                <a:latin typeface="Angsana New" pitchFamily="18" charset="-34"/>
                <a:cs typeface="Angsana New" pitchFamily="18" charset="-34"/>
              </a:rPr>
              <a:t> Care</a:t>
            </a:r>
            <a:endParaRPr lang="th-TH" b="1" dirty="0">
              <a:solidFill>
                <a:srgbClr val="FF0000"/>
              </a:solidFill>
              <a:latin typeface="Angsana New" pitchFamily="18" charset="-34"/>
              <a:cs typeface="Angsana New" pitchFamily="18" charset="-34"/>
            </a:endParaRPr>
          </a:p>
        </p:txBody>
      </p:sp>
      <p:sp>
        <p:nvSpPr>
          <p:cNvPr id="67" name="Rectangle 66"/>
          <p:cNvSpPr/>
          <p:nvPr/>
        </p:nvSpPr>
        <p:spPr>
          <a:xfrm>
            <a:off x="5341247" y="3500441"/>
            <a:ext cx="3724096"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PCPL (2007), FPL (2012), DHML (2014)</a:t>
            </a:r>
            <a:endParaRPr lang="th-TH" sz="2400" b="1" dirty="0">
              <a:solidFill>
                <a:schemeClr val="bg2">
                  <a:lumMod val="75000"/>
                </a:schemeClr>
              </a:solidFill>
              <a:latin typeface="Angsana New" pitchFamily="18" charset="-34"/>
              <a:cs typeface="Angsana New" pitchFamily="18" charset="-34"/>
            </a:endParaRPr>
          </a:p>
        </p:txBody>
      </p:sp>
      <p:sp>
        <p:nvSpPr>
          <p:cNvPr id="71" name="TextBox 70"/>
          <p:cNvSpPr txBox="1"/>
          <p:nvPr/>
        </p:nvSpPr>
        <p:spPr>
          <a:xfrm>
            <a:off x="4769742" y="1071546"/>
            <a:ext cx="4881465" cy="523220"/>
          </a:xfrm>
          <a:prstGeom prst="rect">
            <a:avLst/>
          </a:prstGeom>
          <a:noFill/>
        </p:spPr>
        <p:txBody>
          <a:bodyPr wrap="none" rtlCol="0">
            <a:spAutoFit/>
          </a:bodyPr>
          <a:lstStyle/>
          <a:p>
            <a:r>
              <a:rPr lang="en-US" dirty="0" smtClean="0">
                <a:solidFill>
                  <a:schemeClr val="bg2">
                    <a:lumMod val="75000"/>
                  </a:schemeClr>
                </a:solidFill>
                <a:latin typeface="Angsana New" pitchFamily="18" charset="-34"/>
                <a:cs typeface="Angsana New" pitchFamily="18" charset="-34"/>
              </a:rPr>
              <a:t>Introduction of new paradigm: </a:t>
            </a:r>
            <a:r>
              <a:rPr lang="en-US" dirty="0" err="1" smtClean="0">
                <a:solidFill>
                  <a:schemeClr val="bg2">
                    <a:lumMod val="75000"/>
                  </a:schemeClr>
                </a:solidFill>
                <a:latin typeface="Angsana New" pitchFamily="18" charset="-34"/>
                <a:cs typeface="Angsana New" pitchFamily="18" charset="-34"/>
              </a:rPr>
              <a:t>Hol</a:t>
            </a:r>
            <a:r>
              <a:rPr lang="en-US" dirty="0" smtClean="0">
                <a:solidFill>
                  <a:schemeClr val="bg2">
                    <a:lumMod val="75000"/>
                  </a:schemeClr>
                </a:solidFill>
                <a:latin typeface="Angsana New" pitchFamily="18" charset="-34"/>
                <a:cs typeface="Angsana New" pitchFamily="18" charset="-34"/>
              </a:rPr>
              <a:t>., Int. Cont., ...</a:t>
            </a:r>
            <a:endParaRPr lang="th-TH" dirty="0">
              <a:solidFill>
                <a:schemeClr val="bg2">
                  <a:lumMod val="75000"/>
                </a:schemeClr>
              </a:solidFill>
              <a:latin typeface="Angsana New" pitchFamily="18" charset="-34"/>
              <a:cs typeface="Angsana New" pitchFamily="18" charset="-34"/>
            </a:endParaRPr>
          </a:p>
        </p:txBody>
      </p:sp>
      <p:sp>
        <p:nvSpPr>
          <p:cNvPr id="73" name="TextBox 72"/>
          <p:cNvSpPr txBox="1"/>
          <p:nvPr/>
        </p:nvSpPr>
        <p:spPr>
          <a:xfrm>
            <a:off x="4769742" y="2977218"/>
            <a:ext cx="5230919" cy="523220"/>
          </a:xfrm>
          <a:prstGeom prst="rect">
            <a:avLst/>
          </a:prstGeom>
          <a:noFill/>
        </p:spPr>
        <p:txBody>
          <a:bodyPr wrap="none" rtlCol="0">
            <a:spAutoFit/>
          </a:bodyPr>
          <a:lstStyle/>
          <a:p>
            <a:r>
              <a:rPr lang="en-US" dirty="0" smtClean="0">
                <a:solidFill>
                  <a:schemeClr val="bg2">
                    <a:lumMod val="75000"/>
                  </a:schemeClr>
                </a:solidFill>
                <a:latin typeface="Angsana New" pitchFamily="18" charset="-34"/>
                <a:cs typeface="Angsana New" pitchFamily="18" charset="-34"/>
              </a:rPr>
              <a:t>Matrix Teams/Links/Networks in the context of DHS</a:t>
            </a:r>
            <a:endParaRPr lang="th-TH" dirty="0">
              <a:solidFill>
                <a:schemeClr val="bg2">
                  <a:lumMod val="75000"/>
                </a:schemeClr>
              </a:solidFill>
              <a:latin typeface="Angsana New" pitchFamily="18" charset="-34"/>
              <a:cs typeface="Angsana New" pitchFamily="18" charset="-34"/>
            </a:endParaRPr>
          </a:p>
        </p:txBody>
      </p:sp>
      <p:sp>
        <p:nvSpPr>
          <p:cNvPr id="75" name="TextBox 74"/>
          <p:cNvSpPr txBox="1"/>
          <p:nvPr/>
        </p:nvSpPr>
        <p:spPr>
          <a:xfrm rot="5400000">
            <a:off x="9026144" y="3194547"/>
            <a:ext cx="2231701"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Changing Paradigm</a:t>
            </a:r>
            <a:endParaRPr lang="th-TH" b="1" dirty="0">
              <a:solidFill>
                <a:srgbClr val="FF0000"/>
              </a:solidFill>
              <a:latin typeface="Angsana New" pitchFamily="18" charset="-34"/>
              <a:cs typeface="Angsana New" pitchFamily="18" charset="-34"/>
            </a:endParaRPr>
          </a:p>
        </p:txBody>
      </p:sp>
      <p:cxnSp>
        <p:nvCxnSpPr>
          <p:cNvPr id="76" name="Straight Connector 75"/>
          <p:cNvCxnSpPr/>
          <p:nvPr/>
        </p:nvCxnSpPr>
        <p:spPr>
          <a:xfrm rot="5400000">
            <a:off x="9545158" y="1714091"/>
            <a:ext cx="1143802" cy="1588"/>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9475308" y="5215347"/>
            <a:ext cx="1285090" cy="1588"/>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776750" y="2452022"/>
            <a:ext cx="5139548" cy="461665"/>
          </a:xfrm>
          <a:prstGeom prst="rect">
            <a:avLst/>
          </a:prstGeom>
          <a:noFill/>
        </p:spPr>
        <p:txBody>
          <a:bodyPr wrap="none" rtlCol="0">
            <a:spAutoFit/>
          </a:bodyPr>
          <a:lstStyle/>
          <a:p>
            <a:r>
              <a:rPr lang="en-US" sz="2400" b="1" dirty="0">
                <a:latin typeface="Angsana New" pitchFamily="18" charset="-34"/>
                <a:cs typeface="Angsana New" pitchFamily="18" charset="-34"/>
              </a:rPr>
              <a:t>2002: </a:t>
            </a:r>
            <a:r>
              <a:rPr lang="en-US" sz="2400" b="1" dirty="0" smtClean="0">
                <a:latin typeface="Angsana New" pitchFamily="18" charset="-34"/>
                <a:cs typeface="Angsana New" pitchFamily="18" charset="-34"/>
              </a:rPr>
              <a:t> Contracting </a:t>
            </a:r>
            <a:r>
              <a:rPr lang="en-US" sz="2400" b="1" dirty="0">
                <a:latin typeface="Angsana New" pitchFamily="18" charset="-34"/>
                <a:cs typeface="Angsana New" pitchFamily="18" charset="-34"/>
              </a:rPr>
              <a:t>Unit for Primary </a:t>
            </a:r>
            <a:r>
              <a:rPr lang="en-US" sz="2400" b="1" dirty="0" smtClean="0">
                <a:latin typeface="Angsana New" pitchFamily="18" charset="-34"/>
                <a:cs typeface="Angsana New" pitchFamily="18" charset="-34"/>
              </a:rPr>
              <a:t>Care (CUP): HR criteria</a:t>
            </a:r>
          </a:p>
        </p:txBody>
      </p:sp>
      <p:sp>
        <p:nvSpPr>
          <p:cNvPr id="44" name="Rectangle 43"/>
          <p:cNvSpPr/>
          <p:nvPr/>
        </p:nvSpPr>
        <p:spPr>
          <a:xfrm>
            <a:off x="5372211" y="2702762"/>
            <a:ext cx="4655442" cy="461665"/>
          </a:xfrm>
          <a:prstGeom prst="rect">
            <a:avLst/>
          </a:prstGeom>
        </p:spPr>
        <p:txBody>
          <a:bodyPr wrap="none">
            <a:spAutoFit/>
          </a:bodyPr>
          <a:lstStyle/>
          <a:p>
            <a:r>
              <a:rPr lang="en-US" sz="2400" b="1" dirty="0" smtClean="0">
                <a:latin typeface="Angsana New" pitchFamily="18" charset="-34"/>
                <a:cs typeface="Angsana New" pitchFamily="18" charset="-34"/>
              </a:rPr>
              <a:t>Primary Care Unit (</a:t>
            </a:r>
            <a:r>
              <a:rPr lang="en-US" sz="2400" b="1" dirty="0">
                <a:latin typeface="Angsana New" pitchFamily="18" charset="-34"/>
                <a:cs typeface="Angsana New" pitchFamily="18" charset="-34"/>
              </a:rPr>
              <a:t>PCU): intro… new medical culture</a:t>
            </a:r>
            <a:endParaRPr lang="th-TH" sz="2400" b="1" dirty="0">
              <a:latin typeface="Angsana New" pitchFamily="18" charset="-34"/>
              <a:cs typeface="Angsana New" pitchFamily="18" charset="-34"/>
            </a:endParaRPr>
          </a:p>
        </p:txBody>
      </p:sp>
      <p:sp>
        <p:nvSpPr>
          <p:cNvPr id="45" name="TextBox 44"/>
          <p:cNvSpPr txBox="1"/>
          <p:nvPr/>
        </p:nvSpPr>
        <p:spPr>
          <a:xfrm>
            <a:off x="4769742" y="2214554"/>
            <a:ext cx="5331909" cy="523220"/>
          </a:xfrm>
          <a:prstGeom prst="rect">
            <a:avLst/>
          </a:prstGeom>
          <a:noFill/>
        </p:spPr>
        <p:txBody>
          <a:bodyPr wrap="none" rtlCol="0">
            <a:spAutoFit/>
          </a:bodyPr>
          <a:lstStyle/>
          <a:p>
            <a:r>
              <a:rPr lang="en-US" dirty="0" smtClean="0">
                <a:solidFill>
                  <a:srgbClr val="FF0000"/>
                </a:solidFill>
                <a:latin typeface="Angsana New" pitchFamily="18" charset="-34"/>
                <a:cs typeface="Angsana New" pitchFamily="18" charset="-34"/>
              </a:rPr>
              <a:t>Impacts of the UC scheme: Introducing Matrix Teams</a:t>
            </a:r>
            <a:endParaRPr lang="th-TH" dirty="0">
              <a:solidFill>
                <a:srgbClr val="FF0000"/>
              </a:solidFill>
              <a:latin typeface="Angsana New" pitchFamily="18" charset="-34"/>
              <a:cs typeface="Angsana New" pitchFamily="18" charset="-34"/>
            </a:endParaRPr>
          </a:p>
        </p:txBody>
      </p:sp>
      <p:sp>
        <p:nvSpPr>
          <p:cNvPr id="46" name="Oval 45"/>
          <p:cNvSpPr/>
          <p:nvPr/>
        </p:nvSpPr>
        <p:spPr>
          <a:xfrm>
            <a:off x="4348122" y="5000637"/>
            <a:ext cx="357191" cy="35719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4</a:t>
            </a:r>
            <a:endParaRPr lang="th-TH" b="1" dirty="0">
              <a:solidFill>
                <a:schemeClr val="bg2">
                  <a:lumMod val="75000"/>
                </a:schemeClr>
              </a:solidFill>
              <a:latin typeface="Angsana New" pitchFamily="18" charset="-34"/>
              <a:cs typeface="Angsana New" pitchFamily="18" charset="-34"/>
            </a:endParaRPr>
          </a:p>
        </p:txBody>
      </p:sp>
      <p:sp>
        <p:nvSpPr>
          <p:cNvPr id="68" name="TextBox 67"/>
          <p:cNvSpPr txBox="1"/>
          <p:nvPr/>
        </p:nvSpPr>
        <p:spPr>
          <a:xfrm>
            <a:off x="4769742" y="4906044"/>
            <a:ext cx="1418978" cy="523220"/>
          </a:xfrm>
          <a:prstGeom prst="rect">
            <a:avLst/>
          </a:prstGeom>
          <a:noFill/>
        </p:spPr>
        <p:txBody>
          <a:bodyPr wrap="none" rtlCol="0">
            <a:spAutoFit/>
          </a:bodyPr>
          <a:lstStyle/>
          <a:p>
            <a:r>
              <a:rPr lang="en-US" dirty="0" smtClean="0">
                <a:solidFill>
                  <a:schemeClr val="bg2">
                    <a:lumMod val="75000"/>
                  </a:schemeClr>
                </a:solidFill>
                <a:latin typeface="Angsana New" pitchFamily="18" charset="-34"/>
                <a:cs typeface="Angsana New" pitchFamily="18" charset="-34"/>
              </a:rPr>
              <a:t>Legal issues:</a:t>
            </a:r>
            <a:endParaRPr lang="th-TH" dirty="0">
              <a:solidFill>
                <a:schemeClr val="bg2">
                  <a:lumMod val="75000"/>
                </a:schemeClr>
              </a:solidFill>
              <a:latin typeface="Angsana New" pitchFamily="18" charset="-34"/>
              <a:cs typeface="Angsana New" pitchFamily="18" charset="-34"/>
            </a:endParaRPr>
          </a:p>
        </p:txBody>
      </p:sp>
      <p:sp>
        <p:nvSpPr>
          <p:cNvPr id="69" name="Rectangle 68"/>
          <p:cNvSpPr/>
          <p:nvPr/>
        </p:nvSpPr>
        <p:spPr>
          <a:xfrm>
            <a:off x="4769742" y="5213039"/>
            <a:ext cx="5370381"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2017:  Family Doctor (Constitution); DHB (Cabinet resolution)</a:t>
            </a:r>
            <a:endParaRPr lang="th-TH" sz="2400" b="1" dirty="0">
              <a:solidFill>
                <a:schemeClr val="bg2">
                  <a:lumMod val="75000"/>
                </a:schemeClr>
              </a:solidFill>
              <a:latin typeface="Angsana New" pitchFamily="18" charset="-34"/>
              <a:cs typeface="Angsana New" pitchFamily="18" charset="-34"/>
            </a:endParaRPr>
          </a:p>
        </p:txBody>
      </p:sp>
      <p:sp>
        <p:nvSpPr>
          <p:cNvPr id="40" name="Rectangle 39"/>
          <p:cNvSpPr/>
          <p:nvPr/>
        </p:nvSpPr>
        <p:spPr>
          <a:xfrm>
            <a:off x="7802483" y="5408313"/>
            <a:ext cx="2268570" cy="523220"/>
          </a:xfrm>
          <a:prstGeom prst="rect">
            <a:avLst/>
          </a:prstGeom>
        </p:spPr>
        <p:txBody>
          <a:bodyPr wrap="none">
            <a:spAutoFit/>
          </a:bodyPr>
          <a:lstStyle/>
          <a:p>
            <a:r>
              <a:rPr lang="en-US" b="1" dirty="0" smtClean="0">
                <a:solidFill>
                  <a:schemeClr val="bg2">
                    <a:lumMod val="75000"/>
                  </a:schemeClr>
                </a:solidFill>
                <a:latin typeface="Angsana New" pitchFamily="18" charset="-34"/>
                <a:cs typeface="Angsana New" pitchFamily="18" charset="-34"/>
              </a:rPr>
              <a:t>&gt;&gt;&gt; 200 districts &gt;&gt;&gt;</a:t>
            </a:r>
            <a:endParaRPr lang="th-TH" dirty="0">
              <a:solidFill>
                <a:schemeClr val="bg2">
                  <a:lumMod val="75000"/>
                </a:schemeClr>
              </a:solidFill>
            </a:endParaRPr>
          </a:p>
        </p:txBody>
      </p:sp>
      <p:sp>
        <p:nvSpPr>
          <p:cNvPr id="41" name="Oval 40"/>
          <p:cNvSpPr/>
          <p:nvPr/>
        </p:nvSpPr>
        <p:spPr>
          <a:xfrm>
            <a:off x="4181526" y="2238631"/>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2</a:t>
            </a:r>
            <a:endParaRPr lang="th-TH" b="1" dirty="0">
              <a:solidFill>
                <a:srgbClr val="FFFF00"/>
              </a:solidFill>
            </a:endParaRPr>
          </a:p>
        </p:txBody>
      </p:sp>
      <p:sp>
        <p:nvSpPr>
          <p:cNvPr id="42" name="TextBox 41"/>
          <p:cNvSpPr txBox="1"/>
          <p:nvPr/>
        </p:nvSpPr>
        <p:spPr>
          <a:xfrm rot="16200000">
            <a:off x="-476120" y="3064070"/>
            <a:ext cx="4551246" cy="954107"/>
          </a:xfrm>
          <a:prstGeom prst="rect">
            <a:avLst/>
          </a:prstGeom>
          <a:solidFill>
            <a:srgbClr val="002060"/>
          </a:solidFill>
          <a:ln w="57150">
            <a:solidFill>
              <a:srgbClr val="0070C0"/>
            </a:solidFill>
          </a:ln>
        </p:spPr>
        <p:txBody>
          <a:bodyPr wrap="none" rtlCol="0">
            <a:spAutoFit/>
          </a:bodyPr>
          <a:lstStyle/>
          <a:p>
            <a:pPr algn="ctr"/>
            <a:r>
              <a:rPr lang="en-US" b="1" dirty="0" smtClean="0">
                <a:solidFill>
                  <a:schemeClr val="bg1"/>
                </a:solidFill>
                <a:latin typeface="Angsana New" pitchFamily="18" charset="-34"/>
                <a:cs typeface="Angsana New" pitchFamily="18" charset="-34"/>
              </a:rPr>
              <a:t>Historical Backgrounds </a:t>
            </a:r>
          </a:p>
          <a:p>
            <a:pPr algn="ctr"/>
            <a:r>
              <a:rPr lang="en-US" b="1" dirty="0" smtClean="0">
                <a:solidFill>
                  <a:schemeClr val="bg1"/>
                </a:solidFill>
                <a:latin typeface="Angsana New" pitchFamily="18" charset="-34"/>
                <a:cs typeface="Angsana New" pitchFamily="18" charset="-34"/>
              </a:rPr>
              <a:t> The Hegemony of Hospital Based Specialists</a:t>
            </a:r>
            <a:endParaRPr lang="th-TH" b="1" dirty="0" smtClean="0">
              <a:solidFill>
                <a:schemeClr val="bg1"/>
              </a:solidFill>
              <a:latin typeface="Angsana New" pitchFamily="18" charset="-34"/>
              <a:cs typeface="Angsana New" pitchFamily="18" charset="-34"/>
            </a:endParaRPr>
          </a:p>
        </p:txBody>
      </p:sp>
      <p:sp>
        <p:nvSpPr>
          <p:cNvPr id="47" name="TextBox 46"/>
          <p:cNvSpPr txBox="1"/>
          <p:nvPr/>
        </p:nvSpPr>
        <p:spPr>
          <a:xfrm>
            <a:off x="1407294" y="341632"/>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Health </a:t>
            </a:r>
            <a:r>
              <a:rPr lang="en-US" sz="2000" b="1" dirty="0" err="1" smtClean="0">
                <a:latin typeface="Angsana New" pitchFamily="18" charset="-34"/>
                <a:cs typeface="Angsana New" pitchFamily="18" charset="-34"/>
              </a:rPr>
              <a:t>centre</a:t>
            </a:r>
            <a:r>
              <a:rPr lang="en-US" sz="2000" dirty="0" smtClean="0">
                <a:latin typeface="Angsana New" pitchFamily="18" charset="-34"/>
                <a:cs typeface="Angsana New" pitchFamily="18" charset="-34"/>
              </a:rPr>
              <a:t>: in every sub-district</a:t>
            </a:r>
            <a:endParaRPr lang="th-TH" sz="2000" dirty="0">
              <a:latin typeface="Angsana New" pitchFamily="18" charset="-34"/>
              <a:cs typeface="Angsana New" pitchFamily="18" charset="-34"/>
            </a:endParaRPr>
          </a:p>
        </p:txBody>
      </p:sp>
      <p:sp>
        <p:nvSpPr>
          <p:cNvPr id="53" name="TextBox 52"/>
          <p:cNvSpPr txBox="1"/>
          <p:nvPr/>
        </p:nvSpPr>
        <p:spPr>
          <a:xfrm>
            <a:off x="386955" y="714356"/>
            <a:ext cx="590226" cy="400110"/>
          </a:xfrm>
          <a:prstGeom prst="rect">
            <a:avLst/>
          </a:prstGeom>
          <a:noFill/>
        </p:spPr>
        <p:txBody>
          <a:bodyPr wrap="none" rtlCol="0">
            <a:spAutoFit/>
          </a:bodyPr>
          <a:lstStyle/>
          <a:p>
            <a:r>
              <a:rPr lang="en-US" sz="2000" b="1" dirty="0" smtClean="0">
                <a:latin typeface="Angsana New" pitchFamily="18" charset="-34"/>
                <a:cs typeface="Angsana New" pitchFamily="18" charset="-34"/>
              </a:rPr>
              <a:t>1980s</a:t>
            </a:r>
            <a:endParaRPr lang="th-TH" sz="2000" dirty="0">
              <a:latin typeface="Angsana New" pitchFamily="18" charset="-34"/>
              <a:cs typeface="Angsana New" pitchFamily="18" charset="-34"/>
            </a:endParaRPr>
          </a:p>
        </p:txBody>
      </p:sp>
      <p:sp>
        <p:nvSpPr>
          <p:cNvPr id="79" name="Rectangle 78"/>
          <p:cNvSpPr/>
          <p:nvPr/>
        </p:nvSpPr>
        <p:spPr>
          <a:xfrm>
            <a:off x="380962" y="224091"/>
            <a:ext cx="965329" cy="400110"/>
          </a:xfrm>
          <a:prstGeom prst="rect">
            <a:avLst/>
          </a:prstGeom>
        </p:spPr>
        <p:txBody>
          <a:bodyPr wrap="none">
            <a:spAutoFit/>
          </a:bodyPr>
          <a:lstStyle/>
          <a:p>
            <a:r>
              <a:rPr lang="en-US" sz="2000" b="1" dirty="0" smtClean="0">
                <a:latin typeface="Angsana New" pitchFamily="18" charset="-34"/>
                <a:cs typeface="Angsana New" pitchFamily="18" charset="-34"/>
              </a:rPr>
              <a:t>1970s - 80s</a:t>
            </a:r>
            <a:endParaRPr lang="th-TH" sz="2000" dirty="0"/>
          </a:p>
        </p:txBody>
      </p:sp>
      <p:sp>
        <p:nvSpPr>
          <p:cNvPr id="80" name="Rectangle 79"/>
          <p:cNvSpPr/>
          <p:nvPr/>
        </p:nvSpPr>
        <p:spPr>
          <a:xfrm>
            <a:off x="977181" y="714356"/>
            <a:ext cx="2558714" cy="400110"/>
          </a:xfrm>
          <a:prstGeom prst="rect">
            <a:avLst/>
          </a:prstGeom>
        </p:spPr>
        <p:txBody>
          <a:bodyPr wrap="none">
            <a:spAutoFit/>
          </a:bodyPr>
          <a:lstStyle/>
          <a:p>
            <a:r>
              <a:rPr lang="en-US" sz="2000" b="1" dirty="0" smtClean="0">
                <a:latin typeface="Angsana New" pitchFamily="18" charset="-34"/>
                <a:cs typeface="Angsana New" pitchFamily="18" charset="-34"/>
              </a:rPr>
              <a:t>Health Volunteers</a:t>
            </a:r>
            <a:r>
              <a:rPr lang="en-US" sz="2000" dirty="0" smtClean="0">
                <a:latin typeface="Angsana New" pitchFamily="18" charset="-34"/>
                <a:cs typeface="Angsana New" pitchFamily="18" charset="-34"/>
              </a:rPr>
              <a:t>: in every village</a:t>
            </a:r>
            <a:endParaRPr lang="th-TH" sz="2000" dirty="0"/>
          </a:p>
        </p:txBody>
      </p:sp>
      <p:sp>
        <p:nvSpPr>
          <p:cNvPr id="81" name="TextBox 80"/>
          <p:cNvSpPr txBox="1"/>
          <p:nvPr/>
        </p:nvSpPr>
        <p:spPr>
          <a:xfrm>
            <a:off x="1400667" y="96467"/>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Hospital</a:t>
            </a:r>
            <a:r>
              <a:rPr lang="en-US" sz="2000" dirty="0" smtClean="0">
                <a:latin typeface="Angsana New" pitchFamily="18" charset="-34"/>
                <a:cs typeface="Angsana New" pitchFamily="18" charset="-34"/>
              </a:rPr>
              <a:t>: in every sub-district</a:t>
            </a:r>
            <a:endParaRPr lang="th-TH" sz="2000" dirty="0">
              <a:latin typeface="Angsana New" pitchFamily="18" charset="-34"/>
              <a:cs typeface="Angsana New" pitchFamily="18" charset="-34"/>
            </a:endParaRPr>
          </a:p>
        </p:txBody>
      </p:sp>
      <p:sp>
        <p:nvSpPr>
          <p:cNvPr id="82" name="Rectangle 81"/>
          <p:cNvSpPr/>
          <p:nvPr/>
        </p:nvSpPr>
        <p:spPr>
          <a:xfrm>
            <a:off x="380962" y="78999"/>
            <a:ext cx="3534215" cy="1002121"/>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3" name="TextBox 82"/>
          <p:cNvSpPr txBox="1"/>
          <p:nvPr/>
        </p:nvSpPr>
        <p:spPr>
          <a:xfrm>
            <a:off x="355204" y="6110294"/>
            <a:ext cx="3570704" cy="430887"/>
          </a:xfrm>
          <a:prstGeom prst="rect">
            <a:avLst/>
          </a:prstGeom>
          <a:noFill/>
          <a:ln w="38100">
            <a:solidFill>
              <a:srgbClr val="FF0000"/>
            </a:solidFill>
          </a:ln>
        </p:spPr>
        <p:txBody>
          <a:bodyPr wrap="square" rtlCol="0">
            <a:spAutoFit/>
          </a:bodyPr>
          <a:lstStyle/>
          <a:p>
            <a:r>
              <a:rPr lang="en-US" sz="2200" b="1" dirty="0">
                <a:latin typeface="Angsana New" pitchFamily="18" charset="-34"/>
                <a:cs typeface="Angsana New" pitchFamily="18" charset="-34"/>
              </a:rPr>
              <a:t>2000s</a:t>
            </a:r>
            <a:r>
              <a:rPr lang="en-US" sz="2200" dirty="0">
                <a:latin typeface="Angsana New" pitchFamily="18" charset="-34"/>
                <a:cs typeface="Angsana New" pitchFamily="18" charset="-34"/>
              </a:rPr>
              <a:t>: </a:t>
            </a:r>
            <a:r>
              <a:rPr lang="en-US" sz="2200" dirty="0" smtClean="0">
                <a:latin typeface="Angsana New" pitchFamily="18" charset="-34"/>
                <a:cs typeface="Angsana New" pitchFamily="18" charset="-34"/>
              </a:rPr>
              <a:t>Achieving </a:t>
            </a:r>
            <a:r>
              <a:rPr lang="en-US" sz="2200" b="1" dirty="0" smtClean="0">
                <a:latin typeface="Angsana New" pitchFamily="18" charset="-34"/>
                <a:cs typeface="Angsana New" pitchFamily="18" charset="-34"/>
              </a:rPr>
              <a:t>Universal Health Coverage</a:t>
            </a:r>
            <a:endParaRPr lang="th-TH" sz="2200" b="1" dirty="0">
              <a:latin typeface="Angsana New" pitchFamily="18" charset="-34"/>
              <a:cs typeface="Angsana New" pitchFamily="18" charset="-34"/>
            </a:endParaRPr>
          </a:p>
        </p:txBody>
      </p:sp>
    </p:spTree>
    <p:extLst>
      <p:ext uri="{BB962C8B-B14F-4D97-AF65-F5344CB8AC3E}">
        <p14:creationId xmlns:p14="http://schemas.microsoft.com/office/powerpoint/2010/main" val="1937634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566" y="274638"/>
            <a:ext cx="8545732" cy="1143000"/>
          </a:xfrm>
        </p:spPr>
        <p:txBody>
          <a:bodyPr>
            <a:noAutofit/>
          </a:bodyPr>
          <a:lstStyle/>
          <a:p>
            <a:pPr algn="ctr"/>
            <a:r>
              <a:rPr lang="en-US" sz="3200" b="1" dirty="0"/>
              <a:t>Contracting Unit for Primary Care (CUP</a:t>
            </a:r>
            <a:r>
              <a:rPr lang="en-US" sz="3200" b="1" dirty="0" smtClean="0"/>
              <a:t>): UC scheme</a:t>
            </a:r>
            <a:r>
              <a:rPr lang="en-US" sz="3200" dirty="0" smtClean="0"/>
              <a:t/>
            </a:r>
            <a:br>
              <a:rPr lang="en-US" sz="3200" dirty="0" smtClean="0"/>
            </a:br>
            <a:r>
              <a:rPr lang="en-US" sz="3200" dirty="0" smtClean="0"/>
              <a:t>Payment mechanism: capitation basis</a:t>
            </a:r>
            <a:endParaRPr lang="en-US" sz="3200" dirty="0"/>
          </a:p>
        </p:txBody>
      </p:sp>
      <p:sp>
        <p:nvSpPr>
          <p:cNvPr id="3" name="Content Placeholder 2"/>
          <p:cNvSpPr>
            <a:spLocks noGrp="1"/>
          </p:cNvSpPr>
          <p:nvPr>
            <p:ph idx="1"/>
          </p:nvPr>
        </p:nvSpPr>
        <p:spPr>
          <a:xfrm>
            <a:off x="824553" y="1417638"/>
            <a:ext cx="10515600" cy="4759325"/>
          </a:xfrm>
        </p:spPr>
        <p:txBody>
          <a:bodyPr>
            <a:normAutofit/>
          </a:bodyPr>
          <a:lstStyle/>
          <a:p>
            <a:r>
              <a:rPr lang="en-GB" dirty="0" smtClean="0"/>
              <a:t>CUP must have </a:t>
            </a:r>
          </a:p>
          <a:p>
            <a:pPr lvl="1"/>
            <a:r>
              <a:rPr lang="en-GB" dirty="0" smtClean="0"/>
              <a:t>At least a physician (1:10,000-20,000 population) for at least one PCU, …</a:t>
            </a:r>
          </a:p>
          <a:p>
            <a:pPr lvl="1"/>
            <a:endParaRPr lang="en-GB" dirty="0" smtClean="0"/>
          </a:p>
          <a:p>
            <a:r>
              <a:rPr lang="en-GB" dirty="0" smtClean="0"/>
              <a:t>Rural:  limited resources </a:t>
            </a:r>
          </a:p>
          <a:p>
            <a:pPr lvl="1"/>
            <a:r>
              <a:rPr lang="en-GB" dirty="0" smtClean="0"/>
              <a:t>One CUP =&gt; one administrative District (Hosp + </a:t>
            </a:r>
            <a:r>
              <a:rPr lang="en-GB" dirty="0" err="1" smtClean="0"/>
              <a:t>HCs</a:t>
            </a:r>
            <a:r>
              <a:rPr lang="en-GB" dirty="0" smtClean="0"/>
              <a:t>)</a:t>
            </a:r>
          </a:p>
          <a:p>
            <a:pPr lvl="1"/>
            <a:endParaRPr lang="en-GB" dirty="0" smtClean="0"/>
          </a:p>
          <a:p>
            <a:r>
              <a:rPr lang="en-GB" dirty="0" smtClean="0"/>
              <a:t>Urban: higher number of health services</a:t>
            </a:r>
          </a:p>
          <a:p>
            <a:pPr lvl="1"/>
            <a:r>
              <a:rPr lang="en-GB" dirty="0" smtClean="0"/>
              <a:t>One administrative area =&gt; may be more than one CUP (Hosp + </a:t>
            </a:r>
            <a:r>
              <a:rPr lang="en-GB" dirty="0" err="1" smtClean="0"/>
              <a:t>HCs</a:t>
            </a:r>
            <a:r>
              <a:rPr lang="en-GB" dirty="0" smtClean="0"/>
              <a:t> or private clinics)</a:t>
            </a:r>
          </a:p>
          <a:p>
            <a:pPr lvl="1"/>
            <a:r>
              <a:rPr lang="en-US" dirty="0" smtClean="0"/>
              <a:t>One CUP may be a (network of) HC(s) or private clinic (s): </a:t>
            </a:r>
            <a:r>
              <a:rPr lang="en-GB" dirty="0" smtClean="0"/>
              <a:t>if they fulfil the human resources criteria</a:t>
            </a:r>
            <a:endParaRPr lang="en-US" dirty="0" smtClean="0"/>
          </a:p>
          <a:p>
            <a:endParaRPr lang="en-US" dirty="0"/>
          </a:p>
        </p:txBody>
      </p:sp>
      <p:sp>
        <p:nvSpPr>
          <p:cNvPr id="4" name="Oval 3"/>
          <p:cNvSpPr/>
          <p:nvPr/>
        </p:nvSpPr>
        <p:spPr>
          <a:xfrm>
            <a:off x="678467" y="358314"/>
            <a:ext cx="618070"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2</a:t>
            </a:r>
            <a:endParaRPr lang="th-TH" b="1" dirty="0">
              <a:solidFill>
                <a:srgbClr val="FFFF00"/>
              </a:solidFill>
            </a:endParaRPr>
          </a:p>
        </p:txBody>
      </p:sp>
    </p:spTree>
    <p:extLst>
      <p:ext uri="{BB962C8B-B14F-4D97-AF65-F5344CB8AC3E}">
        <p14:creationId xmlns:p14="http://schemas.microsoft.com/office/powerpoint/2010/main" val="2170170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678467" y="358314"/>
            <a:ext cx="618070"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2</a:t>
            </a:r>
            <a:endParaRPr lang="th-TH" b="1" dirty="0">
              <a:solidFill>
                <a:srgbClr val="FFFF00"/>
              </a:solidFill>
            </a:endParaRPr>
          </a:p>
        </p:txBody>
      </p:sp>
      <p:sp>
        <p:nvSpPr>
          <p:cNvPr id="2" name="TextBox 1"/>
          <p:cNvSpPr txBox="1"/>
          <p:nvPr/>
        </p:nvSpPr>
        <p:spPr>
          <a:xfrm>
            <a:off x="6848570" y="6168977"/>
            <a:ext cx="3675558" cy="369332"/>
          </a:xfrm>
          <a:prstGeom prst="rect">
            <a:avLst/>
          </a:prstGeom>
          <a:noFill/>
        </p:spPr>
        <p:txBody>
          <a:bodyPr wrap="none" rtlCol="0">
            <a:spAutoFit/>
          </a:bodyPr>
          <a:lstStyle/>
          <a:p>
            <a:pPr algn="ctr"/>
            <a:r>
              <a:rPr lang="en-US" sz="1800" b="1" dirty="0" smtClean="0"/>
              <a:t>UC scheme: warm community clinics</a:t>
            </a:r>
            <a:endParaRPr lang="th-TH" sz="1800" b="1" dirty="0"/>
          </a:p>
        </p:txBody>
      </p:sp>
      <p:pic>
        <p:nvPicPr>
          <p:cNvPr id="6" name="Picture 5"/>
          <p:cNvPicPr>
            <a:picLocks noChangeAspect="1"/>
          </p:cNvPicPr>
          <p:nvPr/>
        </p:nvPicPr>
        <p:blipFill>
          <a:blip r:embed="rId2"/>
          <a:stretch>
            <a:fillRect/>
          </a:stretch>
        </p:blipFill>
        <p:spPr>
          <a:xfrm>
            <a:off x="1525986" y="501846"/>
            <a:ext cx="9330904" cy="5699760"/>
          </a:xfrm>
          <a:prstGeom prst="rect">
            <a:avLst/>
          </a:prstGeom>
        </p:spPr>
      </p:pic>
    </p:spTree>
    <p:extLst>
      <p:ext uri="{BB962C8B-B14F-4D97-AF65-F5344CB8AC3E}">
        <p14:creationId xmlns:p14="http://schemas.microsoft.com/office/powerpoint/2010/main" val="945681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6515337" y="1938322"/>
            <a:ext cx="5255859" cy="3300157"/>
          </a:xfrm>
          <a:prstGeom prst="rect">
            <a:avLst/>
          </a:prstGeom>
        </p:spPr>
      </p:pic>
      <p:pic>
        <p:nvPicPr>
          <p:cNvPr id="2" name="Picture 8"/>
          <p:cNvPicPr>
            <a:picLocks noChangeAspect="1" noChangeArrowheads="1"/>
          </p:cNvPicPr>
          <p:nvPr/>
        </p:nvPicPr>
        <p:blipFill>
          <a:blip r:embed="rId3"/>
          <a:srcRect/>
          <a:stretch>
            <a:fillRect/>
          </a:stretch>
        </p:blipFill>
        <p:spPr>
          <a:xfrm>
            <a:off x="244699" y="1687135"/>
            <a:ext cx="5235499" cy="3657598"/>
          </a:xfrm>
          <a:prstGeom prst="rect">
            <a:avLst/>
          </a:prstGeom>
          <a:noFill/>
        </p:spPr>
      </p:pic>
      <p:sp>
        <p:nvSpPr>
          <p:cNvPr id="3" name="Text Box 11"/>
          <p:cNvSpPr txBox="1">
            <a:spLocks noChangeArrowheads="1"/>
          </p:cNvSpPr>
          <p:nvPr/>
        </p:nvSpPr>
        <p:spPr bwMode="auto">
          <a:xfrm>
            <a:off x="1361977" y="3309653"/>
            <a:ext cx="2625462" cy="523220"/>
          </a:xfrm>
          <a:prstGeom prst="rect">
            <a:avLst/>
          </a:prstGeom>
          <a:noFill/>
          <a:ln w="9525">
            <a:noFill/>
            <a:miter lim="800000"/>
            <a:headEnd/>
            <a:tailEnd/>
          </a:ln>
        </p:spPr>
        <p:txBody>
          <a:bodyPr wrap="none">
            <a:spAutoFit/>
          </a:bodyPr>
          <a:lstStyle/>
          <a:p>
            <a:pPr algn="ctr"/>
            <a:r>
              <a:rPr lang="en-US" sz="1400" dirty="0" smtClean="0"/>
              <a:t>Being motivated as prime movers</a:t>
            </a:r>
          </a:p>
          <a:p>
            <a:pPr algn="ctr"/>
            <a:r>
              <a:rPr lang="en-US" sz="1400" dirty="0" smtClean="0"/>
              <a:t>of family doctors</a:t>
            </a:r>
          </a:p>
        </p:txBody>
      </p:sp>
      <p:sp>
        <p:nvSpPr>
          <p:cNvPr id="4" name="TextBox 3"/>
          <p:cNvSpPr txBox="1"/>
          <p:nvPr/>
        </p:nvSpPr>
        <p:spPr>
          <a:xfrm>
            <a:off x="1344233" y="3064562"/>
            <a:ext cx="2500330" cy="338554"/>
          </a:xfrm>
          <a:prstGeom prst="rect">
            <a:avLst/>
          </a:prstGeom>
          <a:noFill/>
        </p:spPr>
        <p:txBody>
          <a:bodyPr wrap="square" rtlCol="0">
            <a:spAutoFit/>
          </a:bodyPr>
          <a:lstStyle/>
          <a:p>
            <a:pPr algn="ctr"/>
            <a:r>
              <a:rPr lang="en-US" sz="1600" b="1" dirty="0" smtClean="0"/>
              <a:t>Demonstration HCs:</a:t>
            </a:r>
            <a:endParaRPr lang="th-TH" sz="1600" b="1" dirty="0"/>
          </a:p>
        </p:txBody>
      </p:sp>
      <p:sp>
        <p:nvSpPr>
          <p:cNvPr id="5" name="Text Box 11"/>
          <p:cNvSpPr txBox="1">
            <a:spLocks noChangeArrowheads="1"/>
          </p:cNvSpPr>
          <p:nvPr/>
        </p:nvSpPr>
        <p:spPr bwMode="auto">
          <a:xfrm>
            <a:off x="528654" y="1462037"/>
            <a:ext cx="1348446" cy="276999"/>
          </a:xfrm>
          <a:prstGeom prst="rect">
            <a:avLst/>
          </a:prstGeom>
          <a:noFill/>
          <a:ln w="9525">
            <a:noFill/>
            <a:miter lim="800000"/>
            <a:headEnd/>
            <a:tailEnd/>
          </a:ln>
        </p:spPr>
        <p:txBody>
          <a:bodyPr wrap="none">
            <a:spAutoFit/>
          </a:bodyPr>
          <a:lstStyle/>
          <a:p>
            <a:r>
              <a:rPr lang="en-US" sz="1200" dirty="0" smtClean="0"/>
              <a:t>Nr of HCs with MD</a:t>
            </a:r>
            <a:endParaRPr lang="th-TH" sz="1200" dirty="0"/>
          </a:p>
        </p:txBody>
      </p:sp>
      <p:sp>
        <p:nvSpPr>
          <p:cNvPr id="10" name="Text Box 11"/>
          <p:cNvSpPr txBox="1">
            <a:spLocks noChangeArrowheads="1"/>
          </p:cNvSpPr>
          <p:nvPr/>
        </p:nvSpPr>
        <p:spPr bwMode="auto">
          <a:xfrm>
            <a:off x="3434774" y="1599895"/>
            <a:ext cx="2610073" cy="307777"/>
          </a:xfrm>
          <a:prstGeom prst="rect">
            <a:avLst/>
          </a:prstGeom>
          <a:noFill/>
          <a:ln w="9525">
            <a:noFill/>
            <a:miter lim="800000"/>
            <a:headEnd/>
            <a:tailEnd/>
          </a:ln>
        </p:spPr>
        <p:txBody>
          <a:bodyPr wrap="none">
            <a:spAutoFit/>
          </a:bodyPr>
          <a:lstStyle/>
          <a:p>
            <a:r>
              <a:rPr lang="en-US" sz="1400" b="1" dirty="0" smtClean="0"/>
              <a:t>PCUs: application of  UHC policy</a:t>
            </a:r>
          </a:p>
        </p:txBody>
      </p:sp>
      <p:sp>
        <p:nvSpPr>
          <p:cNvPr id="17" name="Right Arrow 16"/>
          <p:cNvSpPr/>
          <p:nvPr/>
        </p:nvSpPr>
        <p:spPr>
          <a:xfrm>
            <a:off x="5731766" y="3691826"/>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TextBox 6"/>
          <p:cNvSpPr txBox="1"/>
          <p:nvPr/>
        </p:nvSpPr>
        <p:spPr>
          <a:xfrm>
            <a:off x="1506828" y="257576"/>
            <a:ext cx="9610451" cy="523220"/>
          </a:xfrm>
          <a:prstGeom prst="rect">
            <a:avLst/>
          </a:prstGeom>
          <a:noFill/>
        </p:spPr>
        <p:txBody>
          <a:bodyPr wrap="none" rtlCol="0">
            <a:spAutoFit/>
          </a:bodyPr>
          <a:lstStyle/>
          <a:p>
            <a:r>
              <a:rPr lang="en-US" dirty="0" smtClean="0"/>
              <a:t>Contracting Unit for Primary Care (CUP): human resource criteria</a:t>
            </a:r>
            <a:endParaRPr lang="th-TH" dirty="0"/>
          </a:p>
        </p:txBody>
      </p:sp>
      <p:sp>
        <p:nvSpPr>
          <p:cNvPr id="14" name="TextBox 13"/>
          <p:cNvSpPr txBox="1"/>
          <p:nvPr/>
        </p:nvSpPr>
        <p:spPr>
          <a:xfrm>
            <a:off x="3165857" y="719072"/>
            <a:ext cx="5923547" cy="461665"/>
          </a:xfrm>
          <a:prstGeom prst="rect">
            <a:avLst/>
          </a:prstGeom>
          <a:noFill/>
        </p:spPr>
        <p:txBody>
          <a:bodyPr wrap="square" rtlCol="0">
            <a:spAutoFit/>
          </a:bodyPr>
          <a:lstStyle/>
          <a:p>
            <a:r>
              <a:rPr lang="en-US" sz="2400" dirty="0" smtClean="0"/>
              <a:t>At least one doctor in one PCU under the CUP</a:t>
            </a:r>
            <a:endParaRPr lang="th-TH" sz="2400" dirty="0"/>
          </a:p>
        </p:txBody>
      </p:sp>
      <p:sp>
        <p:nvSpPr>
          <p:cNvPr id="9" name="TextBox 8"/>
          <p:cNvSpPr txBox="1"/>
          <p:nvPr/>
        </p:nvSpPr>
        <p:spPr>
          <a:xfrm rot="19740595">
            <a:off x="6391318" y="3120930"/>
            <a:ext cx="1251818" cy="338554"/>
          </a:xfrm>
          <a:prstGeom prst="rect">
            <a:avLst/>
          </a:prstGeom>
          <a:noFill/>
        </p:spPr>
        <p:txBody>
          <a:bodyPr wrap="none" rtlCol="0">
            <a:spAutoFit/>
          </a:bodyPr>
          <a:lstStyle/>
          <a:p>
            <a:r>
              <a:rPr lang="en-US" sz="1600" b="1" dirty="0" smtClean="0">
                <a:ln>
                  <a:solidFill>
                    <a:srgbClr val="FF0000"/>
                  </a:solidFill>
                </a:ln>
                <a:solidFill>
                  <a:srgbClr val="FF0000"/>
                </a:solidFill>
              </a:rPr>
              <a:t>Matrix Team</a:t>
            </a:r>
            <a:endParaRPr lang="th-TH" sz="1600" b="1" dirty="0">
              <a:ln>
                <a:solidFill>
                  <a:srgbClr val="FF0000"/>
                </a:solidFill>
              </a:ln>
              <a:solidFill>
                <a:srgbClr val="FF0000"/>
              </a:solidFill>
            </a:endParaRPr>
          </a:p>
        </p:txBody>
      </p:sp>
      <p:sp>
        <p:nvSpPr>
          <p:cNvPr id="11" name="TextBox 10"/>
          <p:cNvSpPr txBox="1"/>
          <p:nvPr/>
        </p:nvSpPr>
        <p:spPr>
          <a:xfrm>
            <a:off x="721212" y="5950038"/>
            <a:ext cx="10554941" cy="400110"/>
          </a:xfrm>
          <a:prstGeom prst="rect">
            <a:avLst/>
          </a:prstGeom>
          <a:noFill/>
        </p:spPr>
        <p:txBody>
          <a:bodyPr wrap="none" rtlCol="0">
            <a:spAutoFit/>
          </a:bodyPr>
          <a:lstStyle/>
          <a:p>
            <a:pPr algn="ctr"/>
            <a:r>
              <a:rPr lang="en-US" sz="2000" b="1" dirty="0" smtClean="0"/>
              <a:t>2016</a:t>
            </a:r>
            <a:r>
              <a:rPr lang="en-US" sz="2000" dirty="0" smtClean="0"/>
              <a:t>: under the UC scheme, </a:t>
            </a:r>
            <a:r>
              <a:rPr lang="en-US" sz="2000" b="1" dirty="0" smtClean="0"/>
              <a:t>10210 registered PCUs,</a:t>
            </a:r>
            <a:r>
              <a:rPr lang="en-US" sz="2000" dirty="0" smtClean="0"/>
              <a:t> </a:t>
            </a:r>
            <a:r>
              <a:rPr lang="en-US" sz="2000" b="1" dirty="0" smtClean="0"/>
              <a:t>2387 doctors systemically involved in the PCUs</a:t>
            </a:r>
            <a:endParaRPr lang="th-TH" sz="2000" b="1" dirty="0"/>
          </a:p>
        </p:txBody>
      </p:sp>
      <p:sp>
        <p:nvSpPr>
          <p:cNvPr id="15" name="TextBox 14"/>
          <p:cNvSpPr txBox="1"/>
          <p:nvPr/>
        </p:nvSpPr>
        <p:spPr>
          <a:xfrm>
            <a:off x="6181854" y="6233372"/>
            <a:ext cx="5120825" cy="400110"/>
          </a:xfrm>
          <a:prstGeom prst="rect">
            <a:avLst/>
          </a:prstGeom>
          <a:noFill/>
        </p:spPr>
        <p:txBody>
          <a:bodyPr wrap="none" rtlCol="0">
            <a:spAutoFit/>
          </a:bodyPr>
          <a:lstStyle/>
          <a:p>
            <a:r>
              <a:rPr lang="en-US" sz="2000" dirty="0" smtClean="0"/>
              <a:t>(169 doctors: specialization in Family Medicine)</a:t>
            </a:r>
            <a:endParaRPr lang="th-TH" sz="2000" dirty="0"/>
          </a:p>
        </p:txBody>
      </p:sp>
      <p:sp>
        <p:nvSpPr>
          <p:cNvPr id="19" name="Oval 18"/>
          <p:cNvSpPr/>
          <p:nvPr/>
        </p:nvSpPr>
        <p:spPr>
          <a:xfrm>
            <a:off x="678467" y="358314"/>
            <a:ext cx="618070"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2</a:t>
            </a:r>
            <a:endParaRPr lang="th-TH" b="1" dirty="0">
              <a:solidFill>
                <a:srgbClr val="FFFF00"/>
              </a:solidFill>
            </a:endParaRPr>
          </a:p>
        </p:txBody>
      </p:sp>
      <p:sp>
        <p:nvSpPr>
          <p:cNvPr id="20" name="TextBox 19"/>
          <p:cNvSpPr txBox="1"/>
          <p:nvPr/>
        </p:nvSpPr>
        <p:spPr>
          <a:xfrm>
            <a:off x="3515931" y="5396247"/>
            <a:ext cx="1233030" cy="369332"/>
          </a:xfrm>
          <a:prstGeom prst="rect">
            <a:avLst/>
          </a:prstGeom>
          <a:noFill/>
        </p:spPr>
        <p:txBody>
          <a:bodyPr wrap="none" rtlCol="0">
            <a:spAutoFit/>
          </a:bodyPr>
          <a:lstStyle/>
          <a:p>
            <a:r>
              <a:rPr lang="en-US" sz="1800" dirty="0" smtClean="0"/>
              <a:t>UC scheme</a:t>
            </a:r>
            <a:endParaRPr lang="th-TH" sz="1800" dirty="0"/>
          </a:p>
        </p:txBody>
      </p:sp>
      <p:cxnSp>
        <p:nvCxnSpPr>
          <p:cNvPr id="22" name="Straight Arrow Connector 21"/>
          <p:cNvCxnSpPr/>
          <p:nvPr/>
        </p:nvCxnSpPr>
        <p:spPr>
          <a:xfrm flipV="1">
            <a:off x="4103350" y="5190186"/>
            <a:ext cx="0" cy="2575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60608" y="5872764"/>
            <a:ext cx="11474983" cy="7856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8" name="Right Arrow 17"/>
          <p:cNvSpPr/>
          <p:nvPr/>
        </p:nvSpPr>
        <p:spPr>
          <a:xfrm rot="16200000">
            <a:off x="9181161" y="5338175"/>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TextBox 7"/>
          <p:cNvSpPr txBox="1"/>
          <p:nvPr/>
        </p:nvSpPr>
        <p:spPr>
          <a:xfrm>
            <a:off x="7847464" y="1422471"/>
            <a:ext cx="2419380" cy="400110"/>
          </a:xfrm>
          <a:prstGeom prst="rect">
            <a:avLst/>
          </a:prstGeom>
          <a:noFill/>
        </p:spPr>
        <p:txBody>
          <a:bodyPr wrap="none" rtlCol="0">
            <a:spAutoFit/>
          </a:bodyPr>
          <a:lstStyle/>
          <a:p>
            <a:r>
              <a:rPr lang="en-US" sz="2000" b="1" dirty="0" smtClean="0"/>
              <a:t>Majority of the cases</a:t>
            </a:r>
            <a:endParaRPr lang="th-TH" sz="2000" b="1" dirty="0"/>
          </a:p>
        </p:txBody>
      </p:sp>
    </p:spTree>
    <p:extLst>
      <p:ext uri="{BB962C8B-B14F-4D97-AF65-F5344CB8AC3E}">
        <p14:creationId xmlns:p14="http://schemas.microsoft.com/office/powerpoint/2010/main" val="1505003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2147916" y="1497034"/>
            <a:ext cx="3805209" cy="307777"/>
          </a:xfrm>
          <a:prstGeom prst="rect">
            <a:avLst/>
          </a:prstGeom>
          <a:noFill/>
          <a:ln w="9525" algn="ctr">
            <a:solidFill>
              <a:srgbClr val="FF0000"/>
            </a:solidFill>
            <a:miter lim="800000"/>
            <a:headEnd/>
            <a:tailEnd/>
          </a:ln>
        </p:spPr>
        <p:txBody>
          <a:bodyPr wrap="none">
            <a:spAutoFit/>
          </a:bodyPr>
          <a:lstStyle/>
          <a:p>
            <a:pPr algn="ctr"/>
            <a:r>
              <a:rPr lang="en-US" sz="1400" dirty="0">
                <a:latin typeface="Times New Roman" pitchFamily="18" charset="0"/>
                <a:cs typeface="Angsana New" pitchFamily="18" charset="-34"/>
              </a:rPr>
              <a:t>PCUs </a:t>
            </a:r>
            <a:r>
              <a:rPr lang="en-US" sz="1400" dirty="0" err="1">
                <a:latin typeface="Times New Roman" pitchFamily="18" charset="0"/>
                <a:cs typeface="Angsana New" pitchFamily="18" charset="-34"/>
              </a:rPr>
              <a:t>vs</a:t>
            </a:r>
            <a:r>
              <a:rPr lang="en-US" sz="1400" dirty="0">
                <a:latin typeface="Times New Roman" pitchFamily="18" charset="0"/>
                <a:cs typeface="Angsana New" pitchFamily="18" charset="-34"/>
              </a:rPr>
              <a:t> Pub Hosp OPDs: </a:t>
            </a:r>
            <a:r>
              <a:rPr lang="en-US" sz="1400" dirty="0">
                <a:cs typeface="Angsana New" pitchFamily="18" charset="-34"/>
              </a:rPr>
              <a:t>PCUs better than OPDs</a:t>
            </a:r>
            <a:endParaRPr lang="th-TH" sz="1400" dirty="0">
              <a:cs typeface="Angsana New" pitchFamily="18" charset="-34"/>
            </a:endParaRPr>
          </a:p>
        </p:txBody>
      </p:sp>
      <p:sp>
        <p:nvSpPr>
          <p:cNvPr id="19460" name="Text Box 4"/>
          <p:cNvSpPr txBox="1">
            <a:spLocks noChangeArrowheads="1"/>
          </p:cNvSpPr>
          <p:nvPr/>
        </p:nvSpPr>
        <p:spPr bwMode="auto">
          <a:xfrm>
            <a:off x="6402344" y="1497034"/>
            <a:ext cx="3979936" cy="307777"/>
          </a:xfrm>
          <a:prstGeom prst="rect">
            <a:avLst/>
          </a:prstGeom>
          <a:noFill/>
          <a:ln w="9525" algn="ctr">
            <a:solidFill>
              <a:srgbClr val="FF0000"/>
            </a:solidFill>
            <a:miter lim="800000"/>
            <a:headEnd/>
            <a:tailEnd/>
          </a:ln>
        </p:spPr>
        <p:txBody>
          <a:bodyPr wrap="none">
            <a:spAutoFit/>
          </a:bodyPr>
          <a:lstStyle/>
          <a:p>
            <a:pPr algn="ctr"/>
            <a:r>
              <a:rPr lang="en-US" sz="1400" dirty="0">
                <a:latin typeface="Times New Roman" pitchFamily="18" charset="0"/>
                <a:cs typeface="Angsana New" pitchFamily="18" charset="-34"/>
              </a:rPr>
              <a:t>PCUs </a:t>
            </a:r>
            <a:r>
              <a:rPr lang="en-US" sz="1400" dirty="0" err="1">
                <a:latin typeface="Times New Roman" pitchFamily="18" charset="0"/>
                <a:cs typeface="Angsana New" pitchFamily="18" charset="-34"/>
              </a:rPr>
              <a:t>vs</a:t>
            </a:r>
            <a:r>
              <a:rPr lang="en-US" sz="1400" dirty="0">
                <a:latin typeface="Times New Roman" pitchFamily="18" charset="0"/>
                <a:cs typeface="Angsana New" pitchFamily="18" charset="-34"/>
              </a:rPr>
              <a:t> Demon HCs: </a:t>
            </a:r>
            <a:r>
              <a:rPr lang="en-US" sz="1400" dirty="0">
                <a:cs typeface="Angsana New" pitchFamily="18" charset="-34"/>
              </a:rPr>
              <a:t>Demon HCs better than PCUs</a:t>
            </a:r>
            <a:endParaRPr lang="th-TH" sz="1400" dirty="0">
              <a:cs typeface="Angsana New" pitchFamily="18" charset="-34"/>
            </a:endParaRPr>
          </a:p>
        </p:txBody>
      </p:sp>
      <p:sp>
        <p:nvSpPr>
          <p:cNvPr id="19461" name="Text Box 5"/>
          <p:cNvSpPr txBox="1">
            <a:spLocks noChangeArrowheads="1"/>
          </p:cNvSpPr>
          <p:nvPr/>
        </p:nvSpPr>
        <p:spPr bwMode="auto">
          <a:xfrm>
            <a:off x="4667240" y="5929330"/>
            <a:ext cx="1285884" cy="338554"/>
          </a:xfrm>
          <a:prstGeom prst="rect">
            <a:avLst/>
          </a:prstGeom>
          <a:noFill/>
          <a:ln w="9525" algn="ctr">
            <a:noFill/>
            <a:miter lim="800000"/>
            <a:headEnd/>
            <a:tailEnd/>
          </a:ln>
        </p:spPr>
        <p:txBody>
          <a:bodyPr wrap="square">
            <a:spAutoFit/>
          </a:bodyPr>
          <a:lstStyle/>
          <a:p>
            <a:pPr algn="ctr"/>
            <a:r>
              <a:rPr lang="en-US" sz="1600" dirty="0">
                <a:cs typeface="Angsana New" pitchFamily="18" charset="-34"/>
              </a:rPr>
              <a:t>PCUs better</a:t>
            </a:r>
            <a:endParaRPr lang="th-TH" sz="1600" dirty="0">
              <a:cs typeface="Angsana New" pitchFamily="18" charset="-34"/>
            </a:endParaRPr>
          </a:p>
        </p:txBody>
      </p:sp>
      <p:sp>
        <p:nvSpPr>
          <p:cNvPr id="19463" name="Text Box 7"/>
          <p:cNvSpPr txBox="1">
            <a:spLocks noChangeArrowheads="1"/>
          </p:cNvSpPr>
          <p:nvPr/>
        </p:nvSpPr>
        <p:spPr bwMode="auto">
          <a:xfrm>
            <a:off x="6524629" y="5929330"/>
            <a:ext cx="1928825" cy="338554"/>
          </a:xfrm>
          <a:prstGeom prst="rect">
            <a:avLst/>
          </a:prstGeom>
          <a:noFill/>
          <a:ln w="9525" algn="ctr">
            <a:noFill/>
            <a:miter lim="800000"/>
            <a:headEnd/>
            <a:tailEnd/>
          </a:ln>
        </p:spPr>
        <p:txBody>
          <a:bodyPr wrap="square">
            <a:spAutoFit/>
          </a:bodyPr>
          <a:lstStyle/>
          <a:p>
            <a:pPr algn="ctr"/>
            <a:r>
              <a:rPr lang="en-US" sz="1600" dirty="0">
                <a:cs typeface="Angsana New" pitchFamily="18" charset="-34"/>
              </a:rPr>
              <a:t>Demon HCs better</a:t>
            </a:r>
            <a:endParaRPr lang="th-TH" sz="1600" dirty="0">
              <a:cs typeface="Angsana New" pitchFamily="18" charset="-34"/>
            </a:endParaRPr>
          </a:p>
        </p:txBody>
      </p:sp>
      <p:sp>
        <p:nvSpPr>
          <p:cNvPr id="19465" name="Text Box 9"/>
          <p:cNvSpPr txBox="1">
            <a:spLocks noChangeArrowheads="1"/>
          </p:cNvSpPr>
          <p:nvPr/>
        </p:nvSpPr>
        <p:spPr bwMode="auto">
          <a:xfrm>
            <a:off x="5897563" y="1839933"/>
            <a:ext cx="558800" cy="304800"/>
          </a:xfrm>
          <a:prstGeom prst="rect">
            <a:avLst/>
          </a:prstGeom>
          <a:noFill/>
          <a:ln w="9525" algn="ctr">
            <a:noFill/>
            <a:miter lim="800000"/>
            <a:headEnd/>
            <a:tailEnd/>
          </a:ln>
        </p:spPr>
        <p:txBody>
          <a:bodyPr wrap="none">
            <a:spAutoFit/>
          </a:bodyPr>
          <a:lstStyle/>
          <a:p>
            <a:pPr algn="ctr"/>
            <a:r>
              <a:rPr lang="en-US" sz="1400">
                <a:latin typeface="Times New Roman" pitchFamily="18" charset="0"/>
                <a:cs typeface="Angsana New" pitchFamily="18" charset="-34"/>
              </a:rPr>
              <a:t>Trust</a:t>
            </a:r>
            <a:endParaRPr lang="th-TH" sz="1400">
              <a:latin typeface="Times New Roman" pitchFamily="18" charset="0"/>
              <a:cs typeface="Angsana New" pitchFamily="18" charset="-34"/>
            </a:endParaRPr>
          </a:p>
        </p:txBody>
      </p:sp>
      <p:sp>
        <p:nvSpPr>
          <p:cNvPr id="19466" name="Text Box 10"/>
          <p:cNvSpPr txBox="1">
            <a:spLocks noChangeArrowheads="1"/>
          </p:cNvSpPr>
          <p:nvPr/>
        </p:nvSpPr>
        <p:spPr bwMode="auto">
          <a:xfrm>
            <a:off x="5702301" y="2505096"/>
            <a:ext cx="1330325" cy="304800"/>
          </a:xfrm>
          <a:prstGeom prst="rect">
            <a:avLst/>
          </a:prstGeom>
          <a:noFill/>
          <a:ln w="9525" algn="ctr">
            <a:noFill/>
            <a:miter lim="800000"/>
            <a:headEnd/>
            <a:tailEnd/>
          </a:ln>
        </p:spPr>
        <p:txBody>
          <a:bodyPr wrap="none">
            <a:spAutoFit/>
          </a:bodyPr>
          <a:lstStyle/>
          <a:p>
            <a:pPr algn="ctr"/>
            <a:r>
              <a:rPr lang="en-US" sz="1400">
                <a:latin typeface="Times New Roman" pitchFamily="18" charset="0"/>
                <a:cs typeface="Angsana New" pitchFamily="18" charset="-34"/>
              </a:rPr>
              <a:t>Communication</a:t>
            </a:r>
            <a:endParaRPr lang="th-TH" sz="1400">
              <a:latin typeface="Times New Roman" pitchFamily="18" charset="0"/>
              <a:cs typeface="Angsana New" pitchFamily="18" charset="-34"/>
            </a:endParaRPr>
          </a:p>
        </p:txBody>
      </p:sp>
      <p:sp>
        <p:nvSpPr>
          <p:cNvPr id="19467" name="Text Box 11"/>
          <p:cNvSpPr txBox="1">
            <a:spLocks noChangeArrowheads="1"/>
          </p:cNvSpPr>
          <p:nvPr/>
        </p:nvSpPr>
        <p:spPr bwMode="auto">
          <a:xfrm>
            <a:off x="5735638" y="3081358"/>
            <a:ext cx="1308100" cy="304800"/>
          </a:xfrm>
          <a:prstGeom prst="rect">
            <a:avLst/>
          </a:prstGeom>
          <a:noFill/>
          <a:ln w="9525" algn="ctr">
            <a:noFill/>
            <a:miter lim="800000"/>
            <a:headEnd/>
            <a:tailEnd/>
          </a:ln>
        </p:spPr>
        <p:txBody>
          <a:bodyPr wrap="none">
            <a:spAutoFit/>
          </a:bodyPr>
          <a:lstStyle/>
          <a:p>
            <a:pPr algn="ctr"/>
            <a:r>
              <a:rPr lang="en-US" sz="1400">
                <a:latin typeface="Times New Roman" pitchFamily="18" charset="0"/>
                <a:cs typeface="Angsana New" pitchFamily="18" charset="-34"/>
              </a:rPr>
              <a:t>Basic amenities</a:t>
            </a:r>
            <a:endParaRPr lang="th-TH" sz="1400">
              <a:latin typeface="Times New Roman" pitchFamily="18" charset="0"/>
              <a:cs typeface="Angsana New" pitchFamily="18" charset="-34"/>
            </a:endParaRPr>
          </a:p>
        </p:txBody>
      </p:sp>
      <p:sp>
        <p:nvSpPr>
          <p:cNvPr id="19468" name="Text Box 12"/>
          <p:cNvSpPr txBox="1">
            <a:spLocks noChangeArrowheads="1"/>
          </p:cNvSpPr>
          <p:nvPr/>
        </p:nvSpPr>
        <p:spPr bwMode="auto">
          <a:xfrm>
            <a:off x="5730875" y="3873521"/>
            <a:ext cx="1373188" cy="304800"/>
          </a:xfrm>
          <a:prstGeom prst="rect">
            <a:avLst/>
          </a:prstGeom>
          <a:noFill/>
          <a:ln w="9525" algn="ctr">
            <a:noFill/>
            <a:miter lim="800000"/>
            <a:headEnd/>
            <a:tailEnd/>
          </a:ln>
        </p:spPr>
        <p:txBody>
          <a:bodyPr wrap="none">
            <a:spAutoFit/>
          </a:bodyPr>
          <a:lstStyle/>
          <a:p>
            <a:pPr algn="ctr"/>
            <a:r>
              <a:rPr lang="en-US" sz="1400">
                <a:latin typeface="Times New Roman" pitchFamily="18" charset="0"/>
                <a:cs typeface="Angsana New" pitchFamily="18" charset="-34"/>
              </a:rPr>
              <a:t>Prompt attention</a:t>
            </a:r>
            <a:endParaRPr lang="th-TH" sz="1400">
              <a:latin typeface="Times New Roman" pitchFamily="18" charset="0"/>
              <a:cs typeface="Angsana New" pitchFamily="18" charset="-34"/>
            </a:endParaRPr>
          </a:p>
        </p:txBody>
      </p:sp>
      <p:sp>
        <p:nvSpPr>
          <p:cNvPr id="19469" name="Text Box 13"/>
          <p:cNvSpPr txBox="1">
            <a:spLocks noChangeArrowheads="1"/>
          </p:cNvSpPr>
          <p:nvPr/>
        </p:nvSpPr>
        <p:spPr bwMode="auto">
          <a:xfrm>
            <a:off x="5808663" y="4521221"/>
            <a:ext cx="944562" cy="304800"/>
          </a:xfrm>
          <a:prstGeom prst="rect">
            <a:avLst/>
          </a:prstGeom>
          <a:noFill/>
          <a:ln w="9525" algn="ctr">
            <a:noFill/>
            <a:miter lim="800000"/>
            <a:headEnd/>
            <a:tailEnd/>
          </a:ln>
        </p:spPr>
        <p:txBody>
          <a:bodyPr wrap="none">
            <a:spAutoFit/>
          </a:bodyPr>
          <a:lstStyle/>
          <a:p>
            <a:pPr algn="ctr"/>
            <a:r>
              <a:rPr lang="en-US" sz="1400">
                <a:latin typeface="Times New Roman" pitchFamily="18" charset="0"/>
                <a:cs typeface="Angsana New" pitchFamily="18" charset="-34"/>
              </a:rPr>
              <a:t>Autonomy</a:t>
            </a:r>
            <a:endParaRPr lang="th-TH" sz="1400">
              <a:latin typeface="Times New Roman" pitchFamily="18" charset="0"/>
              <a:cs typeface="Angsana New" pitchFamily="18" charset="-34"/>
            </a:endParaRPr>
          </a:p>
        </p:txBody>
      </p:sp>
      <p:sp>
        <p:nvSpPr>
          <p:cNvPr id="19470" name="Text Box 14"/>
          <p:cNvSpPr txBox="1">
            <a:spLocks noChangeArrowheads="1"/>
          </p:cNvSpPr>
          <p:nvPr/>
        </p:nvSpPr>
        <p:spPr bwMode="auto">
          <a:xfrm>
            <a:off x="5945189" y="5241946"/>
            <a:ext cx="727075" cy="304800"/>
          </a:xfrm>
          <a:prstGeom prst="rect">
            <a:avLst/>
          </a:prstGeom>
          <a:noFill/>
          <a:ln w="9525" algn="ctr">
            <a:noFill/>
            <a:miter lim="800000"/>
            <a:headEnd/>
            <a:tailEnd/>
          </a:ln>
        </p:spPr>
        <p:txBody>
          <a:bodyPr wrap="none">
            <a:spAutoFit/>
          </a:bodyPr>
          <a:lstStyle/>
          <a:p>
            <a:pPr algn="ctr"/>
            <a:r>
              <a:rPr lang="en-US" sz="1400">
                <a:latin typeface="Times New Roman" pitchFamily="18" charset="0"/>
                <a:cs typeface="Angsana New" pitchFamily="18" charset="-34"/>
              </a:rPr>
              <a:t>Dignity</a:t>
            </a:r>
            <a:endParaRPr lang="th-TH" sz="1400">
              <a:latin typeface="Times New Roman" pitchFamily="18" charset="0"/>
              <a:cs typeface="Angsana New" pitchFamily="18" charset="-34"/>
            </a:endParaRPr>
          </a:p>
        </p:txBody>
      </p:sp>
      <p:sp>
        <p:nvSpPr>
          <p:cNvPr id="19471" name="Line 15"/>
          <p:cNvSpPr>
            <a:spLocks noChangeShapeType="1"/>
          </p:cNvSpPr>
          <p:nvPr/>
        </p:nvSpPr>
        <p:spPr bwMode="auto">
          <a:xfrm>
            <a:off x="2279651" y="2144733"/>
            <a:ext cx="7777163" cy="0"/>
          </a:xfrm>
          <a:prstGeom prst="line">
            <a:avLst/>
          </a:prstGeom>
          <a:noFill/>
          <a:ln w="9525">
            <a:solidFill>
              <a:schemeClr val="tx1"/>
            </a:solidFill>
            <a:prstDash val="dash"/>
            <a:round/>
            <a:headEnd/>
            <a:tailEnd/>
          </a:ln>
        </p:spPr>
        <p:txBody>
          <a:bodyPr wrap="none">
            <a:spAutoFit/>
          </a:bodyPr>
          <a:lstStyle/>
          <a:p>
            <a:endParaRPr lang="th-TH"/>
          </a:p>
        </p:txBody>
      </p:sp>
      <p:sp>
        <p:nvSpPr>
          <p:cNvPr id="19472" name="Line 16"/>
          <p:cNvSpPr>
            <a:spLocks noChangeShapeType="1"/>
          </p:cNvSpPr>
          <p:nvPr/>
        </p:nvSpPr>
        <p:spPr bwMode="auto">
          <a:xfrm>
            <a:off x="2208213" y="3441721"/>
            <a:ext cx="7777162" cy="0"/>
          </a:xfrm>
          <a:prstGeom prst="line">
            <a:avLst/>
          </a:prstGeom>
          <a:noFill/>
          <a:ln w="9525">
            <a:solidFill>
              <a:schemeClr val="tx1"/>
            </a:solidFill>
            <a:prstDash val="dash"/>
            <a:round/>
            <a:headEnd/>
            <a:tailEnd/>
          </a:ln>
        </p:spPr>
        <p:txBody>
          <a:bodyPr wrap="none">
            <a:spAutoFit/>
          </a:bodyPr>
          <a:lstStyle/>
          <a:p>
            <a:endParaRPr lang="th-TH"/>
          </a:p>
        </p:txBody>
      </p:sp>
      <p:sp>
        <p:nvSpPr>
          <p:cNvPr id="19473" name="Line 17"/>
          <p:cNvSpPr>
            <a:spLocks noChangeShapeType="1"/>
          </p:cNvSpPr>
          <p:nvPr/>
        </p:nvSpPr>
        <p:spPr bwMode="auto">
          <a:xfrm>
            <a:off x="2135188" y="3152796"/>
            <a:ext cx="7777162" cy="0"/>
          </a:xfrm>
          <a:prstGeom prst="line">
            <a:avLst/>
          </a:prstGeom>
          <a:noFill/>
          <a:ln w="9525">
            <a:solidFill>
              <a:schemeClr val="tx1"/>
            </a:solidFill>
            <a:prstDash val="dash"/>
            <a:round/>
            <a:headEnd/>
            <a:tailEnd/>
          </a:ln>
        </p:spPr>
        <p:txBody>
          <a:bodyPr wrap="none">
            <a:spAutoFit/>
          </a:bodyPr>
          <a:lstStyle/>
          <a:p>
            <a:endParaRPr lang="th-TH"/>
          </a:p>
        </p:txBody>
      </p:sp>
      <p:sp>
        <p:nvSpPr>
          <p:cNvPr id="19474" name="Line 18"/>
          <p:cNvSpPr>
            <a:spLocks noChangeShapeType="1"/>
          </p:cNvSpPr>
          <p:nvPr/>
        </p:nvSpPr>
        <p:spPr bwMode="auto">
          <a:xfrm>
            <a:off x="2208213" y="4521221"/>
            <a:ext cx="7777162" cy="0"/>
          </a:xfrm>
          <a:prstGeom prst="line">
            <a:avLst/>
          </a:prstGeom>
          <a:noFill/>
          <a:ln w="9525">
            <a:solidFill>
              <a:schemeClr val="tx1"/>
            </a:solidFill>
            <a:prstDash val="dash"/>
            <a:round/>
            <a:headEnd/>
            <a:tailEnd/>
          </a:ln>
        </p:spPr>
        <p:txBody>
          <a:bodyPr wrap="none">
            <a:spAutoFit/>
          </a:bodyPr>
          <a:lstStyle/>
          <a:p>
            <a:endParaRPr lang="th-TH"/>
          </a:p>
        </p:txBody>
      </p:sp>
      <p:sp>
        <p:nvSpPr>
          <p:cNvPr id="19475" name="Line 19"/>
          <p:cNvSpPr>
            <a:spLocks noChangeShapeType="1"/>
          </p:cNvSpPr>
          <p:nvPr/>
        </p:nvSpPr>
        <p:spPr bwMode="auto">
          <a:xfrm>
            <a:off x="2135188" y="4953021"/>
            <a:ext cx="7777162" cy="0"/>
          </a:xfrm>
          <a:prstGeom prst="line">
            <a:avLst/>
          </a:prstGeom>
          <a:noFill/>
          <a:ln w="9525">
            <a:solidFill>
              <a:schemeClr val="tx1"/>
            </a:solidFill>
            <a:prstDash val="dash"/>
            <a:round/>
            <a:headEnd/>
            <a:tailEnd/>
          </a:ln>
        </p:spPr>
        <p:txBody>
          <a:bodyPr wrap="none">
            <a:spAutoFit/>
          </a:bodyPr>
          <a:lstStyle/>
          <a:p>
            <a:endParaRPr lang="th-TH"/>
          </a:p>
        </p:txBody>
      </p:sp>
      <p:grpSp>
        <p:nvGrpSpPr>
          <p:cNvPr id="2" name="Group 20"/>
          <p:cNvGrpSpPr>
            <a:grpSpLocks noChangeAspect="1"/>
          </p:cNvGrpSpPr>
          <p:nvPr/>
        </p:nvGrpSpPr>
        <p:grpSpPr bwMode="auto">
          <a:xfrm>
            <a:off x="1271588" y="1784372"/>
            <a:ext cx="5402263" cy="4270375"/>
            <a:chOff x="1802" y="2073"/>
            <a:chExt cx="8869" cy="6656"/>
          </a:xfrm>
        </p:grpSpPr>
        <p:sp>
          <p:nvSpPr>
            <p:cNvPr id="19570" name="AutoShape 21"/>
            <p:cNvSpPr>
              <a:spLocks noChangeAspect="1" noChangeArrowheads="1"/>
            </p:cNvSpPr>
            <p:nvPr/>
          </p:nvSpPr>
          <p:spPr bwMode="auto">
            <a:xfrm>
              <a:off x="1802" y="2073"/>
              <a:ext cx="8869" cy="6656"/>
            </a:xfrm>
            <a:prstGeom prst="rect">
              <a:avLst/>
            </a:prstGeom>
            <a:noFill/>
            <a:ln w="9525">
              <a:noFill/>
              <a:miter lim="800000"/>
              <a:headEnd/>
              <a:tailEnd/>
            </a:ln>
          </p:spPr>
          <p:txBody>
            <a:bodyPr/>
            <a:lstStyle/>
            <a:p>
              <a:endParaRPr lang="en-US"/>
            </a:p>
          </p:txBody>
        </p:sp>
        <p:sp>
          <p:nvSpPr>
            <p:cNvPr id="19571" name="Rectangle 22"/>
            <p:cNvSpPr>
              <a:spLocks noChangeArrowheads="1"/>
            </p:cNvSpPr>
            <p:nvPr/>
          </p:nvSpPr>
          <p:spPr bwMode="auto">
            <a:xfrm>
              <a:off x="6338" y="8041"/>
              <a:ext cx="785" cy="135"/>
            </a:xfrm>
            <a:prstGeom prst="rect">
              <a:avLst/>
            </a:prstGeom>
            <a:solidFill>
              <a:srgbClr val="000080"/>
            </a:solidFill>
            <a:ln w="6985">
              <a:solidFill>
                <a:srgbClr val="000000"/>
              </a:solidFill>
              <a:miter lim="800000"/>
              <a:headEnd/>
              <a:tailEnd/>
            </a:ln>
          </p:spPr>
          <p:txBody>
            <a:bodyPr/>
            <a:lstStyle/>
            <a:p>
              <a:endParaRPr lang="en-US"/>
            </a:p>
          </p:txBody>
        </p:sp>
        <p:sp>
          <p:nvSpPr>
            <p:cNvPr id="19572" name="Rectangle 23"/>
            <p:cNvSpPr>
              <a:spLocks noChangeArrowheads="1"/>
            </p:cNvSpPr>
            <p:nvPr/>
          </p:nvSpPr>
          <p:spPr bwMode="auto">
            <a:xfrm>
              <a:off x="6338" y="7707"/>
              <a:ext cx="1795" cy="133"/>
            </a:xfrm>
            <a:prstGeom prst="rect">
              <a:avLst/>
            </a:prstGeom>
            <a:solidFill>
              <a:srgbClr val="000080"/>
            </a:solidFill>
            <a:ln w="6985">
              <a:solidFill>
                <a:srgbClr val="000000"/>
              </a:solidFill>
              <a:miter lim="800000"/>
              <a:headEnd/>
              <a:tailEnd/>
            </a:ln>
          </p:spPr>
          <p:txBody>
            <a:bodyPr/>
            <a:lstStyle/>
            <a:p>
              <a:endParaRPr lang="en-US"/>
            </a:p>
          </p:txBody>
        </p:sp>
        <p:sp>
          <p:nvSpPr>
            <p:cNvPr id="19573" name="Rectangle 24"/>
            <p:cNvSpPr>
              <a:spLocks noChangeArrowheads="1"/>
            </p:cNvSpPr>
            <p:nvPr/>
          </p:nvSpPr>
          <p:spPr bwMode="auto">
            <a:xfrm>
              <a:off x="6338" y="7372"/>
              <a:ext cx="1824" cy="134"/>
            </a:xfrm>
            <a:prstGeom prst="rect">
              <a:avLst/>
            </a:prstGeom>
            <a:solidFill>
              <a:srgbClr val="000080"/>
            </a:solidFill>
            <a:ln w="6985">
              <a:solidFill>
                <a:srgbClr val="000000"/>
              </a:solidFill>
              <a:miter lim="800000"/>
              <a:headEnd/>
              <a:tailEnd/>
            </a:ln>
          </p:spPr>
          <p:txBody>
            <a:bodyPr/>
            <a:lstStyle/>
            <a:p>
              <a:endParaRPr lang="en-US"/>
            </a:p>
          </p:txBody>
        </p:sp>
        <p:sp>
          <p:nvSpPr>
            <p:cNvPr id="19574" name="Rectangle 25"/>
            <p:cNvSpPr>
              <a:spLocks noChangeArrowheads="1"/>
            </p:cNvSpPr>
            <p:nvPr/>
          </p:nvSpPr>
          <p:spPr bwMode="auto">
            <a:xfrm>
              <a:off x="6338" y="7038"/>
              <a:ext cx="2188" cy="133"/>
            </a:xfrm>
            <a:prstGeom prst="rect">
              <a:avLst/>
            </a:prstGeom>
            <a:solidFill>
              <a:srgbClr val="000080"/>
            </a:solidFill>
            <a:ln w="6985">
              <a:solidFill>
                <a:srgbClr val="000000"/>
              </a:solidFill>
              <a:miter lim="800000"/>
              <a:headEnd/>
              <a:tailEnd/>
            </a:ln>
          </p:spPr>
          <p:txBody>
            <a:bodyPr/>
            <a:lstStyle/>
            <a:p>
              <a:endParaRPr lang="en-US"/>
            </a:p>
          </p:txBody>
        </p:sp>
        <p:sp>
          <p:nvSpPr>
            <p:cNvPr id="19575" name="Rectangle 26"/>
            <p:cNvSpPr>
              <a:spLocks noChangeArrowheads="1"/>
            </p:cNvSpPr>
            <p:nvPr/>
          </p:nvSpPr>
          <p:spPr bwMode="auto">
            <a:xfrm>
              <a:off x="6338" y="6703"/>
              <a:ext cx="1205" cy="134"/>
            </a:xfrm>
            <a:prstGeom prst="rect">
              <a:avLst/>
            </a:prstGeom>
            <a:solidFill>
              <a:srgbClr val="800080"/>
            </a:solidFill>
            <a:ln w="6985">
              <a:solidFill>
                <a:srgbClr val="000000"/>
              </a:solidFill>
              <a:miter lim="800000"/>
              <a:headEnd/>
              <a:tailEnd/>
            </a:ln>
          </p:spPr>
          <p:txBody>
            <a:bodyPr/>
            <a:lstStyle/>
            <a:p>
              <a:endParaRPr lang="en-US"/>
            </a:p>
          </p:txBody>
        </p:sp>
        <p:sp>
          <p:nvSpPr>
            <p:cNvPr id="19576" name="Rectangle 27"/>
            <p:cNvSpPr>
              <a:spLocks noChangeArrowheads="1"/>
            </p:cNvSpPr>
            <p:nvPr/>
          </p:nvSpPr>
          <p:spPr bwMode="auto">
            <a:xfrm>
              <a:off x="6338" y="6367"/>
              <a:ext cx="1599" cy="135"/>
            </a:xfrm>
            <a:prstGeom prst="rect">
              <a:avLst/>
            </a:prstGeom>
            <a:solidFill>
              <a:srgbClr val="800080"/>
            </a:solidFill>
            <a:ln w="6985">
              <a:solidFill>
                <a:srgbClr val="000000"/>
              </a:solidFill>
              <a:miter lim="800000"/>
              <a:headEnd/>
              <a:tailEnd/>
            </a:ln>
          </p:spPr>
          <p:txBody>
            <a:bodyPr/>
            <a:lstStyle/>
            <a:p>
              <a:endParaRPr lang="en-US"/>
            </a:p>
          </p:txBody>
        </p:sp>
        <p:sp>
          <p:nvSpPr>
            <p:cNvPr id="19577" name="Rectangle 28"/>
            <p:cNvSpPr>
              <a:spLocks noChangeArrowheads="1"/>
            </p:cNvSpPr>
            <p:nvPr/>
          </p:nvSpPr>
          <p:spPr bwMode="auto">
            <a:xfrm>
              <a:off x="6338" y="6034"/>
              <a:ext cx="1122" cy="132"/>
            </a:xfrm>
            <a:prstGeom prst="rect">
              <a:avLst/>
            </a:prstGeom>
            <a:solidFill>
              <a:srgbClr val="FF0000"/>
            </a:solidFill>
            <a:ln w="6985">
              <a:solidFill>
                <a:srgbClr val="000000"/>
              </a:solidFill>
              <a:miter lim="800000"/>
              <a:headEnd/>
              <a:tailEnd/>
            </a:ln>
          </p:spPr>
          <p:txBody>
            <a:bodyPr/>
            <a:lstStyle/>
            <a:p>
              <a:endParaRPr lang="en-US"/>
            </a:p>
          </p:txBody>
        </p:sp>
        <p:sp>
          <p:nvSpPr>
            <p:cNvPr id="19578" name="Rectangle 29"/>
            <p:cNvSpPr>
              <a:spLocks noChangeArrowheads="1"/>
            </p:cNvSpPr>
            <p:nvPr/>
          </p:nvSpPr>
          <p:spPr bwMode="auto">
            <a:xfrm>
              <a:off x="6338" y="5698"/>
              <a:ext cx="981" cy="135"/>
            </a:xfrm>
            <a:prstGeom prst="rect">
              <a:avLst/>
            </a:prstGeom>
            <a:solidFill>
              <a:srgbClr val="FF0000"/>
            </a:solidFill>
            <a:ln w="6985">
              <a:solidFill>
                <a:srgbClr val="000000"/>
              </a:solidFill>
              <a:miter lim="800000"/>
              <a:headEnd/>
              <a:tailEnd/>
            </a:ln>
          </p:spPr>
          <p:txBody>
            <a:bodyPr/>
            <a:lstStyle/>
            <a:p>
              <a:endParaRPr lang="en-US"/>
            </a:p>
          </p:txBody>
        </p:sp>
        <p:sp>
          <p:nvSpPr>
            <p:cNvPr id="19579" name="Rectangle 30"/>
            <p:cNvSpPr>
              <a:spLocks noChangeArrowheads="1"/>
            </p:cNvSpPr>
            <p:nvPr/>
          </p:nvSpPr>
          <p:spPr bwMode="auto">
            <a:xfrm>
              <a:off x="6338" y="5363"/>
              <a:ext cx="1683" cy="134"/>
            </a:xfrm>
            <a:prstGeom prst="rect">
              <a:avLst/>
            </a:prstGeom>
            <a:solidFill>
              <a:srgbClr val="FF0000"/>
            </a:solidFill>
            <a:ln w="6985">
              <a:solidFill>
                <a:srgbClr val="000000"/>
              </a:solidFill>
              <a:miter lim="800000"/>
              <a:headEnd/>
              <a:tailEnd/>
            </a:ln>
          </p:spPr>
          <p:txBody>
            <a:bodyPr/>
            <a:lstStyle/>
            <a:p>
              <a:endParaRPr lang="en-US"/>
            </a:p>
          </p:txBody>
        </p:sp>
        <p:sp>
          <p:nvSpPr>
            <p:cNvPr id="19580" name="Rectangle 31"/>
            <p:cNvSpPr>
              <a:spLocks noChangeArrowheads="1"/>
            </p:cNvSpPr>
            <p:nvPr/>
          </p:nvSpPr>
          <p:spPr bwMode="auto">
            <a:xfrm>
              <a:off x="6338" y="5029"/>
              <a:ext cx="1712" cy="133"/>
            </a:xfrm>
            <a:prstGeom prst="rect">
              <a:avLst/>
            </a:prstGeom>
            <a:solidFill>
              <a:srgbClr val="FF0000"/>
            </a:solidFill>
            <a:ln w="6985">
              <a:solidFill>
                <a:srgbClr val="000000"/>
              </a:solidFill>
              <a:miter lim="800000"/>
              <a:headEnd/>
              <a:tailEnd/>
            </a:ln>
          </p:spPr>
          <p:txBody>
            <a:bodyPr/>
            <a:lstStyle/>
            <a:p>
              <a:endParaRPr lang="en-US"/>
            </a:p>
          </p:txBody>
        </p:sp>
        <p:sp>
          <p:nvSpPr>
            <p:cNvPr id="19581" name="Rectangle 32"/>
            <p:cNvSpPr>
              <a:spLocks noChangeArrowheads="1"/>
            </p:cNvSpPr>
            <p:nvPr/>
          </p:nvSpPr>
          <p:spPr bwMode="auto">
            <a:xfrm>
              <a:off x="6338" y="4694"/>
              <a:ext cx="869" cy="134"/>
            </a:xfrm>
            <a:prstGeom prst="rect">
              <a:avLst/>
            </a:prstGeom>
            <a:solidFill>
              <a:srgbClr val="FF0000"/>
            </a:solidFill>
            <a:ln w="6985">
              <a:solidFill>
                <a:srgbClr val="000000"/>
              </a:solidFill>
              <a:miter lim="800000"/>
              <a:headEnd/>
              <a:tailEnd/>
            </a:ln>
          </p:spPr>
          <p:txBody>
            <a:bodyPr/>
            <a:lstStyle/>
            <a:p>
              <a:endParaRPr lang="en-US"/>
            </a:p>
          </p:txBody>
        </p:sp>
        <p:sp>
          <p:nvSpPr>
            <p:cNvPr id="19582" name="Rectangle 33"/>
            <p:cNvSpPr>
              <a:spLocks noChangeArrowheads="1"/>
            </p:cNvSpPr>
            <p:nvPr/>
          </p:nvSpPr>
          <p:spPr bwMode="auto">
            <a:xfrm>
              <a:off x="6338" y="4360"/>
              <a:ext cx="2750" cy="133"/>
            </a:xfrm>
            <a:prstGeom prst="rect">
              <a:avLst/>
            </a:prstGeom>
            <a:solidFill>
              <a:srgbClr val="FFFF00"/>
            </a:solidFill>
            <a:ln w="6985">
              <a:solidFill>
                <a:srgbClr val="000000"/>
              </a:solidFill>
              <a:miter lim="800000"/>
              <a:headEnd/>
              <a:tailEnd/>
            </a:ln>
          </p:spPr>
          <p:txBody>
            <a:bodyPr/>
            <a:lstStyle/>
            <a:p>
              <a:endParaRPr lang="en-US"/>
            </a:p>
          </p:txBody>
        </p:sp>
        <p:sp>
          <p:nvSpPr>
            <p:cNvPr id="19583" name="Rectangle 34"/>
            <p:cNvSpPr>
              <a:spLocks noChangeArrowheads="1"/>
            </p:cNvSpPr>
            <p:nvPr/>
          </p:nvSpPr>
          <p:spPr bwMode="auto">
            <a:xfrm>
              <a:off x="6338" y="4025"/>
              <a:ext cx="3479" cy="134"/>
            </a:xfrm>
            <a:prstGeom prst="rect">
              <a:avLst/>
            </a:prstGeom>
            <a:solidFill>
              <a:srgbClr val="FFFF00"/>
            </a:solidFill>
            <a:ln w="6985">
              <a:solidFill>
                <a:srgbClr val="000000"/>
              </a:solidFill>
              <a:miter lim="800000"/>
              <a:headEnd/>
              <a:tailEnd/>
            </a:ln>
          </p:spPr>
          <p:txBody>
            <a:bodyPr/>
            <a:lstStyle/>
            <a:p>
              <a:endParaRPr lang="en-US"/>
            </a:p>
          </p:txBody>
        </p:sp>
        <p:sp>
          <p:nvSpPr>
            <p:cNvPr id="19584" name="Rectangle 35"/>
            <p:cNvSpPr>
              <a:spLocks noChangeArrowheads="1"/>
            </p:cNvSpPr>
            <p:nvPr/>
          </p:nvSpPr>
          <p:spPr bwMode="auto">
            <a:xfrm>
              <a:off x="6338" y="3689"/>
              <a:ext cx="1262" cy="135"/>
            </a:xfrm>
            <a:prstGeom prst="rect">
              <a:avLst/>
            </a:prstGeom>
            <a:solidFill>
              <a:srgbClr val="008000"/>
            </a:solidFill>
            <a:ln w="6985">
              <a:solidFill>
                <a:srgbClr val="000000"/>
              </a:solidFill>
              <a:miter lim="800000"/>
              <a:headEnd/>
              <a:tailEnd/>
            </a:ln>
          </p:spPr>
          <p:txBody>
            <a:bodyPr/>
            <a:lstStyle/>
            <a:p>
              <a:endParaRPr lang="en-US"/>
            </a:p>
          </p:txBody>
        </p:sp>
        <p:sp>
          <p:nvSpPr>
            <p:cNvPr id="19585" name="Rectangle 36"/>
            <p:cNvSpPr>
              <a:spLocks noChangeArrowheads="1"/>
            </p:cNvSpPr>
            <p:nvPr/>
          </p:nvSpPr>
          <p:spPr bwMode="auto">
            <a:xfrm>
              <a:off x="6338" y="3356"/>
              <a:ext cx="1656" cy="132"/>
            </a:xfrm>
            <a:prstGeom prst="rect">
              <a:avLst/>
            </a:prstGeom>
            <a:solidFill>
              <a:srgbClr val="008000"/>
            </a:solidFill>
            <a:ln w="6985">
              <a:solidFill>
                <a:srgbClr val="000000"/>
              </a:solidFill>
              <a:miter lim="800000"/>
              <a:headEnd/>
              <a:tailEnd/>
            </a:ln>
          </p:spPr>
          <p:txBody>
            <a:bodyPr/>
            <a:lstStyle/>
            <a:p>
              <a:endParaRPr lang="en-US"/>
            </a:p>
          </p:txBody>
        </p:sp>
        <p:sp>
          <p:nvSpPr>
            <p:cNvPr id="19586" name="Rectangle 37"/>
            <p:cNvSpPr>
              <a:spLocks noChangeArrowheads="1"/>
            </p:cNvSpPr>
            <p:nvPr/>
          </p:nvSpPr>
          <p:spPr bwMode="auto">
            <a:xfrm>
              <a:off x="6338" y="3020"/>
              <a:ext cx="1992" cy="135"/>
            </a:xfrm>
            <a:prstGeom prst="rect">
              <a:avLst/>
            </a:prstGeom>
            <a:solidFill>
              <a:srgbClr val="008000"/>
            </a:solidFill>
            <a:ln w="6985">
              <a:solidFill>
                <a:srgbClr val="000000"/>
              </a:solidFill>
              <a:miter lim="800000"/>
              <a:headEnd/>
              <a:tailEnd/>
            </a:ln>
          </p:spPr>
          <p:txBody>
            <a:bodyPr/>
            <a:lstStyle/>
            <a:p>
              <a:endParaRPr lang="en-US"/>
            </a:p>
          </p:txBody>
        </p:sp>
        <p:sp>
          <p:nvSpPr>
            <p:cNvPr id="19587" name="Rectangle 38"/>
            <p:cNvSpPr>
              <a:spLocks noChangeArrowheads="1"/>
            </p:cNvSpPr>
            <p:nvPr/>
          </p:nvSpPr>
          <p:spPr bwMode="auto">
            <a:xfrm>
              <a:off x="6338" y="2686"/>
              <a:ext cx="1768" cy="133"/>
            </a:xfrm>
            <a:prstGeom prst="rect">
              <a:avLst/>
            </a:prstGeom>
            <a:solidFill>
              <a:srgbClr val="008000"/>
            </a:solidFill>
            <a:ln w="6985">
              <a:solidFill>
                <a:srgbClr val="000000"/>
              </a:solidFill>
              <a:miter lim="800000"/>
              <a:headEnd/>
              <a:tailEnd/>
            </a:ln>
          </p:spPr>
          <p:txBody>
            <a:bodyPr/>
            <a:lstStyle/>
            <a:p>
              <a:endParaRPr lang="en-US"/>
            </a:p>
          </p:txBody>
        </p:sp>
        <p:sp>
          <p:nvSpPr>
            <p:cNvPr id="19588" name="Rectangle 39"/>
            <p:cNvSpPr>
              <a:spLocks noChangeArrowheads="1"/>
            </p:cNvSpPr>
            <p:nvPr/>
          </p:nvSpPr>
          <p:spPr bwMode="auto">
            <a:xfrm>
              <a:off x="6338" y="2351"/>
              <a:ext cx="1375" cy="135"/>
            </a:xfrm>
            <a:prstGeom prst="rect">
              <a:avLst/>
            </a:prstGeom>
            <a:solidFill>
              <a:srgbClr val="FF6600"/>
            </a:solidFill>
            <a:ln w="6985">
              <a:solidFill>
                <a:srgbClr val="000000"/>
              </a:solidFill>
              <a:miter lim="800000"/>
              <a:headEnd/>
              <a:tailEnd/>
            </a:ln>
          </p:spPr>
          <p:txBody>
            <a:bodyPr/>
            <a:lstStyle/>
            <a:p>
              <a:endParaRPr lang="en-US"/>
            </a:p>
          </p:txBody>
        </p:sp>
        <p:sp>
          <p:nvSpPr>
            <p:cNvPr id="19589" name="Line 40"/>
            <p:cNvSpPr>
              <a:spLocks noChangeShapeType="1"/>
            </p:cNvSpPr>
            <p:nvPr/>
          </p:nvSpPr>
          <p:spPr bwMode="auto">
            <a:xfrm>
              <a:off x="2409" y="8276"/>
              <a:ext cx="7857" cy="0"/>
            </a:xfrm>
            <a:prstGeom prst="line">
              <a:avLst/>
            </a:prstGeom>
            <a:noFill/>
            <a:ln w="0">
              <a:solidFill>
                <a:srgbClr val="000000"/>
              </a:solidFill>
              <a:round/>
              <a:headEnd/>
              <a:tailEnd/>
            </a:ln>
          </p:spPr>
          <p:txBody>
            <a:bodyPr/>
            <a:lstStyle/>
            <a:p>
              <a:endParaRPr lang="th-TH"/>
            </a:p>
          </p:txBody>
        </p:sp>
        <p:sp>
          <p:nvSpPr>
            <p:cNvPr id="19590" name="Line 41"/>
            <p:cNvSpPr>
              <a:spLocks noChangeShapeType="1"/>
            </p:cNvSpPr>
            <p:nvPr/>
          </p:nvSpPr>
          <p:spPr bwMode="auto">
            <a:xfrm flipV="1">
              <a:off x="2409" y="8276"/>
              <a:ext cx="0" cy="47"/>
            </a:xfrm>
            <a:prstGeom prst="line">
              <a:avLst/>
            </a:prstGeom>
            <a:noFill/>
            <a:ln w="0">
              <a:solidFill>
                <a:srgbClr val="000000"/>
              </a:solidFill>
              <a:round/>
              <a:headEnd/>
              <a:tailEnd/>
            </a:ln>
          </p:spPr>
          <p:txBody>
            <a:bodyPr/>
            <a:lstStyle/>
            <a:p>
              <a:endParaRPr lang="th-TH"/>
            </a:p>
          </p:txBody>
        </p:sp>
        <p:sp>
          <p:nvSpPr>
            <p:cNvPr id="19591" name="Line 42"/>
            <p:cNvSpPr>
              <a:spLocks noChangeShapeType="1"/>
            </p:cNvSpPr>
            <p:nvPr/>
          </p:nvSpPr>
          <p:spPr bwMode="auto">
            <a:xfrm flipV="1">
              <a:off x="2970" y="8276"/>
              <a:ext cx="0" cy="47"/>
            </a:xfrm>
            <a:prstGeom prst="line">
              <a:avLst/>
            </a:prstGeom>
            <a:noFill/>
            <a:ln w="0">
              <a:solidFill>
                <a:srgbClr val="000000"/>
              </a:solidFill>
              <a:round/>
              <a:headEnd/>
              <a:tailEnd/>
            </a:ln>
          </p:spPr>
          <p:txBody>
            <a:bodyPr/>
            <a:lstStyle/>
            <a:p>
              <a:endParaRPr lang="th-TH"/>
            </a:p>
          </p:txBody>
        </p:sp>
        <p:sp>
          <p:nvSpPr>
            <p:cNvPr id="19592" name="Line 43"/>
            <p:cNvSpPr>
              <a:spLocks noChangeShapeType="1"/>
            </p:cNvSpPr>
            <p:nvPr/>
          </p:nvSpPr>
          <p:spPr bwMode="auto">
            <a:xfrm flipV="1">
              <a:off x="3531" y="8276"/>
              <a:ext cx="0" cy="47"/>
            </a:xfrm>
            <a:prstGeom prst="line">
              <a:avLst/>
            </a:prstGeom>
            <a:noFill/>
            <a:ln w="0">
              <a:solidFill>
                <a:srgbClr val="000000"/>
              </a:solidFill>
              <a:round/>
              <a:headEnd/>
              <a:tailEnd/>
            </a:ln>
          </p:spPr>
          <p:txBody>
            <a:bodyPr/>
            <a:lstStyle/>
            <a:p>
              <a:endParaRPr lang="th-TH"/>
            </a:p>
          </p:txBody>
        </p:sp>
        <p:sp>
          <p:nvSpPr>
            <p:cNvPr id="19593" name="Line 44"/>
            <p:cNvSpPr>
              <a:spLocks noChangeShapeType="1"/>
            </p:cNvSpPr>
            <p:nvPr/>
          </p:nvSpPr>
          <p:spPr bwMode="auto">
            <a:xfrm flipV="1">
              <a:off x="4093" y="8276"/>
              <a:ext cx="0" cy="47"/>
            </a:xfrm>
            <a:prstGeom prst="line">
              <a:avLst/>
            </a:prstGeom>
            <a:noFill/>
            <a:ln w="0">
              <a:solidFill>
                <a:srgbClr val="000000"/>
              </a:solidFill>
              <a:round/>
              <a:headEnd/>
              <a:tailEnd/>
            </a:ln>
          </p:spPr>
          <p:txBody>
            <a:bodyPr/>
            <a:lstStyle/>
            <a:p>
              <a:endParaRPr lang="th-TH"/>
            </a:p>
          </p:txBody>
        </p:sp>
        <p:sp>
          <p:nvSpPr>
            <p:cNvPr id="19594" name="Line 45"/>
            <p:cNvSpPr>
              <a:spLocks noChangeShapeType="1"/>
            </p:cNvSpPr>
            <p:nvPr/>
          </p:nvSpPr>
          <p:spPr bwMode="auto">
            <a:xfrm flipV="1">
              <a:off x="4654" y="8276"/>
              <a:ext cx="0" cy="47"/>
            </a:xfrm>
            <a:prstGeom prst="line">
              <a:avLst/>
            </a:prstGeom>
            <a:noFill/>
            <a:ln w="0">
              <a:solidFill>
                <a:srgbClr val="000000"/>
              </a:solidFill>
              <a:round/>
              <a:headEnd/>
              <a:tailEnd/>
            </a:ln>
          </p:spPr>
          <p:txBody>
            <a:bodyPr/>
            <a:lstStyle/>
            <a:p>
              <a:endParaRPr lang="th-TH"/>
            </a:p>
          </p:txBody>
        </p:sp>
        <p:sp>
          <p:nvSpPr>
            <p:cNvPr id="19595" name="Line 46"/>
            <p:cNvSpPr>
              <a:spLocks noChangeShapeType="1"/>
            </p:cNvSpPr>
            <p:nvPr/>
          </p:nvSpPr>
          <p:spPr bwMode="auto">
            <a:xfrm flipV="1">
              <a:off x="5215" y="8276"/>
              <a:ext cx="0" cy="47"/>
            </a:xfrm>
            <a:prstGeom prst="line">
              <a:avLst/>
            </a:prstGeom>
            <a:noFill/>
            <a:ln w="0">
              <a:solidFill>
                <a:srgbClr val="000000"/>
              </a:solidFill>
              <a:round/>
              <a:headEnd/>
              <a:tailEnd/>
            </a:ln>
          </p:spPr>
          <p:txBody>
            <a:bodyPr/>
            <a:lstStyle/>
            <a:p>
              <a:endParaRPr lang="th-TH"/>
            </a:p>
          </p:txBody>
        </p:sp>
        <p:sp>
          <p:nvSpPr>
            <p:cNvPr id="19596" name="Line 47"/>
            <p:cNvSpPr>
              <a:spLocks noChangeShapeType="1"/>
            </p:cNvSpPr>
            <p:nvPr/>
          </p:nvSpPr>
          <p:spPr bwMode="auto">
            <a:xfrm flipV="1">
              <a:off x="5776" y="8276"/>
              <a:ext cx="0" cy="47"/>
            </a:xfrm>
            <a:prstGeom prst="line">
              <a:avLst/>
            </a:prstGeom>
            <a:noFill/>
            <a:ln w="0">
              <a:solidFill>
                <a:srgbClr val="000000"/>
              </a:solidFill>
              <a:round/>
              <a:headEnd/>
              <a:tailEnd/>
            </a:ln>
          </p:spPr>
          <p:txBody>
            <a:bodyPr/>
            <a:lstStyle/>
            <a:p>
              <a:endParaRPr lang="th-TH"/>
            </a:p>
          </p:txBody>
        </p:sp>
        <p:sp>
          <p:nvSpPr>
            <p:cNvPr id="19597" name="Line 48"/>
            <p:cNvSpPr>
              <a:spLocks noChangeShapeType="1"/>
            </p:cNvSpPr>
            <p:nvPr/>
          </p:nvSpPr>
          <p:spPr bwMode="auto">
            <a:xfrm flipV="1">
              <a:off x="6338" y="8276"/>
              <a:ext cx="0" cy="47"/>
            </a:xfrm>
            <a:prstGeom prst="line">
              <a:avLst/>
            </a:prstGeom>
            <a:noFill/>
            <a:ln w="0">
              <a:solidFill>
                <a:srgbClr val="000000"/>
              </a:solidFill>
              <a:round/>
              <a:headEnd/>
              <a:tailEnd/>
            </a:ln>
          </p:spPr>
          <p:txBody>
            <a:bodyPr/>
            <a:lstStyle/>
            <a:p>
              <a:endParaRPr lang="th-TH"/>
            </a:p>
          </p:txBody>
        </p:sp>
        <p:sp>
          <p:nvSpPr>
            <p:cNvPr id="19598" name="Line 49"/>
            <p:cNvSpPr>
              <a:spLocks noChangeShapeType="1"/>
            </p:cNvSpPr>
            <p:nvPr/>
          </p:nvSpPr>
          <p:spPr bwMode="auto">
            <a:xfrm flipV="1">
              <a:off x="6899" y="8276"/>
              <a:ext cx="0" cy="47"/>
            </a:xfrm>
            <a:prstGeom prst="line">
              <a:avLst/>
            </a:prstGeom>
            <a:noFill/>
            <a:ln w="0">
              <a:solidFill>
                <a:srgbClr val="000000"/>
              </a:solidFill>
              <a:round/>
              <a:headEnd/>
              <a:tailEnd/>
            </a:ln>
          </p:spPr>
          <p:txBody>
            <a:bodyPr/>
            <a:lstStyle/>
            <a:p>
              <a:endParaRPr lang="th-TH"/>
            </a:p>
          </p:txBody>
        </p:sp>
        <p:sp>
          <p:nvSpPr>
            <p:cNvPr id="19599" name="Line 50"/>
            <p:cNvSpPr>
              <a:spLocks noChangeShapeType="1"/>
            </p:cNvSpPr>
            <p:nvPr/>
          </p:nvSpPr>
          <p:spPr bwMode="auto">
            <a:xfrm flipV="1">
              <a:off x="7460" y="8276"/>
              <a:ext cx="0" cy="47"/>
            </a:xfrm>
            <a:prstGeom prst="line">
              <a:avLst/>
            </a:prstGeom>
            <a:noFill/>
            <a:ln w="0">
              <a:solidFill>
                <a:srgbClr val="000000"/>
              </a:solidFill>
              <a:round/>
              <a:headEnd/>
              <a:tailEnd/>
            </a:ln>
          </p:spPr>
          <p:txBody>
            <a:bodyPr/>
            <a:lstStyle/>
            <a:p>
              <a:endParaRPr lang="th-TH"/>
            </a:p>
          </p:txBody>
        </p:sp>
        <p:sp>
          <p:nvSpPr>
            <p:cNvPr id="19600" name="Line 51"/>
            <p:cNvSpPr>
              <a:spLocks noChangeShapeType="1"/>
            </p:cNvSpPr>
            <p:nvPr/>
          </p:nvSpPr>
          <p:spPr bwMode="auto">
            <a:xfrm flipV="1">
              <a:off x="8021" y="8276"/>
              <a:ext cx="0" cy="47"/>
            </a:xfrm>
            <a:prstGeom prst="line">
              <a:avLst/>
            </a:prstGeom>
            <a:noFill/>
            <a:ln w="0">
              <a:solidFill>
                <a:srgbClr val="000000"/>
              </a:solidFill>
              <a:round/>
              <a:headEnd/>
              <a:tailEnd/>
            </a:ln>
          </p:spPr>
          <p:txBody>
            <a:bodyPr/>
            <a:lstStyle/>
            <a:p>
              <a:endParaRPr lang="th-TH"/>
            </a:p>
          </p:txBody>
        </p:sp>
        <p:sp>
          <p:nvSpPr>
            <p:cNvPr id="19601" name="Line 52"/>
            <p:cNvSpPr>
              <a:spLocks noChangeShapeType="1"/>
            </p:cNvSpPr>
            <p:nvPr/>
          </p:nvSpPr>
          <p:spPr bwMode="auto">
            <a:xfrm flipV="1">
              <a:off x="8582" y="8276"/>
              <a:ext cx="0" cy="47"/>
            </a:xfrm>
            <a:prstGeom prst="line">
              <a:avLst/>
            </a:prstGeom>
            <a:noFill/>
            <a:ln w="0">
              <a:solidFill>
                <a:srgbClr val="000000"/>
              </a:solidFill>
              <a:round/>
              <a:headEnd/>
              <a:tailEnd/>
            </a:ln>
          </p:spPr>
          <p:txBody>
            <a:bodyPr/>
            <a:lstStyle/>
            <a:p>
              <a:endParaRPr lang="th-TH"/>
            </a:p>
          </p:txBody>
        </p:sp>
        <p:sp>
          <p:nvSpPr>
            <p:cNvPr id="19602" name="Line 53"/>
            <p:cNvSpPr>
              <a:spLocks noChangeShapeType="1"/>
            </p:cNvSpPr>
            <p:nvPr/>
          </p:nvSpPr>
          <p:spPr bwMode="auto">
            <a:xfrm flipV="1">
              <a:off x="9144" y="8276"/>
              <a:ext cx="0" cy="47"/>
            </a:xfrm>
            <a:prstGeom prst="line">
              <a:avLst/>
            </a:prstGeom>
            <a:noFill/>
            <a:ln w="0">
              <a:solidFill>
                <a:srgbClr val="000000"/>
              </a:solidFill>
              <a:round/>
              <a:headEnd/>
              <a:tailEnd/>
            </a:ln>
          </p:spPr>
          <p:txBody>
            <a:bodyPr/>
            <a:lstStyle/>
            <a:p>
              <a:endParaRPr lang="th-TH"/>
            </a:p>
          </p:txBody>
        </p:sp>
        <p:sp>
          <p:nvSpPr>
            <p:cNvPr id="19603" name="Line 54"/>
            <p:cNvSpPr>
              <a:spLocks noChangeShapeType="1"/>
            </p:cNvSpPr>
            <p:nvPr/>
          </p:nvSpPr>
          <p:spPr bwMode="auto">
            <a:xfrm flipV="1">
              <a:off x="9705" y="8276"/>
              <a:ext cx="0" cy="47"/>
            </a:xfrm>
            <a:prstGeom prst="line">
              <a:avLst/>
            </a:prstGeom>
            <a:noFill/>
            <a:ln w="0">
              <a:solidFill>
                <a:srgbClr val="000000"/>
              </a:solidFill>
              <a:round/>
              <a:headEnd/>
              <a:tailEnd/>
            </a:ln>
          </p:spPr>
          <p:txBody>
            <a:bodyPr/>
            <a:lstStyle/>
            <a:p>
              <a:endParaRPr lang="th-TH"/>
            </a:p>
          </p:txBody>
        </p:sp>
        <p:sp>
          <p:nvSpPr>
            <p:cNvPr id="19604" name="Line 55"/>
            <p:cNvSpPr>
              <a:spLocks noChangeShapeType="1"/>
            </p:cNvSpPr>
            <p:nvPr/>
          </p:nvSpPr>
          <p:spPr bwMode="auto">
            <a:xfrm flipV="1">
              <a:off x="10266" y="8276"/>
              <a:ext cx="0" cy="47"/>
            </a:xfrm>
            <a:prstGeom prst="line">
              <a:avLst/>
            </a:prstGeom>
            <a:noFill/>
            <a:ln w="0">
              <a:solidFill>
                <a:srgbClr val="000000"/>
              </a:solidFill>
              <a:round/>
              <a:headEnd/>
              <a:tailEnd/>
            </a:ln>
          </p:spPr>
          <p:txBody>
            <a:bodyPr/>
            <a:lstStyle/>
            <a:p>
              <a:endParaRPr lang="th-TH"/>
            </a:p>
          </p:txBody>
        </p:sp>
        <p:sp>
          <p:nvSpPr>
            <p:cNvPr id="19605" name="Line 56"/>
            <p:cNvSpPr>
              <a:spLocks noChangeShapeType="1"/>
            </p:cNvSpPr>
            <p:nvPr/>
          </p:nvSpPr>
          <p:spPr bwMode="auto">
            <a:xfrm>
              <a:off x="6338" y="2251"/>
              <a:ext cx="0" cy="6025"/>
            </a:xfrm>
            <a:prstGeom prst="line">
              <a:avLst/>
            </a:prstGeom>
            <a:noFill/>
            <a:ln w="0">
              <a:solidFill>
                <a:srgbClr val="000000"/>
              </a:solidFill>
              <a:round/>
              <a:headEnd/>
              <a:tailEnd/>
            </a:ln>
          </p:spPr>
          <p:txBody>
            <a:bodyPr/>
            <a:lstStyle/>
            <a:p>
              <a:endParaRPr lang="th-TH"/>
            </a:p>
          </p:txBody>
        </p:sp>
        <p:sp>
          <p:nvSpPr>
            <p:cNvPr id="19606" name="Line 57"/>
            <p:cNvSpPr>
              <a:spLocks noChangeShapeType="1"/>
            </p:cNvSpPr>
            <p:nvPr/>
          </p:nvSpPr>
          <p:spPr bwMode="auto">
            <a:xfrm>
              <a:off x="6303" y="8276"/>
              <a:ext cx="35" cy="0"/>
            </a:xfrm>
            <a:prstGeom prst="line">
              <a:avLst/>
            </a:prstGeom>
            <a:noFill/>
            <a:ln w="0">
              <a:solidFill>
                <a:srgbClr val="000000"/>
              </a:solidFill>
              <a:round/>
              <a:headEnd/>
              <a:tailEnd/>
            </a:ln>
          </p:spPr>
          <p:txBody>
            <a:bodyPr/>
            <a:lstStyle/>
            <a:p>
              <a:endParaRPr lang="th-TH"/>
            </a:p>
          </p:txBody>
        </p:sp>
        <p:sp>
          <p:nvSpPr>
            <p:cNvPr id="19607" name="Line 58"/>
            <p:cNvSpPr>
              <a:spLocks noChangeShapeType="1"/>
            </p:cNvSpPr>
            <p:nvPr/>
          </p:nvSpPr>
          <p:spPr bwMode="auto">
            <a:xfrm>
              <a:off x="6303" y="7941"/>
              <a:ext cx="35" cy="0"/>
            </a:xfrm>
            <a:prstGeom prst="line">
              <a:avLst/>
            </a:prstGeom>
            <a:noFill/>
            <a:ln w="0">
              <a:solidFill>
                <a:srgbClr val="000000"/>
              </a:solidFill>
              <a:round/>
              <a:headEnd/>
              <a:tailEnd/>
            </a:ln>
          </p:spPr>
          <p:txBody>
            <a:bodyPr/>
            <a:lstStyle/>
            <a:p>
              <a:endParaRPr lang="th-TH"/>
            </a:p>
          </p:txBody>
        </p:sp>
        <p:sp>
          <p:nvSpPr>
            <p:cNvPr id="19608" name="Line 59"/>
            <p:cNvSpPr>
              <a:spLocks noChangeShapeType="1"/>
            </p:cNvSpPr>
            <p:nvPr/>
          </p:nvSpPr>
          <p:spPr bwMode="auto">
            <a:xfrm>
              <a:off x="6303" y="7607"/>
              <a:ext cx="35" cy="0"/>
            </a:xfrm>
            <a:prstGeom prst="line">
              <a:avLst/>
            </a:prstGeom>
            <a:noFill/>
            <a:ln w="0">
              <a:solidFill>
                <a:srgbClr val="000000"/>
              </a:solidFill>
              <a:round/>
              <a:headEnd/>
              <a:tailEnd/>
            </a:ln>
          </p:spPr>
          <p:txBody>
            <a:bodyPr/>
            <a:lstStyle/>
            <a:p>
              <a:endParaRPr lang="th-TH"/>
            </a:p>
          </p:txBody>
        </p:sp>
        <p:sp>
          <p:nvSpPr>
            <p:cNvPr id="19609" name="Line 60"/>
            <p:cNvSpPr>
              <a:spLocks noChangeShapeType="1"/>
            </p:cNvSpPr>
            <p:nvPr/>
          </p:nvSpPr>
          <p:spPr bwMode="auto">
            <a:xfrm>
              <a:off x="6303" y="7271"/>
              <a:ext cx="35" cy="0"/>
            </a:xfrm>
            <a:prstGeom prst="line">
              <a:avLst/>
            </a:prstGeom>
            <a:noFill/>
            <a:ln w="0">
              <a:solidFill>
                <a:srgbClr val="000000"/>
              </a:solidFill>
              <a:round/>
              <a:headEnd/>
              <a:tailEnd/>
            </a:ln>
          </p:spPr>
          <p:txBody>
            <a:bodyPr/>
            <a:lstStyle/>
            <a:p>
              <a:endParaRPr lang="th-TH"/>
            </a:p>
          </p:txBody>
        </p:sp>
        <p:sp>
          <p:nvSpPr>
            <p:cNvPr id="19610" name="Line 61"/>
            <p:cNvSpPr>
              <a:spLocks noChangeShapeType="1"/>
            </p:cNvSpPr>
            <p:nvPr/>
          </p:nvSpPr>
          <p:spPr bwMode="auto">
            <a:xfrm>
              <a:off x="6303" y="6938"/>
              <a:ext cx="35" cy="0"/>
            </a:xfrm>
            <a:prstGeom prst="line">
              <a:avLst/>
            </a:prstGeom>
            <a:noFill/>
            <a:ln w="0">
              <a:solidFill>
                <a:srgbClr val="000000"/>
              </a:solidFill>
              <a:round/>
              <a:headEnd/>
              <a:tailEnd/>
            </a:ln>
          </p:spPr>
          <p:txBody>
            <a:bodyPr/>
            <a:lstStyle/>
            <a:p>
              <a:endParaRPr lang="th-TH"/>
            </a:p>
          </p:txBody>
        </p:sp>
        <p:sp>
          <p:nvSpPr>
            <p:cNvPr id="19611" name="Line 62"/>
            <p:cNvSpPr>
              <a:spLocks noChangeShapeType="1"/>
            </p:cNvSpPr>
            <p:nvPr/>
          </p:nvSpPr>
          <p:spPr bwMode="auto">
            <a:xfrm>
              <a:off x="6303" y="6602"/>
              <a:ext cx="35" cy="0"/>
            </a:xfrm>
            <a:prstGeom prst="line">
              <a:avLst/>
            </a:prstGeom>
            <a:noFill/>
            <a:ln w="0">
              <a:solidFill>
                <a:srgbClr val="000000"/>
              </a:solidFill>
              <a:round/>
              <a:headEnd/>
              <a:tailEnd/>
            </a:ln>
          </p:spPr>
          <p:txBody>
            <a:bodyPr/>
            <a:lstStyle/>
            <a:p>
              <a:endParaRPr lang="th-TH"/>
            </a:p>
          </p:txBody>
        </p:sp>
        <p:sp>
          <p:nvSpPr>
            <p:cNvPr id="19612" name="Line 63"/>
            <p:cNvSpPr>
              <a:spLocks noChangeShapeType="1"/>
            </p:cNvSpPr>
            <p:nvPr/>
          </p:nvSpPr>
          <p:spPr bwMode="auto">
            <a:xfrm>
              <a:off x="6303" y="6267"/>
              <a:ext cx="35" cy="0"/>
            </a:xfrm>
            <a:prstGeom prst="line">
              <a:avLst/>
            </a:prstGeom>
            <a:noFill/>
            <a:ln w="0">
              <a:solidFill>
                <a:srgbClr val="000000"/>
              </a:solidFill>
              <a:round/>
              <a:headEnd/>
              <a:tailEnd/>
            </a:ln>
          </p:spPr>
          <p:txBody>
            <a:bodyPr/>
            <a:lstStyle/>
            <a:p>
              <a:endParaRPr lang="th-TH"/>
            </a:p>
          </p:txBody>
        </p:sp>
        <p:sp>
          <p:nvSpPr>
            <p:cNvPr id="19613" name="Line 64"/>
            <p:cNvSpPr>
              <a:spLocks noChangeShapeType="1"/>
            </p:cNvSpPr>
            <p:nvPr/>
          </p:nvSpPr>
          <p:spPr bwMode="auto">
            <a:xfrm>
              <a:off x="6303" y="5933"/>
              <a:ext cx="35" cy="0"/>
            </a:xfrm>
            <a:prstGeom prst="line">
              <a:avLst/>
            </a:prstGeom>
            <a:noFill/>
            <a:ln w="0">
              <a:solidFill>
                <a:srgbClr val="000000"/>
              </a:solidFill>
              <a:round/>
              <a:headEnd/>
              <a:tailEnd/>
            </a:ln>
          </p:spPr>
          <p:txBody>
            <a:bodyPr/>
            <a:lstStyle/>
            <a:p>
              <a:endParaRPr lang="th-TH"/>
            </a:p>
          </p:txBody>
        </p:sp>
        <p:sp>
          <p:nvSpPr>
            <p:cNvPr id="19614" name="Line 65"/>
            <p:cNvSpPr>
              <a:spLocks noChangeShapeType="1"/>
            </p:cNvSpPr>
            <p:nvPr/>
          </p:nvSpPr>
          <p:spPr bwMode="auto">
            <a:xfrm>
              <a:off x="6303" y="5598"/>
              <a:ext cx="35" cy="0"/>
            </a:xfrm>
            <a:prstGeom prst="line">
              <a:avLst/>
            </a:prstGeom>
            <a:noFill/>
            <a:ln w="0">
              <a:solidFill>
                <a:srgbClr val="000000"/>
              </a:solidFill>
              <a:round/>
              <a:headEnd/>
              <a:tailEnd/>
            </a:ln>
          </p:spPr>
          <p:txBody>
            <a:bodyPr/>
            <a:lstStyle/>
            <a:p>
              <a:endParaRPr lang="th-TH"/>
            </a:p>
          </p:txBody>
        </p:sp>
        <p:sp>
          <p:nvSpPr>
            <p:cNvPr id="19615" name="Line 66"/>
            <p:cNvSpPr>
              <a:spLocks noChangeShapeType="1"/>
            </p:cNvSpPr>
            <p:nvPr/>
          </p:nvSpPr>
          <p:spPr bwMode="auto">
            <a:xfrm>
              <a:off x="6303" y="5262"/>
              <a:ext cx="35" cy="0"/>
            </a:xfrm>
            <a:prstGeom prst="line">
              <a:avLst/>
            </a:prstGeom>
            <a:noFill/>
            <a:ln w="0">
              <a:solidFill>
                <a:srgbClr val="000000"/>
              </a:solidFill>
              <a:round/>
              <a:headEnd/>
              <a:tailEnd/>
            </a:ln>
          </p:spPr>
          <p:txBody>
            <a:bodyPr/>
            <a:lstStyle/>
            <a:p>
              <a:endParaRPr lang="th-TH"/>
            </a:p>
          </p:txBody>
        </p:sp>
        <p:sp>
          <p:nvSpPr>
            <p:cNvPr id="19616" name="Line 67"/>
            <p:cNvSpPr>
              <a:spLocks noChangeShapeType="1"/>
            </p:cNvSpPr>
            <p:nvPr/>
          </p:nvSpPr>
          <p:spPr bwMode="auto">
            <a:xfrm>
              <a:off x="6303" y="4929"/>
              <a:ext cx="35" cy="0"/>
            </a:xfrm>
            <a:prstGeom prst="line">
              <a:avLst/>
            </a:prstGeom>
            <a:noFill/>
            <a:ln w="0">
              <a:solidFill>
                <a:srgbClr val="000000"/>
              </a:solidFill>
              <a:round/>
              <a:headEnd/>
              <a:tailEnd/>
            </a:ln>
          </p:spPr>
          <p:txBody>
            <a:bodyPr/>
            <a:lstStyle/>
            <a:p>
              <a:endParaRPr lang="th-TH"/>
            </a:p>
          </p:txBody>
        </p:sp>
        <p:sp>
          <p:nvSpPr>
            <p:cNvPr id="19617" name="Line 68"/>
            <p:cNvSpPr>
              <a:spLocks noChangeShapeType="1"/>
            </p:cNvSpPr>
            <p:nvPr/>
          </p:nvSpPr>
          <p:spPr bwMode="auto">
            <a:xfrm>
              <a:off x="6303" y="4593"/>
              <a:ext cx="35" cy="0"/>
            </a:xfrm>
            <a:prstGeom prst="line">
              <a:avLst/>
            </a:prstGeom>
            <a:noFill/>
            <a:ln w="0">
              <a:solidFill>
                <a:srgbClr val="000000"/>
              </a:solidFill>
              <a:round/>
              <a:headEnd/>
              <a:tailEnd/>
            </a:ln>
          </p:spPr>
          <p:txBody>
            <a:bodyPr/>
            <a:lstStyle/>
            <a:p>
              <a:endParaRPr lang="th-TH"/>
            </a:p>
          </p:txBody>
        </p:sp>
        <p:sp>
          <p:nvSpPr>
            <p:cNvPr id="19618" name="Line 69"/>
            <p:cNvSpPr>
              <a:spLocks noChangeShapeType="1"/>
            </p:cNvSpPr>
            <p:nvPr/>
          </p:nvSpPr>
          <p:spPr bwMode="auto">
            <a:xfrm>
              <a:off x="6303" y="4260"/>
              <a:ext cx="35" cy="0"/>
            </a:xfrm>
            <a:prstGeom prst="line">
              <a:avLst/>
            </a:prstGeom>
            <a:noFill/>
            <a:ln w="0">
              <a:solidFill>
                <a:srgbClr val="000000"/>
              </a:solidFill>
              <a:round/>
              <a:headEnd/>
              <a:tailEnd/>
            </a:ln>
          </p:spPr>
          <p:txBody>
            <a:bodyPr/>
            <a:lstStyle/>
            <a:p>
              <a:endParaRPr lang="th-TH"/>
            </a:p>
          </p:txBody>
        </p:sp>
        <p:sp>
          <p:nvSpPr>
            <p:cNvPr id="19619" name="Line 70"/>
            <p:cNvSpPr>
              <a:spLocks noChangeShapeType="1"/>
            </p:cNvSpPr>
            <p:nvPr/>
          </p:nvSpPr>
          <p:spPr bwMode="auto">
            <a:xfrm>
              <a:off x="6303" y="3924"/>
              <a:ext cx="35" cy="0"/>
            </a:xfrm>
            <a:prstGeom prst="line">
              <a:avLst/>
            </a:prstGeom>
            <a:noFill/>
            <a:ln w="0">
              <a:solidFill>
                <a:srgbClr val="000000"/>
              </a:solidFill>
              <a:round/>
              <a:headEnd/>
              <a:tailEnd/>
            </a:ln>
          </p:spPr>
          <p:txBody>
            <a:bodyPr/>
            <a:lstStyle/>
            <a:p>
              <a:endParaRPr lang="th-TH"/>
            </a:p>
          </p:txBody>
        </p:sp>
        <p:sp>
          <p:nvSpPr>
            <p:cNvPr id="19620" name="Line 71"/>
            <p:cNvSpPr>
              <a:spLocks noChangeShapeType="1"/>
            </p:cNvSpPr>
            <p:nvPr/>
          </p:nvSpPr>
          <p:spPr bwMode="auto">
            <a:xfrm>
              <a:off x="6303" y="3589"/>
              <a:ext cx="35" cy="0"/>
            </a:xfrm>
            <a:prstGeom prst="line">
              <a:avLst/>
            </a:prstGeom>
            <a:noFill/>
            <a:ln w="0">
              <a:solidFill>
                <a:srgbClr val="000000"/>
              </a:solidFill>
              <a:round/>
              <a:headEnd/>
              <a:tailEnd/>
            </a:ln>
          </p:spPr>
          <p:txBody>
            <a:bodyPr/>
            <a:lstStyle/>
            <a:p>
              <a:endParaRPr lang="th-TH"/>
            </a:p>
          </p:txBody>
        </p:sp>
        <p:sp>
          <p:nvSpPr>
            <p:cNvPr id="19621" name="Line 72"/>
            <p:cNvSpPr>
              <a:spLocks noChangeShapeType="1"/>
            </p:cNvSpPr>
            <p:nvPr/>
          </p:nvSpPr>
          <p:spPr bwMode="auto">
            <a:xfrm>
              <a:off x="6303" y="3255"/>
              <a:ext cx="35" cy="0"/>
            </a:xfrm>
            <a:prstGeom prst="line">
              <a:avLst/>
            </a:prstGeom>
            <a:noFill/>
            <a:ln w="0">
              <a:solidFill>
                <a:srgbClr val="000000"/>
              </a:solidFill>
              <a:round/>
              <a:headEnd/>
              <a:tailEnd/>
            </a:ln>
          </p:spPr>
          <p:txBody>
            <a:bodyPr/>
            <a:lstStyle/>
            <a:p>
              <a:endParaRPr lang="th-TH"/>
            </a:p>
          </p:txBody>
        </p:sp>
        <p:sp>
          <p:nvSpPr>
            <p:cNvPr id="19622" name="Line 73"/>
            <p:cNvSpPr>
              <a:spLocks noChangeShapeType="1"/>
            </p:cNvSpPr>
            <p:nvPr/>
          </p:nvSpPr>
          <p:spPr bwMode="auto">
            <a:xfrm>
              <a:off x="6303" y="2920"/>
              <a:ext cx="35" cy="0"/>
            </a:xfrm>
            <a:prstGeom prst="line">
              <a:avLst/>
            </a:prstGeom>
            <a:noFill/>
            <a:ln w="0">
              <a:solidFill>
                <a:srgbClr val="000000"/>
              </a:solidFill>
              <a:round/>
              <a:headEnd/>
              <a:tailEnd/>
            </a:ln>
          </p:spPr>
          <p:txBody>
            <a:bodyPr/>
            <a:lstStyle/>
            <a:p>
              <a:endParaRPr lang="th-TH"/>
            </a:p>
          </p:txBody>
        </p:sp>
        <p:sp>
          <p:nvSpPr>
            <p:cNvPr id="19623" name="Line 74"/>
            <p:cNvSpPr>
              <a:spLocks noChangeShapeType="1"/>
            </p:cNvSpPr>
            <p:nvPr/>
          </p:nvSpPr>
          <p:spPr bwMode="auto">
            <a:xfrm>
              <a:off x="6303" y="2586"/>
              <a:ext cx="35" cy="0"/>
            </a:xfrm>
            <a:prstGeom prst="line">
              <a:avLst/>
            </a:prstGeom>
            <a:noFill/>
            <a:ln w="0">
              <a:solidFill>
                <a:srgbClr val="000000"/>
              </a:solidFill>
              <a:round/>
              <a:headEnd/>
              <a:tailEnd/>
            </a:ln>
          </p:spPr>
          <p:txBody>
            <a:bodyPr/>
            <a:lstStyle/>
            <a:p>
              <a:endParaRPr lang="th-TH"/>
            </a:p>
          </p:txBody>
        </p:sp>
        <p:sp>
          <p:nvSpPr>
            <p:cNvPr id="19624" name="Line 75"/>
            <p:cNvSpPr>
              <a:spLocks noChangeShapeType="1"/>
            </p:cNvSpPr>
            <p:nvPr/>
          </p:nvSpPr>
          <p:spPr bwMode="auto">
            <a:xfrm>
              <a:off x="6303" y="2251"/>
              <a:ext cx="35" cy="0"/>
            </a:xfrm>
            <a:prstGeom prst="line">
              <a:avLst/>
            </a:prstGeom>
            <a:noFill/>
            <a:ln w="0">
              <a:solidFill>
                <a:srgbClr val="000000"/>
              </a:solidFill>
              <a:round/>
              <a:headEnd/>
              <a:tailEnd/>
            </a:ln>
          </p:spPr>
          <p:txBody>
            <a:bodyPr/>
            <a:lstStyle/>
            <a:p>
              <a:endParaRPr lang="th-TH"/>
            </a:p>
          </p:txBody>
        </p:sp>
        <p:sp>
          <p:nvSpPr>
            <p:cNvPr id="19625" name="Rectangle 76"/>
            <p:cNvSpPr>
              <a:spLocks noChangeArrowheads="1"/>
            </p:cNvSpPr>
            <p:nvPr/>
          </p:nvSpPr>
          <p:spPr bwMode="auto">
            <a:xfrm>
              <a:off x="2312" y="8407"/>
              <a:ext cx="414" cy="318"/>
            </a:xfrm>
            <a:prstGeom prst="rect">
              <a:avLst/>
            </a:prstGeom>
            <a:noFill/>
            <a:ln w="9525">
              <a:noFill/>
              <a:miter lim="800000"/>
              <a:headEnd/>
              <a:tailEnd/>
            </a:ln>
          </p:spPr>
          <p:txBody>
            <a:bodyPr lIns="0" tIns="0" rIns="0" bIns="0"/>
            <a:lstStyle/>
            <a:p>
              <a:r>
                <a:rPr lang="en-US" altLang="zh-CN" sz="700">
                  <a:solidFill>
                    <a:srgbClr val="000000"/>
                  </a:solidFill>
                </a:rPr>
                <a:t>-1.4</a:t>
              </a:r>
              <a:endParaRPr lang="en-US">
                <a:ea typeface="SimSun" pitchFamily="2" charset="-122"/>
              </a:endParaRPr>
            </a:p>
          </p:txBody>
        </p:sp>
        <p:sp>
          <p:nvSpPr>
            <p:cNvPr id="19626" name="Rectangle 77"/>
            <p:cNvSpPr>
              <a:spLocks noChangeArrowheads="1"/>
            </p:cNvSpPr>
            <p:nvPr/>
          </p:nvSpPr>
          <p:spPr bwMode="auto">
            <a:xfrm>
              <a:off x="2873" y="8407"/>
              <a:ext cx="592" cy="318"/>
            </a:xfrm>
            <a:prstGeom prst="rect">
              <a:avLst/>
            </a:prstGeom>
            <a:noFill/>
            <a:ln w="9525">
              <a:noFill/>
              <a:miter lim="800000"/>
              <a:headEnd/>
              <a:tailEnd/>
            </a:ln>
          </p:spPr>
          <p:txBody>
            <a:bodyPr lIns="0" tIns="0" rIns="0" bIns="0"/>
            <a:lstStyle/>
            <a:p>
              <a:r>
                <a:rPr lang="en-US" altLang="zh-CN" sz="700">
                  <a:solidFill>
                    <a:srgbClr val="000000"/>
                  </a:solidFill>
                </a:rPr>
                <a:t>-1.2</a:t>
              </a:r>
              <a:endParaRPr lang="en-US">
                <a:ea typeface="SimSun" pitchFamily="2" charset="-122"/>
              </a:endParaRPr>
            </a:p>
          </p:txBody>
        </p:sp>
        <p:sp>
          <p:nvSpPr>
            <p:cNvPr id="19627" name="Rectangle 78"/>
            <p:cNvSpPr>
              <a:spLocks noChangeArrowheads="1"/>
            </p:cNvSpPr>
            <p:nvPr/>
          </p:nvSpPr>
          <p:spPr bwMode="auto">
            <a:xfrm>
              <a:off x="3480" y="8407"/>
              <a:ext cx="539" cy="318"/>
            </a:xfrm>
            <a:prstGeom prst="rect">
              <a:avLst/>
            </a:prstGeom>
            <a:noFill/>
            <a:ln w="9525">
              <a:noFill/>
              <a:miter lim="800000"/>
              <a:headEnd/>
              <a:tailEnd/>
            </a:ln>
          </p:spPr>
          <p:txBody>
            <a:bodyPr lIns="0" tIns="0" rIns="0" bIns="0"/>
            <a:lstStyle/>
            <a:p>
              <a:r>
                <a:rPr lang="en-US" altLang="zh-CN" sz="700">
                  <a:solidFill>
                    <a:srgbClr val="000000"/>
                  </a:solidFill>
                </a:rPr>
                <a:t>-1</a:t>
              </a:r>
              <a:endParaRPr lang="en-US">
                <a:ea typeface="SimSun" pitchFamily="2" charset="-122"/>
              </a:endParaRPr>
            </a:p>
          </p:txBody>
        </p:sp>
        <p:sp>
          <p:nvSpPr>
            <p:cNvPr id="19628" name="Rectangle 79"/>
            <p:cNvSpPr>
              <a:spLocks noChangeArrowheads="1"/>
            </p:cNvSpPr>
            <p:nvPr/>
          </p:nvSpPr>
          <p:spPr bwMode="auto">
            <a:xfrm>
              <a:off x="3996" y="8407"/>
              <a:ext cx="393" cy="322"/>
            </a:xfrm>
            <a:prstGeom prst="rect">
              <a:avLst/>
            </a:prstGeom>
            <a:noFill/>
            <a:ln w="9525">
              <a:noFill/>
              <a:miter lim="800000"/>
              <a:headEnd/>
              <a:tailEnd/>
            </a:ln>
          </p:spPr>
          <p:txBody>
            <a:bodyPr lIns="0" tIns="0" rIns="0" bIns="0"/>
            <a:lstStyle/>
            <a:p>
              <a:r>
                <a:rPr lang="en-US" altLang="zh-CN" sz="700">
                  <a:solidFill>
                    <a:srgbClr val="000000"/>
                  </a:solidFill>
                </a:rPr>
                <a:t>-0.8</a:t>
              </a:r>
              <a:endParaRPr lang="en-US">
                <a:ea typeface="SimSun" pitchFamily="2" charset="-122"/>
              </a:endParaRPr>
            </a:p>
          </p:txBody>
        </p:sp>
        <p:sp>
          <p:nvSpPr>
            <p:cNvPr id="19629" name="Rectangle 80"/>
            <p:cNvSpPr>
              <a:spLocks noChangeArrowheads="1"/>
            </p:cNvSpPr>
            <p:nvPr/>
          </p:nvSpPr>
          <p:spPr bwMode="auto">
            <a:xfrm>
              <a:off x="4557" y="8407"/>
              <a:ext cx="571" cy="318"/>
            </a:xfrm>
            <a:prstGeom prst="rect">
              <a:avLst/>
            </a:prstGeom>
            <a:noFill/>
            <a:ln w="9525">
              <a:noFill/>
              <a:miter lim="800000"/>
              <a:headEnd/>
              <a:tailEnd/>
            </a:ln>
          </p:spPr>
          <p:txBody>
            <a:bodyPr lIns="0" tIns="0" rIns="0" bIns="0"/>
            <a:lstStyle/>
            <a:p>
              <a:r>
                <a:rPr lang="en-US" altLang="zh-CN" sz="700">
                  <a:solidFill>
                    <a:srgbClr val="000000"/>
                  </a:solidFill>
                </a:rPr>
                <a:t>-0.6</a:t>
              </a:r>
              <a:endParaRPr lang="en-US">
                <a:ea typeface="SimSun" pitchFamily="2" charset="-122"/>
              </a:endParaRPr>
            </a:p>
          </p:txBody>
        </p:sp>
        <p:sp>
          <p:nvSpPr>
            <p:cNvPr id="19630" name="Rectangle 81"/>
            <p:cNvSpPr>
              <a:spLocks noChangeArrowheads="1"/>
            </p:cNvSpPr>
            <p:nvPr/>
          </p:nvSpPr>
          <p:spPr bwMode="auto">
            <a:xfrm>
              <a:off x="5118" y="8407"/>
              <a:ext cx="564" cy="318"/>
            </a:xfrm>
            <a:prstGeom prst="rect">
              <a:avLst/>
            </a:prstGeom>
            <a:noFill/>
            <a:ln w="9525">
              <a:noFill/>
              <a:miter lim="800000"/>
              <a:headEnd/>
              <a:tailEnd/>
            </a:ln>
          </p:spPr>
          <p:txBody>
            <a:bodyPr lIns="0" tIns="0" rIns="0" bIns="0"/>
            <a:lstStyle/>
            <a:p>
              <a:r>
                <a:rPr lang="en-US" altLang="zh-CN" sz="700">
                  <a:solidFill>
                    <a:srgbClr val="000000"/>
                  </a:solidFill>
                </a:rPr>
                <a:t>-0.4</a:t>
              </a:r>
              <a:endParaRPr lang="en-US">
                <a:ea typeface="SimSun" pitchFamily="2" charset="-122"/>
              </a:endParaRPr>
            </a:p>
          </p:txBody>
        </p:sp>
        <p:sp>
          <p:nvSpPr>
            <p:cNvPr id="19631" name="Rectangle 82"/>
            <p:cNvSpPr>
              <a:spLocks noChangeArrowheads="1"/>
            </p:cNvSpPr>
            <p:nvPr/>
          </p:nvSpPr>
          <p:spPr bwMode="auto">
            <a:xfrm>
              <a:off x="5679" y="8407"/>
              <a:ext cx="558" cy="318"/>
            </a:xfrm>
            <a:prstGeom prst="rect">
              <a:avLst/>
            </a:prstGeom>
            <a:noFill/>
            <a:ln w="9525">
              <a:noFill/>
              <a:miter lim="800000"/>
              <a:headEnd/>
              <a:tailEnd/>
            </a:ln>
          </p:spPr>
          <p:txBody>
            <a:bodyPr lIns="0" tIns="0" rIns="0" bIns="0"/>
            <a:lstStyle/>
            <a:p>
              <a:r>
                <a:rPr lang="en-US" altLang="zh-CN" sz="700">
                  <a:solidFill>
                    <a:srgbClr val="000000"/>
                  </a:solidFill>
                </a:rPr>
                <a:t>-0.2</a:t>
              </a:r>
              <a:endParaRPr lang="en-US">
                <a:ea typeface="SimSun" pitchFamily="2" charset="-122"/>
              </a:endParaRPr>
            </a:p>
          </p:txBody>
        </p:sp>
        <p:sp>
          <p:nvSpPr>
            <p:cNvPr id="19632" name="Rectangle 83"/>
            <p:cNvSpPr>
              <a:spLocks noChangeArrowheads="1"/>
            </p:cNvSpPr>
            <p:nvPr/>
          </p:nvSpPr>
          <p:spPr bwMode="auto">
            <a:xfrm>
              <a:off x="6307" y="8407"/>
              <a:ext cx="78" cy="161"/>
            </a:xfrm>
            <a:prstGeom prst="rect">
              <a:avLst/>
            </a:prstGeom>
            <a:noFill/>
            <a:ln w="9525">
              <a:noFill/>
              <a:miter lim="800000"/>
              <a:headEnd/>
              <a:tailEnd/>
            </a:ln>
          </p:spPr>
          <p:txBody>
            <a:bodyPr lIns="0" tIns="0" rIns="0" bIns="0"/>
            <a:lstStyle/>
            <a:p>
              <a:r>
                <a:rPr lang="en-US" altLang="zh-CN" sz="700">
                  <a:solidFill>
                    <a:srgbClr val="000000"/>
                  </a:solidFill>
                </a:rPr>
                <a:t>0</a:t>
              </a:r>
              <a:endParaRPr lang="en-US">
                <a:ea typeface="SimSun" pitchFamily="2" charset="-122"/>
              </a:endParaRPr>
            </a:p>
          </p:txBody>
        </p:sp>
        <p:sp>
          <p:nvSpPr>
            <p:cNvPr id="19633" name="Rectangle 84"/>
            <p:cNvSpPr>
              <a:spLocks noChangeArrowheads="1"/>
            </p:cNvSpPr>
            <p:nvPr/>
          </p:nvSpPr>
          <p:spPr bwMode="auto">
            <a:xfrm>
              <a:off x="6821" y="8407"/>
              <a:ext cx="524" cy="322"/>
            </a:xfrm>
            <a:prstGeom prst="rect">
              <a:avLst/>
            </a:prstGeom>
            <a:noFill/>
            <a:ln w="9525">
              <a:noFill/>
              <a:miter lim="800000"/>
              <a:headEnd/>
              <a:tailEnd/>
            </a:ln>
          </p:spPr>
          <p:txBody>
            <a:bodyPr lIns="0" tIns="0" rIns="0" bIns="0"/>
            <a:lstStyle/>
            <a:p>
              <a:r>
                <a:rPr lang="en-US" altLang="zh-CN" sz="700">
                  <a:solidFill>
                    <a:srgbClr val="000000"/>
                  </a:solidFill>
                </a:rPr>
                <a:t>0.2</a:t>
              </a:r>
              <a:endParaRPr lang="en-US">
                <a:ea typeface="SimSun" pitchFamily="2" charset="-122"/>
              </a:endParaRPr>
            </a:p>
          </p:txBody>
        </p:sp>
        <p:sp>
          <p:nvSpPr>
            <p:cNvPr id="19634" name="Rectangle 85"/>
            <p:cNvSpPr>
              <a:spLocks noChangeArrowheads="1"/>
            </p:cNvSpPr>
            <p:nvPr/>
          </p:nvSpPr>
          <p:spPr bwMode="auto">
            <a:xfrm>
              <a:off x="7382" y="8407"/>
              <a:ext cx="517" cy="318"/>
            </a:xfrm>
            <a:prstGeom prst="rect">
              <a:avLst/>
            </a:prstGeom>
            <a:noFill/>
            <a:ln w="9525">
              <a:noFill/>
              <a:miter lim="800000"/>
              <a:headEnd/>
              <a:tailEnd/>
            </a:ln>
          </p:spPr>
          <p:txBody>
            <a:bodyPr lIns="0" tIns="0" rIns="0" bIns="0"/>
            <a:lstStyle/>
            <a:p>
              <a:r>
                <a:rPr lang="en-US" altLang="zh-CN" sz="700">
                  <a:solidFill>
                    <a:srgbClr val="000000"/>
                  </a:solidFill>
                </a:rPr>
                <a:t>0.4</a:t>
              </a:r>
              <a:endParaRPr lang="en-US">
                <a:ea typeface="SimSun" pitchFamily="2" charset="-122"/>
              </a:endParaRPr>
            </a:p>
          </p:txBody>
        </p:sp>
        <p:sp>
          <p:nvSpPr>
            <p:cNvPr id="19635" name="Rectangle 86"/>
            <p:cNvSpPr>
              <a:spLocks noChangeArrowheads="1"/>
            </p:cNvSpPr>
            <p:nvPr/>
          </p:nvSpPr>
          <p:spPr bwMode="auto">
            <a:xfrm>
              <a:off x="7943" y="8407"/>
              <a:ext cx="511" cy="318"/>
            </a:xfrm>
            <a:prstGeom prst="rect">
              <a:avLst/>
            </a:prstGeom>
            <a:noFill/>
            <a:ln w="9525">
              <a:noFill/>
              <a:miter lim="800000"/>
              <a:headEnd/>
              <a:tailEnd/>
            </a:ln>
          </p:spPr>
          <p:txBody>
            <a:bodyPr lIns="0" tIns="0" rIns="0" bIns="0"/>
            <a:lstStyle/>
            <a:p>
              <a:r>
                <a:rPr lang="en-US" altLang="zh-CN" sz="700">
                  <a:solidFill>
                    <a:srgbClr val="000000"/>
                  </a:solidFill>
                </a:rPr>
                <a:t>0.6</a:t>
              </a:r>
              <a:endParaRPr lang="en-US">
                <a:ea typeface="SimSun" pitchFamily="2" charset="-122"/>
              </a:endParaRPr>
            </a:p>
          </p:txBody>
        </p:sp>
        <p:sp>
          <p:nvSpPr>
            <p:cNvPr id="19636" name="Rectangle 87"/>
            <p:cNvSpPr>
              <a:spLocks noChangeArrowheads="1"/>
            </p:cNvSpPr>
            <p:nvPr/>
          </p:nvSpPr>
          <p:spPr bwMode="auto">
            <a:xfrm>
              <a:off x="8504" y="8407"/>
              <a:ext cx="504" cy="207"/>
            </a:xfrm>
            <a:prstGeom prst="rect">
              <a:avLst/>
            </a:prstGeom>
            <a:noFill/>
            <a:ln w="9525">
              <a:noFill/>
              <a:miter lim="800000"/>
              <a:headEnd/>
              <a:tailEnd/>
            </a:ln>
          </p:spPr>
          <p:txBody>
            <a:bodyPr lIns="0" tIns="0" rIns="0" bIns="0"/>
            <a:lstStyle/>
            <a:p>
              <a:r>
                <a:rPr lang="en-US" altLang="zh-CN" sz="700">
                  <a:solidFill>
                    <a:srgbClr val="000000"/>
                  </a:solidFill>
                </a:rPr>
                <a:t>0.8</a:t>
              </a:r>
              <a:endParaRPr lang="en-US">
                <a:ea typeface="SimSun" pitchFamily="2" charset="-122"/>
              </a:endParaRPr>
            </a:p>
          </p:txBody>
        </p:sp>
        <p:sp>
          <p:nvSpPr>
            <p:cNvPr id="19637" name="Rectangle 88"/>
            <p:cNvSpPr>
              <a:spLocks noChangeArrowheads="1"/>
            </p:cNvSpPr>
            <p:nvPr/>
          </p:nvSpPr>
          <p:spPr bwMode="auto">
            <a:xfrm>
              <a:off x="9113" y="8407"/>
              <a:ext cx="78" cy="161"/>
            </a:xfrm>
            <a:prstGeom prst="rect">
              <a:avLst/>
            </a:prstGeom>
            <a:noFill/>
            <a:ln w="9525">
              <a:noFill/>
              <a:miter lim="800000"/>
              <a:headEnd/>
              <a:tailEnd/>
            </a:ln>
          </p:spPr>
          <p:txBody>
            <a:bodyPr lIns="0" tIns="0" rIns="0" bIns="0"/>
            <a:lstStyle/>
            <a:p>
              <a:r>
                <a:rPr lang="en-US" altLang="zh-CN" sz="700">
                  <a:solidFill>
                    <a:srgbClr val="000000"/>
                  </a:solidFill>
                </a:rPr>
                <a:t>1</a:t>
              </a:r>
              <a:endParaRPr lang="en-US">
                <a:ea typeface="SimSun" pitchFamily="2" charset="-122"/>
              </a:endParaRPr>
            </a:p>
          </p:txBody>
        </p:sp>
        <p:sp>
          <p:nvSpPr>
            <p:cNvPr id="19638" name="Rectangle 89"/>
            <p:cNvSpPr>
              <a:spLocks noChangeArrowheads="1"/>
            </p:cNvSpPr>
            <p:nvPr/>
          </p:nvSpPr>
          <p:spPr bwMode="auto">
            <a:xfrm>
              <a:off x="9627" y="8407"/>
              <a:ext cx="490" cy="318"/>
            </a:xfrm>
            <a:prstGeom prst="rect">
              <a:avLst/>
            </a:prstGeom>
            <a:noFill/>
            <a:ln w="9525">
              <a:noFill/>
              <a:miter lim="800000"/>
              <a:headEnd/>
              <a:tailEnd/>
            </a:ln>
          </p:spPr>
          <p:txBody>
            <a:bodyPr lIns="0" tIns="0" rIns="0" bIns="0"/>
            <a:lstStyle/>
            <a:p>
              <a:r>
                <a:rPr lang="en-US" altLang="zh-CN" sz="700">
                  <a:solidFill>
                    <a:srgbClr val="000000"/>
                  </a:solidFill>
                </a:rPr>
                <a:t>1.2</a:t>
              </a:r>
              <a:endParaRPr lang="en-US">
                <a:ea typeface="SimSun" pitchFamily="2" charset="-122"/>
              </a:endParaRPr>
            </a:p>
          </p:txBody>
        </p:sp>
        <p:sp>
          <p:nvSpPr>
            <p:cNvPr id="19639" name="Rectangle 90"/>
            <p:cNvSpPr>
              <a:spLocks noChangeArrowheads="1"/>
            </p:cNvSpPr>
            <p:nvPr/>
          </p:nvSpPr>
          <p:spPr bwMode="auto">
            <a:xfrm>
              <a:off x="10188" y="8407"/>
              <a:ext cx="483" cy="318"/>
            </a:xfrm>
            <a:prstGeom prst="rect">
              <a:avLst/>
            </a:prstGeom>
            <a:noFill/>
            <a:ln w="9525">
              <a:noFill/>
              <a:miter lim="800000"/>
              <a:headEnd/>
              <a:tailEnd/>
            </a:ln>
          </p:spPr>
          <p:txBody>
            <a:bodyPr lIns="0" tIns="0" rIns="0" bIns="0"/>
            <a:lstStyle/>
            <a:p>
              <a:r>
                <a:rPr lang="en-US" altLang="zh-CN" sz="700">
                  <a:solidFill>
                    <a:srgbClr val="000000"/>
                  </a:solidFill>
                </a:rPr>
                <a:t>1.4</a:t>
              </a:r>
              <a:endParaRPr lang="en-US">
                <a:ea typeface="SimSun" pitchFamily="2" charset="-122"/>
              </a:endParaRPr>
            </a:p>
          </p:txBody>
        </p:sp>
        <p:sp>
          <p:nvSpPr>
            <p:cNvPr id="19640" name="Rectangle 91"/>
            <p:cNvSpPr>
              <a:spLocks noChangeArrowheads="1"/>
            </p:cNvSpPr>
            <p:nvPr/>
          </p:nvSpPr>
          <p:spPr bwMode="auto">
            <a:xfrm>
              <a:off x="1802" y="8021"/>
              <a:ext cx="4344" cy="180"/>
            </a:xfrm>
            <a:prstGeom prst="rect">
              <a:avLst/>
            </a:prstGeom>
            <a:noFill/>
            <a:ln w="9525">
              <a:noFill/>
              <a:miter lim="800000"/>
              <a:headEnd/>
              <a:tailEnd/>
            </a:ln>
          </p:spPr>
          <p:txBody>
            <a:bodyPr lIns="0" tIns="0" rIns="0" bIns="0"/>
            <a:lstStyle/>
            <a:p>
              <a:pPr algn="r"/>
              <a:r>
                <a:rPr lang="en-US" altLang="zh-CN" sz="700">
                  <a:solidFill>
                    <a:srgbClr val="000000"/>
                  </a:solidFill>
                </a:rPr>
                <a:t>How politely were you treated by the doctor?</a:t>
              </a:r>
              <a:endParaRPr lang="en-US">
                <a:ea typeface="SimSun" pitchFamily="2" charset="-122"/>
              </a:endParaRPr>
            </a:p>
          </p:txBody>
        </p:sp>
        <p:sp>
          <p:nvSpPr>
            <p:cNvPr id="19641" name="Rectangle 92"/>
            <p:cNvSpPr>
              <a:spLocks noChangeArrowheads="1"/>
            </p:cNvSpPr>
            <p:nvPr/>
          </p:nvSpPr>
          <p:spPr bwMode="auto">
            <a:xfrm>
              <a:off x="2707" y="7686"/>
              <a:ext cx="3439" cy="360"/>
            </a:xfrm>
            <a:prstGeom prst="rect">
              <a:avLst/>
            </a:prstGeom>
            <a:noFill/>
            <a:ln w="9525">
              <a:noFill/>
              <a:miter lim="800000"/>
              <a:headEnd/>
              <a:tailEnd/>
            </a:ln>
          </p:spPr>
          <p:txBody>
            <a:bodyPr lIns="0" tIns="0" rIns="0" bIns="0"/>
            <a:lstStyle/>
            <a:p>
              <a:pPr algn="r"/>
              <a:r>
                <a:rPr lang="en-US" altLang="zh-CN" sz="700">
                  <a:solidFill>
                    <a:srgbClr val="000000"/>
                  </a:solidFill>
                </a:rPr>
                <a:t>How politely were you treated by the staff at </a:t>
              </a:r>
            </a:p>
            <a:p>
              <a:pPr algn="r"/>
              <a:r>
                <a:rPr lang="en-US" altLang="zh-CN" sz="700">
                  <a:solidFill>
                    <a:srgbClr val="000000"/>
                  </a:solidFill>
                </a:rPr>
                <a:t>the reception?</a:t>
              </a:r>
              <a:endParaRPr lang="en-US">
                <a:ea typeface="SimSun" pitchFamily="2" charset="-122"/>
              </a:endParaRPr>
            </a:p>
          </p:txBody>
        </p:sp>
        <p:sp>
          <p:nvSpPr>
            <p:cNvPr id="19642" name="Rectangle 93"/>
            <p:cNvSpPr>
              <a:spLocks noChangeArrowheads="1"/>
            </p:cNvSpPr>
            <p:nvPr/>
          </p:nvSpPr>
          <p:spPr bwMode="auto">
            <a:xfrm>
              <a:off x="2707" y="7350"/>
              <a:ext cx="3439" cy="515"/>
            </a:xfrm>
            <a:prstGeom prst="rect">
              <a:avLst/>
            </a:prstGeom>
            <a:noFill/>
            <a:ln w="9525">
              <a:noFill/>
              <a:miter lim="800000"/>
              <a:headEnd/>
              <a:tailEnd/>
            </a:ln>
          </p:spPr>
          <p:txBody>
            <a:bodyPr lIns="0" tIns="0" rIns="0" bIns="0"/>
            <a:lstStyle/>
            <a:p>
              <a:pPr algn="r"/>
              <a:r>
                <a:rPr lang="en-US" altLang="zh-CN" sz="700">
                  <a:solidFill>
                    <a:srgbClr val="000000"/>
                  </a:solidFill>
                </a:rPr>
                <a:t>How politely were you treated by the staff at </a:t>
              </a:r>
            </a:p>
            <a:p>
              <a:pPr algn="r"/>
              <a:r>
                <a:rPr lang="en-US" altLang="zh-CN" sz="700">
                  <a:solidFill>
                    <a:srgbClr val="000000"/>
                  </a:solidFill>
                </a:rPr>
                <a:t>the pharmacist?</a:t>
              </a:r>
              <a:endParaRPr lang="en-US">
                <a:ea typeface="SimSun" pitchFamily="2" charset="-122"/>
              </a:endParaRPr>
            </a:p>
          </p:txBody>
        </p:sp>
        <p:sp>
          <p:nvSpPr>
            <p:cNvPr id="19643" name="Rectangle 94"/>
            <p:cNvSpPr>
              <a:spLocks noChangeArrowheads="1"/>
            </p:cNvSpPr>
            <p:nvPr/>
          </p:nvSpPr>
          <p:spPr bwMode="auto">
            <a:xfrm>
              <a:off x="3069" y="7017"/>
              <a:ext cx="3077" cy="486"/>
            </a:xfrm>
            <a:prstGeom prst="rect">
              <a:avLst/>
            </a:prstGeom>
            <a:noFill/>
            <a:ln w="9525">
              <a:noFill/>
              <a:miter lim="800000"/>
              <a:headEnd/>
              <a:tailEnd/>
            </a:ln>
          </p:spPr>
          <p:txBody>
            <a:bodyPr lIns="0" tIns="0" rIns="0" bIns="0"/>
            <a:lstStyle/>
            <a:p>
              <a:pPr algn="r"/>
              <a:r>
                <a:rPr lang="en-US" altLang="zh-CN" sz="700">
                  <a:solidFill>
                    <a:srgbClr val="000000"/>
                  </a:solidFill>
                </a:rPr>
                <a:t>How politely were you treated by the </a:t>
              </a:r>
            </a:p>
            <a:p>
              <a:pPr algn="r"/>
              <a:r>
                <a:rPr lang="en-US" altLang="zh-CN" sz="700">
                  <a:solidFill>
                    <a:srgbClr val="000000"/>
                  </a:solidFill>
                </a:rPr>
                <a:t>staff at the cashier?</a:t>
              </a:r>
              <a:endParaRPr lang="en-US">
                <a:ea typeface="SimSun" pitchFamily="2" charset="-122"/>
              </a:endParaRPr>
            </a:p>
          </p:txBody>
        </p:sp>
        <p:sp>
          <p:nvSpPr>
            <p:cNvPr id="19644" name="Rectangle 95"/>
            <p:cNvSpPr>
              <a:spLocks noChangeArrowheads="1"/>
            </p:cNvSpPr>
            <p:nvPr/>
          </p:nvSpPr>
          <p:spPr bwMode="auto">
            <a:xfrm>
              <a:off x="2707" y="6681"/>
              <a:ext cx="3439" cy="460"/>
            </a:xfrm>
            <a:prstGeom prst="rect">
              <a:avLst/>
            </a:prstGeom>
            <a:noFill/>
            <a:ln w="9525">
              <a:noFill/>
              <a:miter lim="800000"/>
              <a:headEnd/>
              <a:tailEnd/>
            </a:ln>
          </p:spPr>
          <p:txBody>
            <a:bodyPr lIns="0" tIns="0" rIns="0" bIns="0"/>
            <a:lstStyle/>
            <a:p>
              <a:pPr algn="r"/>
              <a:r>
                <a:rPr lang="en-US" altLang="zh-CN" sz="700">
                  <a:solidFill>
                    <a:srgbClr val="000000"/>
                  </a:solidFill>
                </a:rPr>
                <a:t>How well did you get enough time to speak or </a:t>
              </a:r>
            </a:p>
            <a:p>
              <a:pPr algn="r"/>
              <a:r>
                <a:rPr lang="en-US" altLang="zh-CN" sz="700">
                  <a:solidFill>
                    <a:srgbClr val="000000"/>
                  </a:solidFill>
                </a:rPr>
                <a:t>ask questions?</a:t>
              </a:r>
              <a:endParaRPr lang="en-US">
                <a:ea typeface="SimSun" pitchFamily="2" charset="-122"/>
              </a:endParaRPr>
            </a:p>
          </p:txBody>
        </p:sp>
        <p:sp>
          <p:nvSpPr>
            <p:cNvPr id="19645" name="Rectangle 96"/>
            <p:cNvSpPr>
              <a:spLocks noChangeArrowheads="1"/>
            </p:cNvSpPr>
            <p:nvPr/>
          </p:nvSpPr>
          <p:spPr bwMode="auto">
            <a:xfrm>
              <a:off x="2345" y="6348"/>
              <a:ext cx="3801" cy="431"/>
            </a:xfrm>
            <a:prstGeom prst="rect">
              <a:avLst/>
            </a:prstGeom>
            <a:noFill/>
            <a:ln w="9525">
              <a:noFill/>
              <a:miter lim="800000"/>
              <a:headEnd/>
              <a:tailEnd/>
            </a:ln>
          </p:spPr>
          <p:txBody>
            <a:bodyPr lIns="0" tIns="0" rIns="0" bIns="0"/>
            <a:lstStyle/>
            <a:p>
              <a:pPr algn="r"/>
              <a:r>
                <a:rPr lang="en-US" altLang="zh-CN" sz="700">
                  <a:solidFill>
                    <a:srgbClr val="000000"/>
                  </a:solidFill>
                </a:rPr>
                <a:t>How were you involved in making decisions about</a:t>
              </a:r>
            </a:p>
            <a:p>
              <a:pPr algn="r"/>
              <a:r>
                <a:rPr lang="en-US" altLang="zh-CN" sz="700">
                  <a:solidFill>
                    <a:srgbClr val="000000"/>
                  </a:solidFill>
                </a:rPr>
                <a:t>  your health care?</a:t>
              </a:r>
              <a:endParaRPr lang="en-US">
                <a:ea typeface="SimSun" pitchFamily="2" charset="-122"/>
              </a:endParaRPr>
            </a:p>
          </p:txBody>
        </p:sp>
        <p:sp>
          <p:nvSpPr>
            <p:cNvPr id="19646" name="Rectangle 97"/>
            <p:cNvSpPr>
              <a:spLocks noChangeArrowheads="1"/>
            </p:cNvSpPr>
            <p:nvPr/>
          </p:nvSpPr>
          <p:spPr bwMode="auto">
            <a:xfrm>
              <a:off x="2526" y="6012"/>
              <a:ext cx="3620" cy="180"/>
            </a:xfrm>
            <a:prstGeom prst="rect">
              <a:avLst/>
            </a:prstGeom>
            <a:noFill/>
            <a:ln w="9525">
              <a:noFill/>
              <a:miter lim="800000"/>
              <a:headEnd/>
              <a:tailEnd/>
            </a:ln>
          </p:spPr>
          <p:txBody>
            <a:bodyPr lIns="0" tIns="0" rIns="0" bIns="0"/>
            <a:lstStyle/>
            <a:p>
              <a:pPr algn="r"/>
              <a:r>
                <a:rPr lang="en-US" altLang="zh-CN" sz="700">
                  <a:solidFill>
                    <a:srgbClr val="000000"/>
                  </a:solidFill>
                </a:rPr>
                <a:t>How this facility was easily accessible?</a:t>
              </a:r>
              <a:endParaRPr lang="en-US">
                <a:ea typeface="SimSun" pitchFamily="2" charset="-122"/>
              </a:endParaRPr>
            </a:p>
          </p:txBody>
        </p:sp>
        <p:sp>
          <p:nvSpPr>
            <p:cNvPr id="19647" name="Rectangle 98"/>
            <p:cNvSpPr>
              <a:spLocks noChangeArrowheads="1"/>
            </p:cNvSpPr>
            <p:nvPr/>
          </p:nvSpPr>
          <p:spPr bwMode="auto">
            <a:xfrm>
              <a:off x="2888" y="5677"/>
              <a:ext cx="3258" cy="283"/>
            </a:xfrm>
            <a:prstGeom prst="rect">
              <a:avLst/>
            </a:prstGeom>
            <a:noFill/>
            <a:ln w="9525">
              <a:noFill/>
              <a:miter lim="800000"/>
              <a:headEnd/>
              <a:tailEnd/>
            </a:ln>
          </p:spPr>
          <p:txBody>
            <a:bodyPr lIns="0" tIns="0" rIns="0" bIns="0"/>
            <a:lstStyle/>
            <a:p>
              <a:pPr algn="r"/>
              <a:r>
                <a:rPr lang="en-US" altLang="zh-CN" sz="700">
                  <a:solidFill>
                    <a:srgbClr val="000000"/>
                  </a:solidFill>
                </a:rPr>
                <a:t>How long did you have to wait at reception?</a:t>
              </a:r>
              <a:endParaRPr lang="en-US">
                <a:ea typeface="SimSun" pitchFamily="2" charset="-122"/>
              </a:endParaRPr>
            </a:p>
          </p:txBody>
        </p:sp>
        <p:sp>
          <p:nvSpPr>
            <p:cNvPr id="19648" name="Rectangle 99"/>
            <p:cNvSpPr>
              <a:spLocks noChangeArrowheads="1"/>
            </p:cNvSpPr>
            <p:nvPr/>
          </p:nvSpPr>
          <p:spPr bwMode="auto">
            <a:xfrm>
              <a:off x="2888" y="5343"/>
              <a:ext cx="3258" cy="255"/>
            </a:xfrm>
            <a:prstGeom prst="rect">
              <a:avLst/>
            </a:prstGeom>
            <a:noFill/>
            <a:ln w="9525">
              <a:noFill/>
              <a:miter lim="800000"/>
              <a:headEnd/>
              <a:tailEnd/>
            </a:ln>
          </p:spPr>
          <p:txBody>
            <a:bodyPr lIns="0" tIns="0" rIns="0" bIns="0"/>
            <a:lstStyle/>
            <a:p>
              <a:pPr algn="r"/>
              <a:r>
                <a:rPr lang="en-US" altLang="zh-CN" sz="700">
                  <a:solidFill>
                    <a:srgbClr val="000000"/>
                  </a:solidFill>
                </a:rPr>
                <a:t>How long did you have to wait at consultation?</a:t>
              </a:r>
              <a:endParaRPr lang="en-US">
                <a:ea typeface="SimSun" pitchFamily="2" charset="-122"/>
              </a:endParaRPr>
            </a:p>
          </p:txBody>
        </p:sp>
        <p:sp>
          <p:nvSpPr>
            <p:cNvPr id="19649" name="Rectangle 100"/>
            <p:cNvSpPr>
              <a:spLocks noChangeArrowheads="1"/>
            </p:cNvSpPr>
            <p:nvPr/>
          </p:nvSpPr>
          <p:spPr bwMode="auto">
            <a:xfrm>
              <a:off x="2888" y="5008"/>
              <a:ext cx="3258" cy="228"/>
            </a:xfrm>
            <a:prstGeom prst="rect">
              <a:avLst/>
            </a:prstGeom>
            <a:noFill/>
            <a:ln w="9525">
              <a:noFill/>
              <a:miter lim="800000"/>
              <a:headEnd/>
              <a:tailEnd/>
            </a:ln>
          </p:spPr>
          <p:txBody>
            <a:bodyPr lIns="0" tIns="0" rIns="0" bIns="0"/>
            <a:lstStyle/>
            <a:p>
              <a:pPr algn="r"/>
              <a:r>
                <a:rPr lang="en-US" altLang="zh-CN" sz="700">
                  <a:solidFill>
                    <a:srgbClr val="000000"/>
                  </a:solidFill>
                </a:rPr>
                <a:t>How long did you have to wait at pharmacy?</a:t>
              </a:r>
              <a:endParaRPr lang="en-US">
                <a:ea typeface="SimSun" pitchFamily="2" charset="-122"/>
              </a:endParaRPr>
            </a:p>
          </p:txBody>
        </p:sp>
        <p:sp>
          <p:nvSpPr>
            <p:cNvPr id="19650" name="Rectangle 101"/>
            <p:cNvSpPr>
              <a:spLocks noChangeArrowheads="1"/>
            </p:cNvSpPr>
            <p:nvPr/>
          </p:nvSpPr>
          <p:spPr bwMode="auto">
            <a:xfrm>
              <a:off x="3250" y="4674"/>
              <a:ext cx="2896" cy="381"/>
            </a:xfrm>
            <a:prstGeom prst="rect">
              <a:avLst/>
            </a:prstGeom>
            <a:noFill/>
            <a:ln w="9525">
              <a:noFill/>
              <a:miter lim="800000"/>
              <a:headEnd/>
              <a:tailEnd/>
            </a:ln>
          </p:spPr>
          <p:txBody>
            <a:bodyPr lIns="0" tIns="0" rIns="0" bIns="0"/>
            <a:lstStyle/>
            <a:p>
              <a:pPr algn="r"/>
              <a:r>
                <a:rPr lang="en-US" altLang="zh-CN" sz="700">
                  <a:solidFill>
                    <a:srgbClr val="000000"/>
                  </a:solidFill>
                </a:rPr>
                <a:t>How long did you have to wait at cashier?</a:t>
              </a:r>
              <a:endParaRPr lang="en-US">
                <a:ea typeface="SimSun" pitchFamily="2" charset="-122"/>
              </a:endParaRPr>
            </a:p>
          </p:txBody>
        </p:sp>
        <p:sp>
          <p:nvSpPr>
            <p:cNvPr id="19651" name="Rectangle 102"/>
            <p:cNvSpPr>
              <a:spLocks noChangeArrowheads="1"/>
            </p:cNvSpPr>
            <p:nvPr/>
          </p:nvSpPr>
          <p:spPr bwMode="auto">
            <a:xfrm>
              <a:off x="3431" y="4339"/>
              <a:ext cx="2715" cy="354"/>
            </a:xfrm>
            <a:prstGeom prst="rect">
              <a:avLst/>
            </a:prstGeom>
            <a:noFill/>
            <a:ln w="9525">
              <a:noFill/>
              <a:miter lim="800000"/>
              <a:headEnd/>
              <a:tailEnd/>
            </a:ln>
          </p:spPr>
          <p:txBody>
            <a:bodyPr lIns="0" tIns="0" rIns="0" bIns="0"/>
            <a:lstStyle/>
            <a:p>
              <a:pPr algn="r"/>
              <a:r>
                <a:rPr lang="en-US" altLang="zh-CN" sz="700">
                  <a:solidFill>
                    <a:srgbClr val="000000"/>
                  </a:solidFill>
                </a:rPr>
                <a:t>How clean were the premise?</a:t>
              </a:r>
              <a:endParaRPr lang="en-US">
                <a:ea typeface="SimSun" pitchFamily="2" charset="-122"/>
              </a:endParaRPr>
            </a:p>
          </p:txBody>
        </p:sp>
        <p:sp>
          <p:nvSpPr>
            <p:cNvPr id="19652" name="Rectangle 103"/>
            <p:cNvSpPr>
              <a:spLocks noChangeArrowheads="1"/>
            </p:cNvSpPr>
            <p:nvPr/>
          </p:nvSpPr>
          <p:spPr bwMode="auto">
            <a:xfrm>
              <a:off x="3069" y="4003"/>
              <a:ext cx="3077" cy="328"/>
            </a:xfrm>
            <a:prstGeom prst="rect">
              <a:avLst/>
            </a:prstGeom>
            <a:noFill/>
            <a:ln w="9525">
              <a:noFill/>
              <a:miter lim="800000"/>
              <a:headEnd/>
              <a:tailEnd/>
            </a:ln>
          </p:spPr>
          <p:txBody>
            <a:bodyPr lIns="0" tIns="0" rIns="0" bIns="0"/>
            <a:lstStyle/>
            <a:p>
              <a:pPr algn="r"/>
              <a:r>
                <a:rPr lang="en-US" altLang="zh-CN" sz="700">
                  <a:solidFill>
                    <a:srgbClr val="000000"/>
                  </a:solidFill>
                </a:rPr>
                <a:t>How comfortable were the premises?</a:t>
              </a:r>
              <a:endParaRPr lang="en-US">
                <a:ea typeface="SimSun" pitchFamily="2" charset="-122"/>
              </a:endParaRPr>
            </a:p>
          </p:txBody>
        </p:sp>
        <p:sp>
          <p:nvSpPr>
            <p:cNvPr id="19653" name="Rectangle 104"/>
            <p:cNvSpPr>
              <a:spLocks noChangeArrowheads="1"/>
            </p:cNvSpPr>
            <p:nvPr/>
          </p:nvSpPr>
          <p:spPr bwMode="auto">
            <a:xfrm>
              <a:off x="2707" y="3669"/>
              <a:ext cx="3439" cy="300"/>
            </a:xfrm>
            <a:prstGeom prst="rect">
              <a:avLst/>
            </a:prstGeom>
            <a:noFill/>
            <a:ln w="9525">
              <a:noFill/>
              <a:miter lim="800000"/>
              <a:headEnd/>
              <a:tailEnd/>
            </a:ln>
          </p:spPr>
          <p:txBody>
            <a:bodyPr lIns="0" tIns="0" rIns="0" bIns="0"/>
            <a:lstStyle/>
            <a:p>
              <a:pPr algn="r"/>
              <a:r>
                <a:rPr lang="en-US" altLang="zh-CN" sz="700">
                  <a:solidFill>
                    <a:srgbClr val="000000"/>
                  </a:solidFill>
                </a:rPr>
                <a:t>How clearly did the doctor explain things to you?</a:t>
              </a:r>
              <a:endParaRPr lang="en-US">
                <a:ea typeface="SimSun" pitchFamily="2" charset="-122"/>
              </a:endParaRPr>
            </a:p>
          </p:txBody>
        </p:sp>
        <p:sp>
          <p:nvSpPr>
            <p:cNvPr id="19654" name="Rectangle 105"/>
            <p:cNvSpPr>
              <a:spLocks noChangeArrowheads="1"/>
            </p:cNvSpPr>
            <p:nvPr/>
          </p:nvSpPr>
          <p:spPr bwMode="auto">
            <a:xfrm>
              <a:off x="2707" y="3334"/>
              <a:ext cx="3439" cy="454"/>
            </a:xfrm>
            <a:prstGeom prst="rect">
              <a:avLst/>
            </a:prstGeom>
            <a:noFill/>
            <a:ln w="9525">
              <a:noFill/>
              <a:miter lim="800000"/>
              <a:headEnd/>
              <a:tailEnd/>
            </a:ln>
          </p:spPr>
          <p:txBody>
            <a:bodyPr lIns="0" tIns="0" rIns="0" bIns="0"/>
            <a:lstStyle/>
            <a:p>
              <a:pPr algn="r"/>
              <a:r>
                <a:rPr lang="en-US" altLang="zh-CN" sz="700">
                  <a:solidFill>
                    <a:srgbClr val="000000"/>
                  </a:solidFill>
                </a:rPr>
                <a:t>How well did you understand what the doctor told you?</a:t>
              </a:r>
              <a:endParaRPr lang="en-US">
                <a:ea typeface="SimSun" pitchFamily="2" charset="-122"/>
              </a:endParaRPr>
            </a:p>
          </p:txBody>
        </p:sp>
        <p:sp>
          <p:nvSpPr>
            <p:cNvPr id="19655" name="Rectangle 106"/>
            <p:cNvSpPr>
              <a:spLocks noChangeArrowheads="1"/>
            </p:cNvSpPr>
            <p:nvPr/>
          </p:nvSpPr>
          <p:spPr bwMode="auto">
            <a:xfrm>
              <a:off x="3612" y="3000"/>
              <a:ext cx="2534" cy="245"/>
            </a:xfrm>
            <a:prstGeom prst="rect">
              <a:avLst/>
            </a:prstGeom>
            <a:noFill/>
            <a:ln w="9525">
              <a:noFill/>
              <a:miter lim="800000"/>
              <a:headEnd/>
              <a:tailEnd/>
            </a:ln>
          </p:spPr>
          <p:txBody>
            <a:bodyPr lIns="0" tIns="0" rIns="0" bIns="0"/>
            <a:lstStyle/>
            <a:p>
              <a:pPr algn="r"/>
              <a:r>
                <a:rPr lang="en-US" altLang="zh-CN" sz="700">
                  <a:solidFill>
                    <a:srgbClr val="000000"/>
                  </a:solidFill>
                </a:rPr>
                <a:t>How well did the doctor listen to you?</a:t>
              </a:r>
              <a:endParaRPr lang="en-US">
                <a:ea typeface="SimSun" pitchFamily="2" charset="-122"/>
              </a:endParaRPr>
            </a:p>
          </p:txBody>
        </p:sp>
        <p:sp>
          <p:nvSpPr>
            <p:cNvPr id="19656" name="Rectangle 107"/>
            <p:cNvSpPr>
              <a:spLocks noChangeArrowheads="1"/>
            </p:cNvSpPr>
            <p:nvPr/>
          </p:nvSpPr>
          <p:spPr bwMode="auto">
            <a:xfrm>
              <a:off x="3389" y="2318"/>
              <a:ext cx="2762" cy="344"/>
            </a:xfrm>
            <a:prstGeom prst="rect">
              <a:avLst/>
            </a:prstGeom>
            <a:noFill/>
            <a:ln w="9525">
              <a:noFill/>
              <a:miter lim="800000"/>
              <a:headEnd/>
              <a:tailEnd/>
            </a:ln>
          </p:spPr>
          <p:txBody>
            <a:bodyPr lIns="0" tIns="0" rIns="0" bIns="0"/>
            <a:lstStyle/>
            <a:p>
              <a:pPr algn="r"/>
              <a:r>
                <a:rPr lang="en-US" altLang="zh-CN" sz="700">
                  <a:solidFill>
                    <a:srgbClr val="000000"/>
                  </a:solidFill>
                </a:rPr>
                <a:t>How well did the doctor examine you?</a:t>
              </a:r>
              <a:endParaRPr lang="en-US">
                <a:ea typeface="SimSun" pitchFamily="2" charset="-122"/>
              </a:endParaRPr>
            </a:p>
          </p:txBody>
        </p:sp>
        <p:sp>
          <p:nvSpPr>
            <p:cNvPr id="19657" name="Rectangle 108"/>
            <p:cNvSpPr>
              <a:spLocks noChangeArrowheads="1"/>
            </p:cNvSpPr>
            <p:nvPr/>
          </p:nvSpPr>
          <p:spPr bwMode="auto">
            <a:xfrm>
              <a:off x="2164" y="2702"/>
              <a:ext cx="3982" cy="362"/>
            </a:xfrm>
            <a:prstGeom prst="rect">
              <a:avLst/>
            </a:prstGeom>
            <a:noFill/>
            <a:ln w="9525">
              <a:noFill/>
              <a:miter lim="800000"/>
              <a:headEnd/>
              <a:tailEnd/>
            </a:ln>
          </p:spPr>
          <p:txBody>
            <a:bodyPr lIns="0" tIns="0" rIns="0" bIns="0"/>
            <a:lstStyle/>
            <a:p>
              <a:pPr algn="r"/>
              <a:r>
                <a:rPr lang="en-US" altLang="zh-CN" sz="700">
                  <a:solidFill>
                    <a:srgbClr val="000000"/>
                  </a:solidFill>
                </a:rPr>
                <a:t>How well did health services ensure you could talk</a:t>
              </a:r>
            </a:p>
            <a:p>
              <a:pPr algn="r"/>
              <a:r>
                <a:rPr lang="en-US" altLang="zh-CN" sz="700">
                  <a:solidFill>
                    <a:srgbClr val="000000"/>
                  </a:solidFill>
                </a:rPr>
                <a:t>    privately to the doctor?</a:t>
              </a:r>
              <a:endParaRPr lang="en-US">
                <a:ea typeface="SimSun" pitchFamily="2" charset="-122"/>
              </a:endParaRPr>
            </a:p>
          </p:txBody>
        </p:sp>
      </p:grpSp>
      <p:grpSp>
        <p:nvGrpSpPr>
          <p:cNvPr id="3" name="Group 109"/>
          <p:cNvGrpSpPr>
            <a:grpSpLocks noChangeAspect="1"/>
          </p:cNvGrpSpPr>
          <p:nvPr/>
        </p:nvGrpSpPr>
        <p:grpSpPr bwMode="auto">
          <a:xfrm>
            <a:off x="6527801" y="1784372"/>
            <a:ext cx="4270375" cy="4321175"/>
            <a:chOff x="6480" y="1797"/>
            <a:chExt cx="7087" cy="6733"/>
          </a:xfrm>
        </p:grpSpPr>
        <p:sp>
          <p:nvSpPr>
            <p:cNvPr id="19478" name="AutoShape 110"/>
            <p:cNvSpPr>
              <a:spLocks noChangeAspect="1" noChangeArrowheads="1"/>
            </p:cNvSpPr>
            <p:nvPr/>
          </p:nvSpPr>
          <p:spPr bwMode="auto">
            <a:xfrm>
              <a:off x="6480" y="1797"/>
              <a:ext cx="7087" cy="6733"/>
            </a:xfrm>
            <a:prstGeom prst="rect">
              <a:avLst/>
            </a:prstGeom>
            <a:noFill/>
            <a:ln w="9525">
              <a:noFill/>
              <a:miter lim="800000"/>
              <a:headEnd/>
              <a:tailEnd/>
            </a:ln>
          </p:spPr>
          <p:txBody>
            <a:bodyPr/>
            <a:lstStyle/>
            <a:p>
              <a:endParaRPr lang="en-US"/>
            </a:p>
          </p:txBody>
        </p:sp>
        <p:sp>
          <p:nvSpPr>
            <p:cNvPr id="19479" name="Rectangle 111"/>
            <p:cNvSpPr>
              <a:spLocks noChangeArrowheads="1"/>
            </p:cNvSpPr>
            <p:nvPr/>
          </p:nvSpPr>
          <p:spPr bwMode="auto">
            <a:xfrm>
              <a:off x="9242" y="7775"/>
              <a:ext cx="356" cy="134"/>
            </a:xfrm>
            <a:prstGeom prst="rect">
              <a:avLst/>
            </a:prstGeom>
            <a:solidFill>
              <a:srgbClr val="000080"/>
            </a:solidFill>
            <a:ln w="5080">
              <a:solidFill>
                <a:srgbClr val="000000"/>
              </a:solidFill>
              <a:miter lim="800000"/>
              <a:headEnd/>
              <a:tailEnd/>
            </a:ln>
          </p:spPr>
          <p:txBody>
            <a:bodyPr/>
            <a:lstStyle/>
            <a:p>
              <a:endParaRPr lang="en-US"/>
            </a:p>
          </p:txBody>
        </p:sp>
        <p:sp>
          <p:nvSpPr>
            <p:cNvPr id="19480" name="Rectangle 112"/>
            <p:cNvSpPr>
              <a:spLocks noChangeArrowheads="1"/>
            </p:cNvSpPr>
            <p:nvPr/>
          </p:nvSpPr>
          <p:spPr bwMode="auto">
            <a:xfrm>
              <a:off x="9304" y="7439"/>
              <a:ext cx="294" cy="135"/>
            </a:xfrm>
            <a:prstGeom prst="rect">
              <a:avLst/>
            </a:prstGeom>
            <a:solidFill>
              <a:srgbClr val="000080"/>
            </a:solidFill>
            <a:ln w="5080">
              <a:solidFill>
                <a:srgbClr val="000000"/>
              </a:solidFill>
              <a:miter lim="800000"/>
              <a:headEnd/>
              <a:tailEnd/>
            </a:ln>
          </p:spPr>
          <p:txBody>
            <a:bodyPr/>
            <a:lstStyle/>
            <a:p>
              <a:endParaRPr lang="en-US"/>
            </a:p>
          </p:txBody>
        </p:sp>
        <p:sp>
          <p:nvSpPr>
            <p:cNvPr id="19481" name="Rectangle 113"/>
            <p:cNvSpPr>
              <a:spLocks noChangeArrowheads="1"/>
            </p:cNvSpPr>
            <p:nvPr/>
          </p:nvSpPr>
          <p:spPr bwMode="auto">
            <a:xfrm>
              <a:off x="9283" y="7104"/>
              <a:ext cx="315" cy="134"/>
            </a:xfrm>
            <a:prstGeom prst="rect">
              <a:avLst/>
            </a:prstGeom>
            <a:solidFill>
              <a:srgbClr val="000080"/>
            </a:solidFill>
            <a:ln w="5080">
              <a:solidFill>
                <a:srgbClr val="000000"/>
              </a:solidFill>
              <a:miter lim="800000"/>
              <a:headEnd/>
              <a:tailEnd/>
            </a:ln>
          </p:spPr>
          <p:txBody>
            <a:bodyPr/>
            <a:lstStyle/>
            <a:p>
              <a:endParaRPr lang="en-US"/>
            </a:p>
          </p:txBody>
        </p:sp>
        <p:sp>
          <p:nvSpPr>
            <p:cNvPr id="19482" name="Rectangle 114"/>
            <p:cNvSpPr>
              <a:spLocks noChangeArrowheads="1"/>
            </p:cNvSpPr>
            <p:nvPr/>
          </p:nvSpPr>
          <p:spPr bwMode="auto">
            <a:xfrm>
              <a:off x="9598" y="6770"/>
              <a:ext cx="20" cy="133"/>
            </a:xfrm>
            <a:prstGeom prst="rect">
              <a:avLst/>
            </a:prstGeom>
            <a:solidFill>
              <a:srgbClr val="000080"/>
            </a:solidFill>
            <a:ln w="5080">
              <a:solidFill>
                <a:srgbClr val="000000"/>
              </a:solidFill>
              <a:miter lim="800000"/>
              <a:headEnd/>
              <a:tailEnd/>
            </a:ln>
          </p:spPr>
          <p:txBody>
            <a:bodyPr/>
            <a:lstStyle/>
            <a:p>
              <a:endParaRPr lang="en-US"/>
            </a:p>
          </p:txBody>
        </p:sp>
        <p:sp>
          <p:nvSpPr>
            <p:cNvPr id="19483" name="Rectangle 115"/>
            <p:cNvSpPr>
              <a:spLocks noChangeArrowheads="1"/>
            </p:cNvSpPr>
            <p:nvPr/>
          </p:nvSpPr>
          <p:spPr bwMode="auto">
            <a:xfrm>
              <a:off x="9032" y="6435"/>
              <a:ext cx="566" cy="134"/>
            </a:xfrm>
            <a:prstGeom prst="rect">
              <a:avLst/>
            </a:prstGeom>
            <a:solidFill>
              <a:srgbClr val="FF0000"/>
            </a:solidFill>
            <a:ln w="5080">
              <a:solidFill>
                <a:srgbClr val="000000"/>
              </a:solidFill>
              <a:miter lim="800000"/>
              <a:headEnd/>
              <a:tailEnd/>
            </a:ln>
          </p:spPr>
          <p:txBody>
            <a:bodyPr/>
            <a:lstStyle/>
            <a:p>
              <a:endParaRPr lang="en-US"/>
            </a:p>
          </p:txBody>
        </p:sp>
        <p:sp>
          <p:nvSpPr>
            <p:cNvPr id="19484" name="Rectangle 116"/>
            <p:cNvSpPr>
              <a:spLocks noChangeArrowheads="1"/>
            </p:cNvSpPr>
            <p:nvPr/>
          </p:nvSpPr>
          <p:spPr bwMode="auto">
            <a:xfrm>
              <a:off x="9074" y="6099"/>
              <a:ext cx="524" cy="135"/>
            </a:xfrm>
            <a:prstGeom prst="rect">
              <a:avLst/>
            </a:prstGeom>
            <a:solidFill>
              <a:srgbClr val="FF0000"/>
            </a:solidFill>
            <a:ln w="5080">
              <a:solidFill>
                <a:srgbClr val="000000"/>
              </a:solidFill>
              <a:miter lim="800000"/>
              <a:headEnd/>
              <a:tailEnd/>
            </a:ln>
          </p:spPr>
          <p:txBody>
            <a:bodyPr/>
            <a:lstStyle/>
            <a:p>
              <a:endParaRPr lang="en-US"/>
            </a:p>
          </p:txBody>
        </p:sp>
        <p:sp>
          <p:nvSpPr>
            <p:cNvPr id="19485" name="Rectangle 117"/>
            <p:cNvSpPr>
              <a:spLocks noChangeArrowheads="1"/>
            </p:cNvSpPr>
            <p:nvPr/>
          </p:nvSpPr>
          <p:spPr bwMode="auto">
            <a:xfrm>
              <a:off x="9136" y="5764"/>
              <a:ext cx="462" cy="134"/>
            </a:xfrm>
            <a:prstGeom prst="rect">
              <a:avLst/>
            </a:prstGeom>
            <a:solidFill>
              <a:srgbClr val="FF0000"/>
            </a:solidFill>
            <a:ln w="5080">
              <a:solidFill>
                <a:srgbClr val="000000"/>
              </a:solidFill>
              <a:miter lim="800000"/>
              <a:headEnd/>
              <a:tailEnd/>
            </a:ln>
          </p:spPr>
          <p:txBody>
            <a:bodyPr/>
            <a:lstStyle/>
            <a:p>
              <a:endParaRPr lang="en-US"/>
            </a:p>
          </p:txBody>
        </p:sp>
        <p:sp>
          <p:nvSpPr>
            <p:cNvPr id="19486" name="Rectangle 118"/>
            <p:cNvSpPr>
              <a:spLocks noChangeArrowheads="1"/>
            </p:cNvSpPr>
            <p:nvPr/>
          </p:nvSpPr>
          <p:spPr bwMode="auto">
            <a:xfrm>
              <a:off x="9242" y="5428"/>
              <a:ext cx="356" cy="135"/>
            </a:xfrm>
            <a:prstGeom prst="rect">
              <a:avLst/>
            </a:prstGeom>
            <a:solidFill>
              <a:srgbClr val="FF0000"/>
            </a:solidFill>
            <a:ln w="5080">
              <a:solidFill>
                <a:srgbClr val="000000"/>
              </a:solidFill>
              <a:miter lim="800000"/>
              <a:headEnd/>
              <a:tailEnd/>
            </a:ln>
          </p:spPr>
          <p:txBody>
            <a:bodyPr/>
            <a:lstStyle/>
            <a:p>
              <a:endParaRPr lang="en-US"/>
            </a:p>
          </p:txBody>
        </p:sp>
        <p:sp>
          <p:nvSpPr>
            <p:cNvPr id="19487" name="Rectangle 119"/>
            <p:cNvSpPr>
              <a:spLocks noChangeArrowheads="1"/>
            </p:cNvSpPr>
            <p:nvPr/>
          </p:nvSpPr>
          <p:spPr bwMode="auto">
            <a:xfrm>
              <a:off x="9535" y="5093"/>
              <a:ext cx="63" cy="134"/>
            </a:xfrm>
            <a:prstGeom prst="rect">
              <a:avLst/>
            </a:prstGeom>
            <a:solidFill>
              <a:srgbClr val="FF0000"/>
            </a:solidFill>
            <a:ln w="5080">
              <a:solidFill>
                <a:srgbClr val="000000"/>
              </a:solidFill>
              <a:miter lim="800000"/>
              <a:headEnd/>
              <a:tailEnd/>
            </a:ln>
          </p:spPr>
          <p:txBody>
            <a:bodyPr/>
            <a:lstStyle/>
            <a:p>
              <a:endParaRPr lang="en-US"/>
            </a:p>
          </p:txBody>
        </p:sp>
        <p:sp>
          <p:nvSpPr>
            <p:cNvPr id="19488" name="Rectangle 120"/>
            <p:cNvSpPr>
              <a:spLocks noChangeArrowheads="1"/>
            </p:cNvSpPr>
            <p:nvPr/>
          </p:nvSpPr>
          <p:spPr bwMode="auto">
            <a:xfrm>
              <a:off x="9011" y="4759"/>
              <a:ext cx="587" cy="133"/>
            </a:xfrm>
            <a:prstGeom prst="rect">
              <a:avLst/>
            </a:prstGeom>
            <a:solidFill>
              <a:srgbClr val="FF0000"/>
            </a:solidFill>
            <a:ln w="5080">
              <a:solidFill>
                <a:srgbClr val="000000"/>
              </a:solidFill>
              <a:miter lim="800000"/>
              <a:headEnd/>
              <a:tailEnd/>
            </a:ln>
          </p:spPr>
          <p:txBody>
            <a:bodyPr/>
            <a:lstStyle/>
            <a:p>
              <a:endParaRPr lang="en-US"/>
            </a:p>
          </p:txBody>
        </p:sp>
        <p:sp>
          <p:nvSpPr>
            <p:cNvPr id="19489" name="Rectangle 121"/>
            <p:cNvSpPr>
              <a:spLocks noChangeArrowheads="1"/>
            </p:cNvSpPr>
            <p:nvPr/>
          </p:nvSpPr>
          <p:spPr bwMode="auto">
            <a:xfrm>
              <a:off x="9220" y="4423"/>
              <a:ext cx="378" cy="135"/>
            </a:xfrm>
            <a:prstGeom prst="rect">
              <a:avLst/>
            </a:prstGeom>
            <a:solidFill>
              <a:srgbClr val="FF0000"/>
            </a:solidFill>
            <a:ln w="5080">
              <a:solidFill>
                <a:srgbClr val="000000"/>
              </a:solidFill>
              <a:miter lim="800000"/>
              <a:headEnd/>
              <a:tailEnd/>
            </a:ln>
          </p:spPr>
          <p:txBody>
            <a:bodyPr/>
            <a:lstStyle/>
            <a:p>
              <a:endParaRPr lang="en-US"/>
            </a:p>
          </p:txBody>
        </p:sp>
        <p:sp>
          <p:nvSpPr>
            <p:cNvPr id="19490" name="Rectangle 122"/>
            <p:cNvSpPr>
              <a:spLocks noChangeArrowheads="1"/>
            </p:cNvSpPr>
            <p:nvPr/>
          </p:nvSpPr>
          <p:spPr bwMode="auto">
            <a:xfrm>
              <a:off x="9598" y="4088"/>
              <a:ext cx="84" cy="135"/>
            </a:xfrm>
            <a:prstGeom prst="rect">
              <a:avLst/>
            </a:prstGeom>
            <a:solidFill>
              <a:srgbClr val="FFFF00"/>
            </a:solidFill>
            <a:ln w="5080">
              <a:solidFill>
                <a:srgbClr val="000000"/>
              </a:solidFill>
              <a:miter lim="800000"/>
              <a:headEnd/>
              <a:tailEnd/>
            </a:ln>
          </p:spPr>
          <p:txBody>
            <a:bodyPr/>
            <a:lstStyle/>
            <a:p>
              <a:endParaRPr lang="en-US"/>
            </a:p>
          </p:txBody>
        </p:sp>
        <p:sp>
          <p:nvSpPr>
            <p:cNvPr id="19491" name="Rectangle 123"/>
            <p:cNvSpPr>
              <a:spLocks noChangeArrowheads="1"/>
            </p:cNvSpPr>
            <p:nvPr/>
          </p:nvSpPr>
          <p:spPr bwMode="auto">
            <a:xfrm>
              <a:off x="9598" y="3752"/>
              <a:ext cx="628" cy="135"/>
            </a:xfrm>
            <a:prstGeom prst="rect">
              <a:avLst/>
            </a:prstGeom>
            <a:solidFill>
              <a:srgbClr val="FFFF00"/>
            </a:solidFill>
            <a:ln w="5080">
              <a:solidFill>
                <a:srgbClr val="000000"/>
              </a:solidFill>
              <a:miter lim="800000"/>
              <a:headEnd/>
              <a:tailEnd/>
            </a:ln>
          </p:spPr>
          <p:txBody>
            <a:bodyPr/>
            <a:lstStyle/>
            <a:p>
              <a:endParaRPr lang="en-US"/>
            </a:p>
          </p:txBody>
        </p:sp>
        <p:sp>
          <p:nvSpPr>
            <p:cNvPr id="19492" name="Rectangle 124"/>
            <p:cNvSpPr>
              <a:spLocks noChangeArrowheads="1"/>
            </p:cNvSpPr>
            <p:nvPr/>
          </p:nvSpPr>
          <p:spPr bwMode="auto">
            <a:xfrm>
              <a:off x="9116" y="3417"/>
              <a:ext cx="482" cy="135"/>
            </a:xfrm>
            <a:prstGeom prst="rect">
              <a:avLst/>
            </a:prstGeom>
            <a:solidFill>
              <a:srgbClr val="008000"/>
            </a:solidFill>
            <a:ln w="5080">
              <a:solidFill>
                <a:srgbClr val="000000"/>
              </a:solidFill>
              <a:miter lim="800000"/>
              <a:headEnd/>
              <a:tailEnd/>
            </a:ln>
          </p:spPr>
          <p:txBody>
            <a:bodyPr/>
            <a:lstStyle/>
            <a:p>
              <a:endParaRPr lang="en-US"/>
            </a:p>
          </p:txBody>
        </p:sp>
        <p:sp>
          <p:nvSpPr>
            <p:cNvPr id="19493" name="Rectangle 125"/>
            <p:cNvSpPr>
              <a:spLocks noChangeArrowheads="1"/>
            </p:cNvSpPr>
            <p:nvPr/>
          </p:nvSpPr>
          <p:spPr bwMode="auto">
            <a:xfrm>
              <a:off x="8843" y="3082"/>
              <a:ext cx="755" cy="134"/>
            </a:xfrm>
            <a:prstGeom prst="rect">
              <a:avLst/>
            </a:prstGeom>
            <a:solidFill>
              <a:srgbClr val="008000"/>
            </a:solidFill>
            <a:ln w="5080">
              <a:solidFill>
                <a:srgbClr val="000000"/>
              </a:solidFill>
              <a:miter lim="800000"/>
              <a:headEnd/>
              <a:tailEnd/>
            </a:ln>
          </p:spPr>
          <p:txBody>
            <a:bodyPr/>
            <a:lstStyle/>
            <a:p>
              <a:endParaRPr lang="en-US"/>
            </a:p>
          </p:txBody>
        </p:sp>
        <p:sp>
          <p:nvSpPr>
            <p:cNvPr id="19494" name="Rectangle 126"/>
            <p:cNvSpPr>
              <a:spLocks noChangeArrowheads="1"/>
            </p:cNvSpPr>
            <p:nvPr/>
          </p:nvSpPr>
          <p:spPr bwMode="auto">
            <a:xfrm>
              <a:off x="8990" y="2748"/>
              <a:ext cx="608" cy="133"/>
            </a:xfrm>
            <a:prstGeom prst="rect">
              <a:avLst/>
            </a:prstGeom>
            <a:solidFill>
              <a:srgbClr val="008000"/>
            </a:solidFill>
            <a:ln w="5080">
              <a:solidFill>
                <a:srgbClr val="000000"/>
              </a:solidFill>
              <a:miter lim="800000"/>
              <a:headEnd/>
              <a:tailEnd/>
            </a:ln>
          </p:spPr>
          <p:txBody>
            <a:bodyPr/>
            <a:lstStyle/>
            <a:p>
              <a:endParaRPr lang="en-US"/>
            </a:p>
          </p:txBody>
        </p:sp>
        <p:sp>
          <p:nvSpPr>
            <p:cNvPr id="19495" name="Rectangle 127"/>
            <p:cNvSpPr>
              <a:spLocks noChangeArrowheads="1"/>
            </p:cNvSpPr>
            <p:nvPr/>
          </p:nvSpPr>
          <p:spPr bwMode="auto">
            <a:xfrm>
              <a:off x="8843" y="2412"/>
              <a:ext cx="755" cy="135"/>
            </a:xfrm>
            <a:prstGeom prst="rect">
              <a:avLst/>
            </a:prstGeom>
            <a:solidFill>
              <a:srgbClr val="008000"/>
            </a:solidFill>
            <a:ln w="5080">
              <a:solidFill>
                <a:srgbClr val="000000"/>
              </a:solidFill>
              <a:miter lim="800000"/>
              <a:headEnd/>
              <a:tailEnd/>
            </a:ln>
          </p:spPr>
          <p:txBody>
            <a:bodyPr/>
            <a:lstStyle/>
            <a:p>
              <a:endParaRPr lang="en-US"/>
            </a:p>
          </p:txBody>
        </p:sp>
        <p:sp>
          <p:nvSpPr>
            <p:cNvPr id="19496" name="Rectangle 128"/>
            <p:cNvSpPr>
              <a:spLocks noChangeArrowheads="1"/>
            </p:cNvSpPr>
            <p:nvPr/>
          </p:nvSpPr>
          <p:spPr bwMode="auto">
            <a:xfrm>
              <a:off x="9094" y="2077"/>
              <a:ext cx="504" cy="134"/>
            </a:xfrm>
            <a:prstGeom prst="rect">
              <a:avLst/>
            </a:prstGeom>
            <a:solidFill>
              <a:srgbClr val="FF6600"/>
            </a:solidFill>
            <a:ln w="5080">
              <a:solidFill>
                <a:srgbClr val="000000"/>
              </a:solidFill>
              <a:miter lim="800000"/>
              <a:headEnd/>
              <a:tailEnd/>
            </a:ln>
          </p:spPr>
          <p:txBody>
            <a:bodyPr/>
            <a:lstStyle/>
            <a:p>
              <a:endParaRPr lang="en-US"/>
            </a:p>
          </p:txBody>
        </p:sp>
        <p:sp>
          <p:nvSpPr>
            <p:cNvPr id="19497" name="Line 129"/>
            <p:cNvSpPr>
              <a:spLocks noChangeShapeType="1"/>
            </p:cNvSpPr>
            <p:nvPr/>
          </p:nvSpPr>
          <p:spPr bwMode="auto">
            <a:xfrm>
              <a:off x="6665" y="8010"/>
              <a:ext cx="5865" cy="0"/>
            </a:xfrm>
            <a:prstGeom prst="line">
              <a:avLst/>
            </a:prstGeom>
            <a:noFill/>
            <a:ln w="0">
              <a:solidFill>
                <a:srgbClr val="000000"/>
              </a:solidFill>
              <a:round/>
              <a:headEnd/>
              <a:tailEnd/>
            </a:ln>
          </p:spPr>
          <p:txBody>
            <a:bodyPr/>
            <a:lstStyle/>
            <a:p>
              <a:endParaRPr lang="th-TH"/>
            </a:p>
          </p:txBody>
        </p:sp>
        <p:sp>
          <p:nvSpPr>
            <p:cNvPr id="19498" name="Line 130"/>
            <p:cNvSpPr>
              <a:spLocks noChangeShapeType="1"/>
            </p:cNvSpPr>
            <p:nvPr/>
          </p:nvSpPr>
          <p:spPr bwMode="auto">
            <a:xfrm flipV="1">
              <a:off x="6665" y="8010"/>
              <a:ext cx="0" cy="46"/>
            </a:xfrm>
            <a:prstGeom prst="line">
              <a:avLst/>
            </a:prstGeom>
            <a:noFill/>
            <a:ln w="0">
              <a:solidFill>
                <a:srgbClr val="000000"/>
              </a:solidFill>
              <a:round/>
              <a:headEnd/>
              <a:tailEnd/>
            </a:ln>
          </p:spPr>
          <p:txBody>
            <a:bodyPr/>
            <a:lstStyle/>
            <a:p>
              <a:endParaRPr lang="th-TH"/>
            </a:p>
          </p:txBody>
        </p:sp>
        <p:sp>
          <p:nvSpPr>
            <p:cNvPr id="19499" name="Line 131"/>
            <p:cNvSpPr>
              <a:spLocks noChangeShapeType="1"/>
            </p:cNvSpPr>
            <p:nvPr/>
          </p:nvSpPr>
          <p:spPr bwMode="auto">
            <a:xfrm flipV="1">
              <a:off x="7084" y="8010"/>
              <a:ext cx="0" cy="46"/>
            </a:xfrm>
            <a:prstGeom prst="line">
              <a:avLst/>
            </a:prstGeom>
            <a:noFill/>
            <a:ln w="0">
              <a:solidFill>
                <a:srgbClr val="000000"/>
              </a:solidFill>
              <a:round/>
              <a:headEnd/>
              <a:tailEnd/>
            </a:ln>
          </p:spPr>
          <p:txBody>
            <a:bodyPr/>
            <a:lstStyle/>
            <a:p>
              <a:endParaRPr lang="th-TH"/>
            </a:p>
          </p:txBody>
        </p:sp>
        <p:sp>
          <p:nvSpPr>
            <p:cNvPr id="19500" name="Line 132"/>
            <p:cNvSpPr>
              <a:spLocks noChangeShapeType="1"/>
            </p:cNvSpPr>
            <p:nvPr/>
          </p:nvSpPr>
          <p:spPr bwMode="auto">
            <a:xfrm flipV="1">
              <a:off x="7502" y="8010"/>
              <a:ext cx="0" cy="46"/>
            </a:xfrm>
            <a:prstGeom prst="line">
              <a:avLst/>
            </a:prstGeom>
            <a:noFill/>
            <a:ln w="0">
              <a:solidFill>
                <a:srgbClr val="000000"/>
              </a:solidFill>
              <a:round/>
              <a:headEnd/>
              <a:tailEnd/>
            </a:ln>
          </p:spPr>
          <p:txBody>
            <a:bodyPr/>
            <a:lstStyle/>
            <a:p>
              <a:endParaRPr lang="th-TH"/>
            </a:p>
          </p:txBody>
        </p:sp>
        <p:sp>
          <p:nvSpPr>
            <p:cNvPr id="19501" name="Line 133"/>
            <p:cNvSpPr>
              <a:spLocks noChangeShapeType="1"/>
            </p:cNvSpPr>
            <p:nvPr/>
          </p:nvSpPr>
          <p:spPr bwMode="auto">
            <a:xfrm flipV="1">
              <a:off x="7922" y="8010"/>
              <a:ext cx="0" cy="46"/>
            </a:xfrm>
            <a:prstGeom prst="line">
              <a:avLst/>
            </a:prstGeom>
            <a:noFill/>
            <a:ln w="0">
              <a:solidFill>
                <a:srgbClr val="000000"/>
              </a:solidFill>
              <a:round/>
              <a:headEnd/>
              <a:tailEnd/>
            </a:ln>
          </p:spPr>
          <p:txBody>
            <a:bodyPr/>
            <a:lstStyle/>
            <a:p>
              <a:endParaRPr lang="th-TH"/>
            </a:p>
          </p:txBody>
        </p:sp>
        <p:sp>
          <p:nvSpPr>
            <p:cNvPr id="19502" name="Line 134"/>
            <p:cNvSpPr>
              <a:spLocks noChangeShapeType="1"/>
            </p:cNvSpPr>
            <p:nvPr/>
          </p:nvSpPr>
          <p:spPr bwMode="auto">
            <a:xfrm flipV="1">
              <a:off x="8341" y="8010"/>
              <a:ext cx="0" cy="46"/>
            </a:xfrm>
            <a:prstGeom prst="line">
              <a:avLst/>
            </a:prstGeom>
            <a:noFill/>
            <a:ln w="0">
              <a:solidFill>
                <a:srgbClr val="000000"/>
              </a:solidFill>
              <a:round/>
              <a:headEnd/>
              <a:tailEnd/>
            </a:ln>
          </p:spPr>
          <p:txBody>
            <a:bodyPr/>
            <a:lstStyle/>
            <a:p>
              <a:endParaRPr lang="th-TH"/>
            </a:p>
          </p:txBody>
        </p:sp>
        <p:sp>
          <p:nvSpPr>
            <p:cNvPr id="19503" name="Line 135"/>
            <p:cNvSpPr>
              <a:spLocks noChangeShapeType="1"/>
            </p:cNvSpPr>
            <p:nvPr/>
          </p:nvSpPr>
          <p:spPr bwMode="auto">
            <a:xfrm flipV="1">
              <a:off x="8760" y="8010"/>
              <a:ext cx="0" cy="46"/>
            </a:xfrm>
            <a:prstGeom prst="line">
              <a:avLst/>
            </a:prstGeom>
            <a:noFill/>
            <a:ln w="0">
              <a:solidFill>
                <a:srgbClr val="000000"/>
              </a:solidFill>
              <a:round/>
              <a:headEnd/>
              <a:tailEnd/>
            </a:ln>
          </p:spPr>
          <p:txBody>
            <a:bodyPr/>
            <a:lstStyle/>
            <a:p>
              <a:endParaRPr lang="th-TH"/>
            </a:p>
          </p:txBody>
        </p:sp>
        <p:sp>
          <p:nvSpPr>
            <p:cNvPr id="19504" name="Line 136"/>
            <p:cNvSpPr>
              <a:spLocks noChangeShapeType="1"/>
            </p:cNvSpPr>
            <p:nvPr/>
          </p:nvSpPr>
          <p:spPr bwMode="auto">
            <a:xfrm flipV="1">
              <a:off x="9178" y="8010"/>
              <a:ext cx="0" cy="46"/>
            </a:xfrm>
            <a:prstGeom prst="line">
              <a:avLst/>
            </a:prstGeom>
            <a:noFill/>
            <a:ln w="0">
              <a:solidFill>
                <a:srgbClr val="000000"/>
              </a:solidFill>
              <a:round/>
              <a:headEnd/>
              <a:tailEnd/>
            </a:ln>
          </p:spPr>
          <p:txBody>
            <a:bodyPr/>
            <a:lstStyle/>
            <a:p>
              <a:endParaRPr lang="th-TH"/>
            </a:p>
          </p:txBody>
        </p:sp>
        <p:sp>
          <p:nvSpPr>
            <p:cNvPr id="19505" name="Line 137"/>
            <p:cNvSpPr>
              <a:spLocks noChangeShapeType="1"/>
            </p:cNvSpPr>
            <p:nvPr/>
          </p:nvSpPr>
          <p:spPr bwMode="auto">
            <a:xfrm flipV="1">
              <a:off x="9598" y="8010"/>
              <a:ext cx="0" cy="46"/>
            </a:xfrm>
            <a:prstGeom prst="line">
              <a:avLst/>
            </a:prstGeom>
            <a:noFill/>
            <a:ln w="0">
              <a:solidFill>
                <a:srgbClr val="000000"/>
              </a:solidFill>
              <a:round/>
              <a:headEnd/>
              <a:tailEnd/>
            </a:ln>
          </p:spPr>
          <p:txBody>
            <a:bodyPr/>
            <a:lstStyle/>
            <a:p>
              <a:endParaRPr lang="th-TH"/>
            </a:p>
          </p:txBody>
        </p:sp>
        <p:sp>
          <p:nvSpPr>
            <p:cNvPr id="19506" name="Line 138"/>
            <p:cNvSpPr>
              <a:spLocks noChangeShapeType="1"/>
            </p:cNvSpPr>
            <p:nvPr/>
          </p:nvSpPr>
          <p:spPr bwMode="auto">
            <a:xfrm flipV="1">
              <a:off x="10017" y="8010"/>
              <a:ext cx="0" cy="46"/>
            </a:xfrm>
            <a:prstGeom prst="line">
              <a:avLst/>
            </a:prstGeom>
            <a:noFill/>
            <a:ln w="0">
              <a:solidFill>
                <a:srgbClr val="000000"/>
              </a:solidFill>
              <a:round/>
              <a:headEnd/>
              <a:tailEnd/>
            </a:ln>
          </p:spPr>
          <p:txBody>
            <a:bodyPr/>
            <a:lstStyle/>
            <a:p>
              <a:endParaRPr lang="th-TH"/>
            </a:p>
          </p:txBody>
        </p:sp>
        <p:sp>
          <p:nvSpPr>
            <p:cNvPr id="19507" name="Line 139"/>
            <p:cNvSpPr>
              <a:spLocks noChangeShapeType="1"/>
            </p:cNvSpPr>
            <p:nvPr/>
          </p:nvSpPr>
          <p:spPr bwMode="auto">
            <a:xfrm flipV="1">
              <a:off x="10435" y="8010"/>
              <a:ext cx="0" cy="46"/>
            </a:xfrm>
            <a:prstGeom prst="line">
              <a:avLst/>
            </a:prstGeom>
            <a:noFill/>
            <a:ln w="0">
              <a:solidFill>
                <a:srgbClr val="000000"/>
              </a:solidFill>
              <a:round/>
              <a:headEnd/>
              <a:tailEnd/>
            </a:ln>
          </p:spPr>
          <p:txBody>
            <a:bodyPr/>
            <a:lstStyle/>
            <a:p>
              <a:endParaRPr lang="th-TH"/>
            </a:p>
          </p:txBody>
        </p:sp>
        <p:sp>
          <p:nvSpPr>
            <p:cNvPr id="19508" name="Line 140"/>
            <p:cNvSpPr>
              <a:spLocks noChangeShapeType="1"/>
            </p:cNvSpPr>
            <p:nvPr/>
          </p:nvSpPr>
          <p:spPr bwMode="auto">
            <a:xfrm flipV="1">
              <a:off x="10854" y="8010"/>
              <a:ext cx="0" cy="46"/>
            </a:xfrm>
            <a:prstGeom prst="line">
              <a:avLst/>
            </a:prstGeom>
            <a:noFill/>
            <a:ln w="0">
              <a:solidFill>
                <a:srgbClr val="000000"/>
              </a:solidFill>
              <a:round/>
              <a:headEnd/>
              <a:tailEnd/>
            </a:ln>
          </p:spPr>
          <p:txBody>
            <a:bodyPr/>
            <a:lstStyle/>
            <a:p>
              <a:endParaRPr lang="th-TH"/>
            </a:p>
          </p:txBody>
        </p:sp>
        <p:sp>
          <p:nvSpPr>
            <p:cNvPr id="19509" name="Line 141"/>
            <p:cNvSpPr>
              <a:spLocks noChangeShapeType="1"/>
            </p:cNvSpPr>
            <p:nvPr/>
          </p:nvSpPr>
          <p:spPr bwMode="auto">
            <a:xfrm flipV="1">
              <a:off x="11273" y="8010"/>
              <a:ext cx="0" cy="46"/>
            </a:xfrm>
            <a:prstGeom prst="line">
              <a:avLst/>
            </a:prstGeom>
            <a:noFill/>
            <a:ln w="0">
              <a:solidFill>
                <a:srgbClr val="000000"/>
              </a:solidFill>
              <a:round/>
              <a:headEnd/>
              <a:tailEnd/>
            </a:ln>
          </p:spPr>
          <p:txBody>
            <a:bodyPr/>
            <a:lstStyle/>
            <a:p>
              <a:endParaRPr lang="th-TH"/>
            </a:p>
          </p:txBody>
        </p:sp>
        <p:sp>
          <p:nvSpPr>
            <p:cNvPr id="19510" name="Line 142"/>
            <p:cNvSpPr>
              <a:spLocks noChangeShapeType="1"/>
            </p:cNvSpPr>
            <p:nvPr/>
          </p:nvSpPr>
          <p:spPr bwMode="auto">
            <a:xfrm flipV="1">
              <a:off x="11693" y="8010"/>
              <a:ext cx="0" cy="46"/>
            </a:xfrm>
            <a:prstGeom prst="line">
              <a:avLst/>
            </a:prstGeom>
            <a:noFill/>
            <a:ln w="0">
              <a:solidFill>
                <a:srgbClr val="000000"/>
              </a:solidFill>
              <a:round/>
              <a:headEnd/>
              <a:tailEnd/>
            </a:ln>
          </p:spPr>
          <p:txBody>
            <a:bodyPr/>
            <a:lstStyle/>
            <a:p>
              <a:endParaRPr lang="th-TH"/>
            </a:p>
          </p:txBody>
        </p:sp>
        <p:sp>
          <p:nvSpPr>
            <p:cNvPr id="19511" name="Line 143"/>
            <p:cNvSpPr>
              <a:spLocks noChangeShapeType="1"/>
            </p:cNvSpPr>
            <p:nvPr/>
          </p:nvSpPr>
          <p:spPr bwMode="auto">
            <a:xfrm flipV="1">
              <a:off x="12111" y="8010"/>
              <a:ext cx="0" cy="46"/>
            </a:xfrm>
            <a:prstGeom prst="line">
              <a:avLst/>
            </a:prstGeom>
            <a:noFill/>
            <a:ln w="0">
              <a:solidFill>
                <a:srgbClr val="000000"/>
              </a:solidFill>
              <a:round/>
              <a:headEnd/>
              <a:tailEnd/>
            </a:ln>
          </p:spPr>
          <p:txBody>
            <a:bodyPr/>
            <a:lstStyle/>
            <a:p>
              <a:endParaRPr lang="th-TH"/>
            </a:p>
          </p:txBody>
        </p:sp>
        <p:sp>
          <p:nvSpPr>
            <p:cNvPr id="19512" name="Line 144"/>
            <p:cNvSpPr>
              <a:spLocks noChangeShapeType="1"/>
            </p:cNvSpPr>
            <p:nvPr/>
          </p:nvSpPr>
          <p:spPr bwMode="auto">
            <a:xfrm flipV="1">
              <a:off x="12530" y="8010"/>
              <a:ext cx="0" cy="46"/>
            </a:xfrm>
            <a:prstGeom prst="line">
              <a:avLst/>
            </a:prstGeom>
            <a:noFill/>
            <a:ln w="0">
              <a:solidFill>
                <a:srgbClr val="000000"/>
              </a:solidFill>
              <a:round/>
              <a:headEnd/>
              <a:tailEnd/>
            </a:ln>
          </p:spPr>
          <p:txBody>
            <a:bodyPr/>
            <a:lstStyle/>
            <a:p>
              <a:endParaRPr lang="th-TH"/>
            </a:p>
          </p:txBody>
        </p:sp>
        <p:sp>
          <p:nvSpPr>
            <p:cNvPr id="19513" name="Line 145"/>
            <p:cNvSpPr>
              <a:spLocks noChangeShapeType="1"/>
            </p:cNvSpPr>
            <p:nvPr/>
          </p:nvSpPr>
          <p:spPr bwMode="auto">
            <a:xfrm>
              <a:off x="9598" y="1976"/>
              <a:ext cx="0" cy="6034"/>
            </a:xfrm>
            <a:prstGeom prst="line">
              <a:avLst/>
            </a:prstGeom>
            <a:noFill/>
            <a:ln w="0">
              <a:solidFill>
                <a:srgbClr val="000000"/>
              </a:solidFill>
              <a:round/>
              <a:headEnd/>
              <a:tailEnd/>
            </a:ln>
          </p:spPr>
          <p:txBody>
            <a:bodyPr/>
            <a:lstStyle/>
            <a:p>
              <a:endParaRPr lang="th-TH"/>
            </a:p>
          </p:txBody>
        </p:sp>
        <p:sp>
          <p:nvSpPr>
            <p:cNvPr id="19514" name="Line 146"/>
            <p:cNvSpPr>
              <a:spLocks noChangeShapeType="1"/>
            </p:cNvSpPr>
            <p:nvPr/>
          </p:nvSpPr>
          <p:spPr bwMode="auto">
            <a:xfrm>
              <a:off x="9571" y="8010"/>
              <a:ext cx="27" cy="0"/>
            </a:xfrm>
            <a:prstGeom prst="line">
              <a:avLst/>
            </a:prstGeom>
            <a:noFill/>
            <a:ln w="0">
              <a:solidFill>
                <a:srgbClr val="000000"/>
              </a:solidFill>
              <a:round/>
              <a:headEnd/>
              <a:tailEnd/>
            </a:ln>
          </p:spPr>
          <p:txBody>
            <a:bodyPr/>
            <a:lstStyle/>
            <a:p>
              <a:endParaRPr lang="th-TH"/>
            </a:p>
          </p:txBody>
        </p:sp>
        <p:sp>
          <p:nvSpPr>
            <p:cNvPr id="19515" name="Line 147"/>
            <p:cNvSpPr>
              <a:spLocks noChangeShapeType="1"/>
            </p:cNvSpPr>
            <p:nvPr/>
          </p:nvSpPr>
          <p:spPr bwMode="auto">
            <a:xfrm>
              <a:off x="9571" y="7674"/>
              <a:ext cx="27" cy="0"/>
            </a:xfrm>
            <a:prstGeom prst="line">
              <a:avLst/>
            </a:prstGeom>
            <a:noFill/>
            <a:ln w="0">
              <a:solidFill>
                <a:srgbClr val="000000"/>
              </a:solidFill>
              <a:round/>
              <a:headEnd/>
              <a:tailEnd/>
            </a:ln>
          </p:spPr>
          <p:txBody>
            <a:bodyPr/>
            <a:lstStyle/>
            <a:p>
              <a:endParaRPr lang="th-TH"/>
            </a:p>
          </p:txBody>
        </p:sp>
        <p:sp>
          <p:nvSpPr>
            <p:cNvPr id="19516" name="Line 148"/>
            <p:cNvSpPr>
              <a:spLocks noChangeShapeType="1"/>
            </p:cNvSpPr>
            <p:nvPr/>
          </p:nvSpPr>
          <p:spPr bwMode="auto">
            <a:xfrm>
              <a:off x="9571" y="7339"/>
              <a:ext cx="27" cy="0"/>
            </a:xfrm>
            <a:prstGeom prst="line">
              <a:avLst/>
            </a:prstGeom>
            <a:noFill/>
            <a:ln w="0">
              <a:solidFill>
                <a:srgbClr val="000000"/>
              </a:solidFill>
              <a:round/>
              <a:headEnd/>
              <a:tailEnd/>
            </a:ln>
          </p:spPr>
          <p:txBody>
            <a:bodyPr/>
            <a:lstStyle/>
            <a:p>
              <a:endParaRPr lang="th-TH"/>
            </a:p>
          </p:txBody>
        </p:sp>
        <p:sp>
          <p:nvSpPr>
            <p:cNvPr id="19517" name="Line 149"/>
            <p:cNvSpPr>
              <a:spLocks noChangeShapeType="1"/>
            </p:cNvSpPr>
            <p:nvPr/>
          </p:nvSpPr>
          <p:spPr bwMode="auto">
            <a:xfrm>
              <a:off x="9571" y="7003"/>
              <a:ext cx="27" cy="0"/>
            </a:xfrm>
            <a:prstGeom prst="line">
              <a:avLst/>
            </a:prstGeom>
            <a:noFill/>
            <a:ln w="0">
              <a:solidFill>
                <a:srgbClr val="000000"/>
              </a:solidFill>
              <a:round/>
              <a:headEnd/>
              <a:tailEnd/>
            </a:ln>
          </p:spPr>
          <p:txBody>
            <a:bodyPr/>
            <a:lstStyle/>
            <a:p>
              <a:endParaRPr lang="th-TH"/>
            </a:p>
          </p:txBody>
        </p:sp>
        <p:sp>
          <p:nvSpPr>
            <p:cNvPr id="19518" name="Line 150"/>
            <p:cNvSpPr>
              <a:spLocks noChangeShapeType="1"/>
            </p:cNvSpPr>
            <p:nvPr/>
          </p:nvSpPr>
          <p:spPr bwMode="auto">
            <a:xfrm>
              <a:off x="9571" y="6670"/>
              <a:ext cx="27" cy="0"/>
            </a:xfrm>
            <a:prstGeom prst="line">
              <a:avLst/>
            </a:prstGeom>
            <a:noFill/>
            <a:ln w="0">
              <a:solidFill>
                <a:srgbClr val="000000"/>
              </a:solidFill>
              <a:round/>
              <a:headEnd/>
              <a:tailEnd/>
            </a:ln>
          </p:spPr>
          <p:txBody>
            <a:bodyPr/>
            <a:lstStyle/>
            <a:p>
              <a:endParaRPr lang="th-TH"/>
            </a:p>
          </p:txBody>
        </p:sp>
        <p:sp>
          <p:nvSpPr>
            <p:cNvPr id="19519" name="Line 151"/>
            <p:cNvSpPr>
              <a:spLocks noChangeShapeType="1"/>
            </p:cNvSpPr>
            <p:nvPr/>
          </p:nvSpPr>
          <p:spPr bwMode="auto">
            <a:xfrm>
              <a:off x="9571" y="6334"/>
              <a:ext cx="27" cy="0"/>
            </a:xfrm>
            <a:prstGeom prst="line">
              <a:avLst/>
            </a:prstGeom>
            <a:noFill/>
            <a:ln w="0">
              <a:solidFill>
                <a:srgbClr val="000000"/>
              </a:solidFill>
              <a:round/>
              <a:headEnd/>
              <a:tailEnd/>
            </a:ln>
          </p:spPr>
          <p:txBody>
            <a:bodyPr/>
            <a:lstStyle/>
            <a:p>
              <a:endParaRPr lang="th-TH"/>
            </a:p>
          </p:txBody>
        </p:sp>
        <p:sp>
          <p:nvSpPr>
            <p:cNvPr id="19520" name="Line 152"/>
            <p:cNvSpPr>
              <a:spLocks noChangeShapeType="1"/>
            </p:cNvSpPr>
            <p:nvPr/>
          </p:nvSpPr>
          <p:spPr bwMode="auto">
            <a:xfrm>
              <a:off x="9571" y="5999"/>
              <a:ext cx="27" cy="0"/>
            </a:xfrm>
            <a:prstGeom prst="line">
              <a:avLst/>
            </a:prstGeom>
            <a:noFill/>
            <a:ln w="0">
              <a:solidFill>
                <a:srgbClr val="000000"/>
              </a:solidFill>
              <a:round/>
              <a:headEnd/>
              <a:tailEnd/>
            </a:ln>
          </p:spPr>
          <p:txBody>
            <a:bodyPr/>
            <a:lstStyle/>
            <a:p>
              <a:endParaRPr lang="th-TH"/>
            </a:p>
          </p:txBody>
        </p:sp>
        <p:sp>
          <p:nvSpPr>
            <p:cNvPr id="19521" name="Line 153"/>
            <p:cNvSpPr>
              <a:spLocks noChangeShapeType="1"/>
            </p:cNvSpPr>
            <p:nvPr/>
          </p:nvSpPr>
          <p:spPr bwMode="auto">
            <a:xfrm>
              <a:off x="9571" y="5663"/>
              <a:ext cx="27" cy="0"/>
            </a:xfrm>
            <a:prstGeom prst="line">
              <a:avLst/>
            </a:prstGeom>
            <a:noFill/>
            <a:ln w="0">
              <a:solidFill>
                <a:srgbClr val="000000"/>
              </a:solidFill>
              <a:round/>
              <a:headEnd/>
              <a:tailEnd/>
            </a:ln>
          </p:spPr>
          <p:txBody>
            <a:bodyPr/>
            <a:lstStyle/>
            <a:p>
              <a:endParaRPr lang="th-TH"/>
            </a:p>
          </p:txBody>
        </p:sp>
        <p:sp>
          <p:nvSpPr>
            <p:cNvPr id="19522" name="Line 154"/>
            <p:cNvSpPr>
              <a:spLocks noChangeShapeType="1"/>
            </p:cNvSpPr>
            <p:nvPr/>
          </p:nvSpPr>
          <p:spPr bwMode="auto">
            <a:xfrm>
              <a:off x="9571" y="5328"/>
              <a:ext cx="27" cy="0"/>
            </a:xfrm>
            <a:prstGeom prst="line">
              <a:avLst/>
            </a:prstGeom>
            <a:noFill/>
            <a:ln w="0">
              <a:solidFill>
                <a:srgbClr val="000000"/>
              </a:solidFill>
              <a:round/>
              <a:headEnd/>
              <a:tailEnd/>
            </a:ln>
          </p:spPr>
          <p:txBody>
            <a:bodyPr/>
            <a:lstStyle/>
            <a:p>
              <a:endParaRPr lang="th-TH"/>
            </a:p>
          </p:txBody>
        </p:sp>
        <p:sp>
          <p:nvSpPr>
            <p:cNvPr id="19523" name="Line 155"/>
            <p:cNvSpPr>
              <a:spLocks noChangeShapeType="1"/>
            </p:cNvSpPr>
            <p:nvPr/>
          </p:nvSpPr>
          <p:spPr bwMode="auto">
            <a:xfrm>
              <a:off x="9571" y="4992"/>
              <a:ext cx="27" cy="0"/>
            </a:xfrm>
            <a:prstGeom prst="line">
              <a:avLst/>
            </a:prstGeom>
            <a:noFill/>
            <a:ln w="0">
              <a:solidFill>
                <a:srgbClr val="000000"/>
              </a:solidFill>
              <a:round/>
              <a:headEnd/>
              <a:tailEnd/>
            </a:ln>
          </p:spPr>
          <p:txBody>
            <a:bodyPr/>
            <a:lstStyle/>
            <a:p>
              <a:endParaRPr lang="th-TH"/>
            </a:p>
          </p:txBody>
        </p:sp>
        <p:sp>
          <p:nvSpPr>
            <p:cNvPr id="19524" name="Line 156"/>
            <p:cNvSpPr>
              <a:spLocks noChangeShapeType="1"/>
            </p:cNvSpPr>
            <p:nvPr/>
          </p:nvSpPr>
          <p:spPr bwMode="auto">
            <a:xfrm>
              <a:off x="9571" y="4658"/>
              <a:ext cx="27" cy="0"/>
            </a:xfrm>
            <a:prstGeom prst="line">
              <a:avLst/>
            </a:prstGeom>
            <a:noFill/>
            <a:ln w="0">
              <a:solidFill>
                <a:srgbClr val="000000"/>
              </a:solidFill>
              <a:round/>
              <a:headEnd/>
              <a:tailEnd/>
            </a:ln>
          </p:spPr>
          <p:txBody>
            <a:bodyPr/>
            <a:lstStyle/>
            <a:p>
              <a:endParaRPr lang="th-TH"/>
            </a:p>
          </p:txBody>
        </p:sp>
        <p:sp>
          <p:nvSpPr>
            <p:cNvPr id="19525" name="Line 157"/>
            <p:cNvSpPr>
              <a:spLocks noChangeShapeType="1"/>
            </p:cNvSpPr>
            <p:nvPr/>
          </p:nvSpPr>
          <p:spPr bwMode="auto">
            <a:xfrm>
              <a:off x="9571" y="4323"/>
              <a:ext cx="27" cy="0"/>
            </a:xfrm>
            <a:prstGeom prst="line">
              <a:avLst/>
            </a:prstGeom>
            <a:noFill/>
            <a:ln w="0">
              <a:solidFill>
                <a:srgbClr val="000000"/>
              </a:solidFill>
              <a:round/>
              <a:headEnd/>
              <a:tailEnd/>
            </a:ln>
          </p:spPr>
          <p:txBody>
            <a:bodyPr/>
            <a:lstStyle/>
            <a:p>
              <a:endParaRPr lang="th-TH"/>
            </a:p>
          </p:txBody>
        </p:sp>
        <p:sp>
          <p:nvSpPr>
            <p:cNvPr id="19526" name="Line 158"/>
            <p:cNvSpPr>
              <a:spLocks noChangeShapeType="1"/>
            </p:cNvSpPr>
            <p:nvPr/>
          </p:nvSpPr>
          <p:spPr bwMode="auto">
            <a:xfrm>
              <a:off x="9571" y="3988"/>
              <a:ext cx="27" cy="0"/>
            </a:xfrm>
            <a:prstGeom prst="line">
              <a:avLst/>
            </a:prstGeom>
            <a:noFill/>
            <a:ln w="0">
              <a:solidFill>
                <a:srgbClr val="000000"/>
              </a:solidFill>
              <a:round/>
              <a:headEnd/>
              <a:tailEnd/>
            </a:ln>
          </p:spPr>
          <p:txBody>
            <a:bodyPr/>
            <a:lstStyle/>
            <a:p>
              <a:endParaRPr lang="th-TH"/>
            </a:p>
          </p:txBody>
        </p:sp>
        <p:sp>
          <p:nvSpPr>
            <p:cNvPr id="19527" name="Line 159"/>
            <p:cNvSpPr>
              <a:spLocks noChangeShapeType="1"/>
            </p:cNvSpPr>
            <p:nvPr/>
          </p:nvSpPr>
          <p:spPr bwMode="auto">
            <a:xfrm>
              <a:off x="9571" y="3652"/>
              <a:ext cx="27" cy="0"/>
            </a:xfrm>
            <a:prstGeom prst="line">
              <a:avLst/>
            </a:prstGeom>
            <a:noFill/>
            <a:ln w="0">
              <a:solidFill>
                <a:srgbClr val="000000"/>
              </a:solidFill>
              <a:round/>
              <a:headEnd/>
              <a:tailEnd/>
            </a:ln>
          </p:spPr>
          <p:txBody>
            <a:bodyPr/>
            <a:lstStyle/>
            <a:p>
              <a:endParaRPr lang="th-TH"/>
            </a:p>
          </p:txBody>
        </p:sp>
        <p:sp>
          <p:nvSpPr>
            <p:cNvPr id="19528" name="Line 160"/>
            <p:cNvSpPr>
              <a:spLocks noChangeShapeType="1"/>
            </p:cNvSpPr>
            <p:nvPr/>
          </p:nvSpPr>
          <p:spPr bwMode="auto">
            <a:xfrm>
              <a:off x="9571" y="3317"/>
              <a:ext cx="27" cy="0"/>
            </a:xfrm>
            <a:prstGeom prst="line">
              <a:avLst/>
            </a:prstGeom>
            <a:noFill/>
            <a:ln w="0">
              <a:solidFill>
                <a:srgbClr val="000000"/>
              </a:solidFill>
              <a:round/>
              <a:headEnd/>
              <a:tailEnd/>
            </a:ln>
          </p:spPr>
          <p:txBody>
            <a:bodyPr/>
            <a:lstStyle/>
            <a:p>
              <a:endParaRPr lang="th-TH"/>
            </a:p>
          </p:txBody>
        </p:sp>
        <p:sp>
          <p:nvSpPr>
            <p:cNvPr id="19529" name="Line 161"/>
            <p:cNvSpPr>
              <a:spLocks noChangeShapeType="1"/>
            </p:cNvSpPr>
            <p:nvPr/>
          </p:nvSpPr>
          <p:spPr bwMode="auto">
            <a:xfrm>
              <a:off x="9571" y="2981"/>
              <a:ext cx="27" cy="0"/>
            </a:xfrm>
            <a:prstGeom prst="line">
              <a:avLst/>
            </a:prstGeom>
            <a:noFill/>
            <a:ln w="0">
              <a:solidFill>
                <a:srgbClr val="000000"/>
              </a:solidFill>
              <a:round/>
              <a:headEnd/>
              <a:tailEnd/>
            </a:ln>
          </p:spPr>
          <p:txBody>
            <a:bodyPr/>
            <a:lstStyle/>
            <a:p>
              <a:endParaRPr lang="th-TH"/>
            </a:p>
          </p:txBody>
        </p:sp>
        <p:sp>
          <p:nvSpPr>
            <p:cNvPr id="19530" name="Line 162"/>
            <p:cNvSpPr>
              <a:spLocks noChangeShapeType="1"/>
            </p:cNvSpPr>
            <p:nvPr/>
          </p:nvSpPr>
          <p:spPr bwMode="auto">
            <a:xfrm>
              <a:off x="9571" y="2647"/>
              <a:ext cx="27" cy="0"/>
            </a:xfrm>
            <a:prstGeom prst="line">
              <a:avLst/>
            </a:prstGeom>
            <a:noFill/>
            <a:ln w="0">
              <a:solidFill>
                <a:srgbClr val="000000"/>
              </a:solidFill>
              <a:round/>
              <a:headEnd/>
              <a:tailEnd/>
            </a:ln>
          </p:spPr>
          <p:txBody>
            <a:bodyPr/>
            <a:lstStyle/>
            <a:p>
              <a:endParaRPr lang="th-TH"/>
            </a:p>
          </p:txBody>
        </p:sp>
        <p:sp>
          <p:nvSpPr>
            <p:cNvPr id="19531" name="Line 163"/>
            <p:cNvSpPr>
              <a:spLocks noChangeShapeType="1"/>
            </p:cNvSpPr>
            <p:nvPr/>
          </p:nvSpPr>
          <p:spPr bwMode="auto">
            <a:xfrm>
              <a:off x="9571" y="2312"/>
              <a:ext cx="27" cy="0"/>
            </a:xfrm>
            <a:prstGeom prst="line">
              <a:avLst/>
            </a:prstGeom>
            <a:noFill/>
            <a:ln w="0">
              <a:solidFill>
                <a:srgbClr val="000000"/>
              </a:solidFill>
              <a:round/>
              <a:headEnd/>
              <a:tailEnd/>
            </a:ln>
          </p:spPr>
          <p:txBody>
            <a:bodyPr/>
            <a:lstStyle/>
            <a:p>
              <a:endParaRPr lang="th-TH"/>
            </a:p>
          </p:txBody>
        </p:sp>
        <p:sp>
          <p:nvSpPr>
            <p:cNvPr id="19532" name="Line 164"/>
            <p:cNvSpPr>
              <a:spLocks noChangeShapeType="1"/>
            </p:cNvSpPr>
            <p:nvPr/>
          </p:nvSpPr>
          <p:spPr bwMode="auto">
            <a:xfrm>
              <a:off x="9571" y="1976"/>
              <a:ext cx="27" cy="0"/>
            </a:xfrm>
            <a:prstGeom prst="line">
              <a:avLst/>
            </a:prstGeom>
            <a:noFill/>
            <a:ln w="0">
              <a:solidFill>
                <a:srgbClr val="000000"/>
              </a:solidFill>
              <a:round/>
              <a:headEnd/>
              <a:tailEnd/>
            </a:ln>
          </p:spPr>
          <p:txBody>
            <a:bodyPr/>
            <a:lstStyle/>
            <a:p>
              <a:endParaRPr lang="th-TH"/>
            </a:p>
          </p:txBody>
        </p:sp>
        <p:sp>
          <p:nvSpPr>
            <p:cNvPr id="19533" name="Rectangle 165"/>
            <p:cNvSpPr>
              <a:spLocks noChangeArrowheads="1"/>
            </p:cNvSpPr>
            <p:nvPr/>
          </p:nvSpPr>
          <p:spPr bwMode="auto">
            <a:xfrm>
              <a:off x="6592" y="8141"/>
              <a:ext cx="242" cy="322"/>
            </a:xfrm>
            <a:prstGeom prst="rect">
              <a:avLst/>
            </a:prstGeom>
            <a:noFill/>
            <a:ln w="9525">
              <a:noFill/>
              <a:miter lim="800000"/>
              <a:headEnd/>
              <a:tailEnd/>
            </a:ln>
          </p:spPr>
          <p:txBody>
            <a:bodyPr lIns="0" tIns="0" rIns="0" bIns="0"/>
            <a:lstStyle/>
            <a:p>
              <a:r>
                <a:rPr lang="en-US" altLang="zh-CN" sz="600">
                  <a:solidFill>
                    <a:srgbClr val="000000"/>
                  </a:solidFill>
                </a:rPr>
                <a:t>-1.4</a:t>
              </a:r>
              <a:endParaRPr lang="en-US">
                <a:ea typeface="SimSun" pitchFamily="2" charset="-122"/>
              </a:endParaRPr>
            </a:p>
          </p:txBody>
        </p:sp>
        <p:sp>
          <p:nvSpPr>
            <p:cNvPr id="19534" name="Rectangle 166"/>
            <p:cNvSpPr>
              <a:spLocks noChangeArrowheads="1"/>
            </p:cNvSpPr>
            <p:nvPr/>
          </p:nvSpPr>
          <p:spPr bwMode="auto">
            <a:xfrm>
              <a:off x="7011" y="8141"/>
              <a:ext cx="242" cy="322"/>
            </a:xfrm>
            <a:prstGeom prst="rect">
              <a:avLst/>
            </a:prstGeom>
            <a:noFill/>
            <a:ln w="9525">
              <a:noFill/>
              <a:miter lim="800000"/>
              <a:headEnd/>
              <a:tailEnd/>
            </a:ln>
          </p:spPr>
          <p:txBody>
            <a:bodyPr lIns="0" tIns="0" rIns="0" bIns="0"/>
            <a:lstStyle/>
            <a:p>
              <a:r>
                <a:rPr lang="en-US" altLang="zh-CN" sz="600">
                  <a:solidFill>
                    <a:srgbClr val="000000"/>
                  </a:solidFill>
                </a:rPr>
                <a:t>-1.2</a:t>
              </a:r>
              <a:endParaRPr lang="en-US">
                <a:ea typeface="SimSun" pitchFamily="2" charset="-122"/>
              </a:endParaRPr>
            </a:p>
          </p:txBody>
        </p:sp>
        <p:sp>
          <p:nvSpPr>
            <p:cNvPr id="19535" name="Rectangle 167"/>
            <p:cNvSpPr>
              <a:spLocks noChangeArrowheads="1"/>
            </p:cNvSpPr>
            <p:nvPr/>
          </p:nvSpPr>
          <p:spPr bwMode="auto">
            <a:xfrm>
              <a:off x="7465" y="8141"/>
              <a:ext cx="125" cy="322"/>
            </a:xfrm>
            <a:prstGeom prst="rect">
              <a:avLst/>
            </a:prstGeom>
            <a:noFill/>
            <a:ln w="9525">
              <a:noFill/>
              <a:miter lim="800000"/>
              <a:headEnd/>
              <a:tailEnd/>
            </a:ln>
          </p:spPr>
          <p:txBody>
            <a:bodyPr lIns="0" tIns="0" rIns="0" bIns="0"/>
            <a:lstStyle/>
            <a:p>
              <a:r>
                <a:rPr lang="en-US" altLang="zh-CN" sz="600">
                  <a:solidFill>
                    <a:srgbClr val="000000"/>
                  </a:solidFill>
                </a:rPr>
                <a:t>-1</a:t>
              </a:r>
              <a:endParaRPr lang="en-US">
                <a:ea typeface="SimSun" pitchFamily="2" charset="-122"/>
              </a:endParaRPr>
            </a:p>
          </p:txBody>
        </p:sp>
        <p:sp>
          <p:nvSpPr>
            <p:cNvPr id="19536" name="Rectangle 168"/>
            <p:cNvSpPr>
              <a:spLocks noChangeArrowheads="1"/>
            </p:cNvSpPr>
            <p:nvPr/>
          </p:nvSpPr>
          <p:spPr bwMode="auto">
            <a:xfrm>
              <a:off x="7850" y="8141"/>
              <a:ext cx="242" cy="322"/>
            </a:xfrm>
            <a:prstGeom prst="rect">
              <a:avLst/>
            </a:prstGeom>
            <a:noFill/>
            <a:ln w="9525">
              <a:noFill/>
              <a:miter lim="800000"/>
              <a:headEnd/>
              <a:tailEnd/>
            </a:ln>
          </p:spPr>
          <p:txBody>
            <a:bodyPr lIns="0" tIns="0" rIns="0" bIns="0"/>
            <a:lstStyle/>
            <a:p>
              <a:r>
                <a:rPr lang="en-US" altLang="zh-CN" sz="600">
                  <a:solidFill>
                    <a:srgbClr val="000000"/>
                  </a:solidFill>
                </a:rPr>
                <a:t>-0.8</a:t>
              </a:r>
              <a:endParaRPr lang="en-US">
                <a:ea typeface="SimSun" pitchFamily="2" charset="-122"/>
              </a:endParaRPr>
            </a:p>
          </p:txBody>
        </p:sp>
        <p:sp>
          <p:nvSpPr>
            <p:cNvPr id="19537" name="Rectangle 169"/>
            <p:cNvSpPr>
              <a:spLocks noChangeArrowheads="1"/>
            </p:cNvSpPr>
            <p:nvPr/>
          </p:nvSpPr>
          <p:spPr bwMode="auto">
            <a:xfrm>
              <a:off x="8268" y="8141"/>
              <a:ext cx="242" cy="322"/>
            </a:xfrm>
            <a:prstGeom prst="rect">
              <a:avLst/>
            </a:prstGeom>
            <a:noFill/>
            <a:ln w="9525">
              <a:noFill/>
              <a:miter lim="800000"/>
              <a:headEnd/>
              <a:tailEnd/>
            </a:ln>
          </p:spPr>
          <p:txBody>
            <a:bodyPr lIns="0" tIns="0" rIns="0" bIns="0"/>
            <a:lstStyle/>
            <a:p>
              <a:r>
                <a:rPr lang="en-US" altLang="zh-CN" sz="600">
                  <a:solidFill>
                    <a:srgbClr val="000000"/>
                  </a:solidFill>
                </a:rPr>
                <a:t>-0.6</a:t>
              </a:r>
              <a:endParaRPr lang="en-US">
                <a:ea typeface="SimSun" pitchFamily="2" charset="-122"/>
              </a:endParaRPr>
            </a:p>
          </p:txBody>
        </p:sp>
        <p:sp>
          <p:nvSpPr>
            <p:cNvPr id="19538" name="Rectangle 170"/>
            <p:cNvSpPr>
              <a:spLocks noChangeArrowheads="1"/>
            </p:cNvSpPr>
            <p:nvPr/>
          </p:nvSpPr>
          <p:spPr bwMode="auto">
            <a:xfrm>
              <a:off x="8687" y="8141"/>
              <a:ext cx="242" cy="322"/>
            </a:xfrm>
            <a:prstGeom prst="rect">
              <a:avLst/>
            </a:prstGeom>
            <a:noFill/>
            <a:ln w="9525">
              <a:noFill/>
              <a:miter lim="800000"/>
              <a:headEnd/>
              <a:tailEnd/>
            </a:ln>
          </p:spPr>
          <p:txBody>
            <a:bodyPr lIns="0" tIns="0" rIns="0" bIns="0"/>
            <a:lstStyle/>
            <a:p>
              <a:r>
                <a:rPr lang="en-US" altLang="zh-CN" sz="600">
                  <a:solidFill>
                    <a:srgbClr val="000000"/>
                  </a:solidFill>
                </a:rPr>
                <a:t>-0.4</a:t>
              </a:r>
              <a:endParaRPr lang="en-US">
                <a:ea typeface="SimSun" pitchFamily="2" charset="-122"/>
              </a:endParaRPr>
            </a:p>
          </p:txBody>
        </p:sp>
        <p:sp>
          <p:nvSpPr>
            <p:cNvPr id="19539" name="Rectangle 171"/>
            <p:cNvSpPr>
              <a:spLocks noChangeArrowheads="1"/>
            </p:cNvSpPr>
            <p:nvPr/>
          </p:nvSpPr>
          <p:spPr bwMode="auto">
            <a:xfrm>
              <a:off x="9106" y="8141"/>
              <a:ext cx="242" cy="322"/>
            </a:xfrm>
            <a:prstGeom prst="rect">
              <a:avLst/>
            </a:prstGeom>
            <a:noFill/>
            <a:ln w="9525">
              <a:noFill/>
              <a:miter lim="800000"/>
              <a:headEnd/>
              <a:tailEnd/>
            </a:ln>
          </p:spPr>
          <p:txBody>
            <a:bodyPr lIns="0" tIns="0" rIns="0" bIns="0"/>
            <a:lstStyle/>
            <a:p>
              <a:r>
                <a:rPr lang="en-US" altLang="zh-CN" sz="600">
                  <a:solidFill>
                    <a:srgbClr val="000000"/>
                  </a:solidFill>
                </a:rPr>
                <a:t>-0.2</a:t>
              </a:r>
              <a:endParaRPr lang="en-US">
                <a:ea typeface="SimSun" pitchFamily="2" charset="-122"/>
              </a:endParaRPr>
            </a:p>
          </p:txBody>
        </p:sp>
        <p:sp>
          <p:nvSpPr>
            <p:cNvPr id="19540" name="Rectangle 172"/>
            <p:cNvSpPr>
              <a:spLocks noChangeArrowheads="1"/>
            </p:cNvSpPr>
            <p:nvPr/>
          </p:nvSpPr>
          <p:spPr bwMode="auto">
            <a:xfrm>
              <a:off x="9574" y="8141"/>
              <a:ext cx="78" cy="161"/>
            </a:xfrm>
            <a:prstGeom prst="rect">
              <a:avLst/>
            </a:prstGeom>
            <a:noFill/>
            <a:ln w="9525">
              <a:noFill/>
              <a:miter lim="800000"/>
              <a:headEnd/>
              <a:tailEnd/>
            </a:ln>
          </p:spPr>
          <p:txBody>
            <a:bodyPr lIns="0" tIns="0" rIns="0" bIns="0"/>
            <a:lstStyle/>
            <a:p>
              <a:r>
                <a:rPr lang="en-US" altLang="zh-CN" sz="600">
                  <a:solidFill>
                    <a:srgbClr val="000000"/>
                  </a:solidFill>
                </a:rPr>
                <a:t>0</a:t>
              </a:r>
              <a:endParaRPr lang="en-US">
                <a:ea typeface="SimSun" pitchFamily="2" charset="-122"/>
              </a:endParaRPr>
            </a:p>
          </p:txBody>
        </p:sp>
        <p:sp>
          <p:nvSpPr>
            <p:cNvPr id="19541" name="Rectangle 173"/>
            <p:cNvSpPr>
              <a:spLocks noChangeArrowheads="1"/>
            </p:cNvSpPr>
            <p:nvPr/>
          </p:nvSpPr>
          <p:spPr bwMode="auto">
            <a:xfrm>
              <a:off x="9959" y="8141"/>
              <a:ext cx="195" cy="322"/>
            </a:xfrm>
            <a:prstGeom prst="rect">
              <a:avLst/>
            </a:prstGeom>
            <a:noFill/>
            <a:ln w="9525">
              <a:noFill/>
              <a:miter lim="800000"/>
              <a:headEnd/>
              <a:tailEnd/>
            </a:ln>
          </p:spPr>
          <p:txBody>
            <a:bodyPr lIns="0" tIns="0" rIns="0" bIns="0"/>
            <a:lstStyle/>
            <a:p>
              <a:r>
                <a:rPr lang="en-US" altLang="zh-CN" sz="600">
                  <a:solidFill>
                    <a:srgbClr val="000000"/>
                  </a:solidFill>
                </a:rPr>
                <a:t>0.2</a:t>
              </a:r>
              <a:endParaRPr lang="en-US">
                <a:ea typeface="SimSun" pitchFamily="2" charset="-122"/>
              </a:endParaRPr>
            </a:p>
          </p:txBody>
        </p:sp>
        <p:sp>
          <p:nvSpPr>
            <p:cNvPr id="19542" name="Rectangle 174"/>
            <p:cNvSpPr>
              <a:spLocks noChangeArrowheads="1"/>
            </p:cNvSpPr>
            <p:nvPr/>
          </p:nvSpPr>
          <p:spPr bwMode="auto">
            <a:xfrm>
              <a:off x="10377" y="8141"/>
              <a:ext cx="195" cy="322"/>
            </a:xfrm>
            <a:prstGeom prst="rect">
              <a:avLst/>
            </a:prstGeom>
            <a:noFill/>
            <a:ln w="9525">
              <a:noFill/>
              <a:miter lim="800000"/>
              <a:headEnd/>
              <a:tailEnd/>
            </a:ln>
          </p:spPr>
          <p:txBody>
            <a:bodyPr lIns="0" tIns="0" rIns="0" bIns="0"/>
            <a:lstStyle/>
            <a:p>
              <a:r>
                <a:rPr lang="en-US" altLang="zh-CN" sz="600">
                  <a:solidFill>
                    <a:srgbClr val="000000"/>
                  </a:solidFill>
                </a:rPr>
                <a:t>0.4</a:t>
              </a:r>
              <a:endParaRPr lang="en-US">
                <a:ea typeface="SimSun" pitchFamily="2" charset="-122"/>
              </a:endParaRPr>
            </a:p>
          </p:txBody>
        </p:sp>
        <p:sp>
          <p:nvSpPr>
            <p:cNvPr id="19543" name="Rectangle 175"/>
            <p:cNvSpPr>
              <a:spLocks noChangeArrowheads="1"/>
            </p:cNvSpPr>
            <p:nvPr/>
          </p:nvSpPr>
          <p:spPr bwMode="auto">
            <a:xfrm>
              <a:off x="10796" y="8141"/>
              <a:ext cx="195" cy="322"/>
            </a:xfrm>
            <a:prstGeom prst="rect">
              <a:avLst/>
            </a:prstGeom>
            <a:noFill/>
            <a:ln w="9525">
              <a:noFill/>
              <a:miter lim="800000"/>
              <a:headEnd/>
              <a:tailEnd/>
            </a:ln>
          </p:spPr>
          <p:txBody>
            <a:bodyPr lIns="0" tIns="0" rIns="0" bIns="0"/>
            <a:lstStyle/>
            <a:p>
              <a:r>
                <a:rPr lang="en-US" altLang="zh-CN" sz="600">
                  <a:solidFill>
                    <a:srgbClr val="000000"/>
                  </a:solidFill>
                </a:rPr>
                <a:t>0.6</a:t>
              </a:r>
              <a:endParaRPr lang="en-US">
                <a:ea typeface="SimSun" pitchFamily="2" charset="-122"/>
              </a:endParaRPr>
            </a:p>
          </p:txBody>
        </p:sp>
        <p:sp>
          <p:nvSpPr>
            <p:cNvPr id="19544" name="Rectangle 176"/>
            <p:cNvSpPr>
              <a:spLocks noChangeArrowheads="1"/>
            </p:cNvSpPr>
            <p:nvPr/>
          </p:nvSpPr>
          <p:spPr bwMode="auto">
            <a:xfrm>
              <a:off x="11215" y="8141"/>
              <a:ext cx="195" cy="322"/>
            </a:xfrm>
            <a:prstGeom prst="rect">
              <a:avLst/>
            </a:prstGeom>
            <a:noFill/>
            <a:ln w="9525">
              <a:noFill/>
              <a:miter lim="800000"/>
              <a:headEnd/>
              <a:tailEnd/>
            </a:ln>
          </p:spPr>
          <p:txBody>
            <a:bodyPr lIns="0" tIns="0" rIns="0" bIns="0"/>
            <a:lstStyle/>
            <a:p>
              <a:r>
                <a:rPr lang="en-US" altLang="zh-CN" sz="600">
                  <a:solidFill>
                    <a:srgbClr val="000000"/>
                  </a:solidFill>
                </a:rPr>
                <a:t>0.8</a:t>
              </a:r>
              <a:endParaRPr lang="en-US">
                <a:ea typeface="SimSun" pitchFamily="2" charset="-122"/>
              </a:endParaRPr>
            </a:p>
          </p:txBody>
        </p:sp>
        <p:sp>
          <p:nvSpPr>
            <p:cNvPr id="19545" name="Rectangle 177"/>
            <p:cNvSpPr>
              <a:spLocks noChangeArrowheads="1"/>
            </p:cNvSpPr>
            <p:nvPr/>
          </p:nvSpPr>
          <p:spPr bwMode="auto">
            <a:xfrm>
              <a:off x="11669" y="8141"/>
              <a:ext cx="78" cy="161"/>
            </a:xfrm>
            <a:prstGeom prst="rect">
              <a:avLst/>
            </a:prstGeom>
            <a:noFill/>
            <a:ln w="9525">
              <a:noFill/>
              <a:miter lim="800000"/>
              <a:headEnd/>
              <a:tailEnd/>
            </a:ln>
          </p:spPr>
          <p:txBody>
            <a:bodyPr lIns="0" tIns="0" rIns="0" bIns="0"/>
            <a:lstStyle/>
            <a:p>
              <a:r>
                <a:rPr lang="en-US" altLang="zh-CN" sz="600">
                  <a:solidFill>
                    <a:srgbClr val="000000"/>
                  </a:solidFill>
                </a:rPr>
                <a:t>1</a:t>
              </a:r>
              <a:endParaRPr lang="en-US">
                <a:ea typeface="SimSun" pitchFamily="2" charset="-122"/>
              </a:endParaRPr>
            </a:p>
          </p:txBody>
        </p:sp>
        <p:sp>
          <p:nvSpPr>
            <p:cNvPr id="19546" name="Rectangle 178"/>
            <p:cNvSpPr>
              <a:spLocks noChangeArrowheads="1"/>
            </p:cNvSpPr>
            <p:nvPr/>
          </p:nvSpPr>
          <p:spPr bwMode="auto">
            <a:xfrm>
              <a:off x="12053" y="8141"/>
              <a:ext cx="195" cy="322"/>
            </a:xfrm>
            <a:prstGeom prst="rect">
              <a:avLst/>
            </a:prstGeom>
            <a:noFill/>
            <a:ln w="9525">
              <a:noFill/>
              <a:miter lim="800000"/>
              <a:headEnd/>
              <a:tailEnd/>
            </a:ln>
          </p:spPr>
          <p:txBody>
            <a:bodyPr lIns="0" tIns="0" rIns="0" bIns="0"/>
            <a:lstStyle/>
            <a:p>
              <a:r>
                <a:rPr lang="en-US" altLang="zh-CN" sz="600">
                  <a:solidFill>
                    <a:srgbClr val="000000"/>
                  </a:solidFill>
                </a:rPr>
                <a:t>1.2</a:t>
              </a:r>
              <a:endParaRPr lang="en-US">
                <a:ea typeface="SimSun" pitchFamily="2" charset="-122"/>
              </a:endParaRPr>
            </a:p>
          </p:txBody>
        </p:sp>
        <p:sp>
          <p:nvSpPr>
            <p:cNvPr id="19547" name="Rectangle 179"/>
            <p:cNvSpPr>
              <a:spLocks noChangeArrowheads="1"/>
            </p:cNvSpPr>
            <p:nvPr/>
          </p:nvSpPr>
          <p:spPr bwMode="auto">
            <a:xfrm>
              <a:off x="12472" y="8141"/>
              <a:ext cx="195" cy="322"/>
            </a:xfrm>
            <a:prstGeom prst="rect">
              <a:avLst/>
            </a:prstGeom>
            <a:noFill/>
            <a:ln w="9525">
              <a:noFill/>
              <a:miter lim="800000"/>
              <a:headEnd/>
              <a:tailEnd/>
            </a:ln>
          </p:spPr>
          <p:txBody>
            <a:bodyPr lIns="0" tIns="0" rIns="0" bIns="0"/>
            <a:lstStyle/>
            <a:p>
              <a:r>
                <a:rPr lang="en-US" altLang="zh-CN" sz="600">
                  <a:solidFill>
                    <a:srgbClr val="000000"/>
                  </a:solidFill>
                </a:rPr>
                <a:t>1.4</a:t>
              </a:r>
              <a:endParaRPr lang="en-US">
                <a:ea typeface="SimSun" pitchFamily="2" charset="-122"/>
              </a:endParaRPr>
            </a:p>
          </p:txBody>
        </p:sp>
        <p:sp>
          <p:nvSpPr>
            <p:cNvPr id="19548" name="Rectangle 180"/>
            <p:cNvSpPr>
              <a:spLocks noChangeArrowheads="1"/>
            </p:cNvSpPr>
            <p:nvPr/>
          </p:nvSpPr>
          <p:spPr bwMode="auto">
            <a:xfrm>
              <a:off x="7051" y="6749"/>
              <a:ext cx="2534" cy="297"/>
            </a:xfrm>
            <a:prstGeom prst="rect">
              <a:avLst/>
            </a:prstGeom>
            <a:noFill/>
            <a:ln w="9525">
              <a:noFill/>
              <a:miter lim="800000"/>
              <a:headEnd/>
              <a:tailEnd/>
            </a:ln>
          </p:spPr>
          <p:txBody>
            <a:bodyPr lIns="0" tIns="0" rIns="0" bIns="0"/>
            <a:lstStyle/>
            <a:p>
              <a:pPr algn="r"/>
              <a:r>
                <a:rPr lang="en-US" altLang="zh-CN" sz="600">
                  <a:solidFill>
                    <a:srgbClr val="000000"/>
                  </a:solidFill>
                </a:rPr>
                <a:t>How politely were you treated by  the staff at the cashier?</a:t>
              </a:r>
              <a:endParaRPr lang="en-US">
                <a:ea typeface="SimSun" pitchFamily="2" charset="-122"/>
              </a:endParaRPr>
            </a:p>
          </p:txBody>
        </p:sp>
        <p:sp>
          <p:nvSpPr>
            <p:cNvPr id="19549" name="Rectangle 181"/>
            <p:cNvSpPr>
              <a:spLocks noChangeArrowheads="1"/>
            </p:cNvSpPr>
            <p:nvPr/>
          </p:nvSpPr>
          <p:spPr bwMode="auto">
            <a:xfrm>
              <a:off x="7413" y="4066"/>
              <a:ext cx="2172" cy="265"/>
            </a:xfrm>
            <a:prstGeom prst="rect">
              <a:avLst/>
            </a:prstGeom>
            <a:noFill/>
            <a:ln w="9525">
              <a:noFill/>
              <a:miter lim="800000"/>
              <a:headEnd/>
              <a:tailEnd/>
            </a:ln>
          </p:spPr>
          <p:txBody>
            <a:bodyPr lIns="0" tIns="0" rIns="0" bIns="0"/>
            <a:lstStyle/>
            <a:p>
              <a:pPr algn="r"/>
              <a:r>
                <a:rPr lang="en-US" altLang="zh-CN" sz="600">
                  <a:solidFill>
                    <a:srgbClr val="000000"/>
                  </a:solidFill>
                </a:rPr>
                <a:t>How clean were the premise?</a:t>
              </a:r>
              <a:endParaRPr lang="en-US">
                <a:ea typeface="SimSun" pitchFamily="2" charset="-122"/>
              </a:endParaRPr>
            </a:p>
          </p:txBody>
        </p:sp>
        <p:sp>
          <p:nvSpPr>
            <p:cNvPr id="19550" name="Rectangle 182"/>
            <p:cNvSpPr>
              <a:spLocks noChangeArrowheads="1"/>
            </p:cNvSpPr>
            <p:nvPr/>
          </p:nvSpPr>
          <p:spPr bwMode="auto">
            <a:xfrm>
              <a:off x="7051" y="3733"/>
              <a:ext cx="2534" cy="236"/>
            </a:xfrm>
            <a:prstGeom prst="rect">
              <a:avLst/>
            </a:prstGeom>
            <a:noFill/>
            <a:ln w="9525">
              <a:noFill/>
              <a:miter lim="800000"/>
              <a:headEnd/>
              <a:tailEnd/>
            </a:ln>
          </p:spPr>
          <p:txBody>
            <a:bodyPr lIns="0" tIns="0" rIns="0" bIns="0"/>
            <a:lstStyle/>
            <a:p>
              <a:pPr algn="r"/>
              <a:r>
                <a:rPr lang="en-US" altLang="zh-CN" sz="600">
                  <a:solidFill>
                    <a:srgbClr val="000000"/>
                  </a:solidFill>
                </a:rPr>
                <a:t>How comfortable were the premises?</a:t>
              </a:r>
              <a:endParaRPr lang="en-US">
                <a:ea typeface="SimSun" pitchFamily="2" charset="-122"/>
              </a:endParaRPr>
            </a:p>
          </p:txBody>
        </p:sp>
        <p:sp>
          <p:nvSpPr>
            <p:cNvPr id="19551" name="Rectangle 183"/>
            <p:cNvSpPr>
              <a:spLocks noChangeArrowheads="1"/>
            </p:cNvSpPr>
            <p:nvPr/>
          </p:nvSpPr>
          <p:spPr bwMode="auto">
            <a:xfrm>
              <a:off x="9672" y="2045"/>
              <a:ext cx="2447" cy="161"/>
            </a:xfrm>
            <a:prstGeom prst="rect">
              <a:avLst/>
            </a:prstGeom>
            <a:noFill/>
            <a:ln w="9525">
              <a:noFill/>
              <a:miter lim="800000"/>
              <a:headEnd/>
              <a:tailEnd/>
            </a:ln>
          </p:spPr>
          <p:txBody>
            <a:bodyPr lIns="0" tIns="0" rIns="0" bIns="0"/>
            <a:lstStyle/>
            <a:p>
              <a:r>
                <a:rPr lang="en-US" altLang="zh-CN" sz="600">
                  <a:solidFill>
                    <a:srgbClr val="000000"/>
                  </a:solidFill>
                </a:rPr>
                <a:t>How well did the doctor examine you?</a:t>
              </a:r>
              <a:endParaRPr lang="en-US">
                <a:ea typeface="SimSun" pitchFamily="2" charset="-122"/>
              </a:endParaRPr>
            </a:p>
          </p:txBody>
        </p:sp>
        <p:sp>
          <p:nvSpPr>
            <p:cNvPr id="19552" name="Rectangle 184"/>
            <p:cNvSpPr>
              <a:spLocks noChangeArrowheads="1"/>
            </p:cNvSpPr>
            <p:nvPr/>
          </p:nvSpPr>
          <p:spPr bwMode="auto">
            <a:xfrm>
              <a:off x="9672" y="2685"/>
              <a:ext cx="2312" cy="322"/>
            </a:xfrm>
            <a:prstGeom prst="rect">
              <a:avLst/>
            </a:prstGeom>
            <a:noFill/>
            <a:ln w="9525">
              <a:noFill/>
              <a:miter lim="800000"/>
              <a:headEnd/>
              <a:tailEnd/>
            </a:ln>
          </p:spPr>
          <p:txBody>
            <a:bodyPr lIns="0" tIns="0" rIns="0" bIns="0"/>
            <a:lstStyle/>
            <a:p>
              <a:r>
                <a:rPr lang="en-US" altLang="zh-CN" sz="600">
                  <a:solidFill>
                    <a:srgbClr val="000000"/>
                  </a:solidFill>
                </a:rPr>
                <a:t>How well did the doctor listen to you?</a:t>
              </a:r>
              <a:endParaRPr lang="en-US">
                <a:ea typeface="SimSun" pitchFamily="2" charset="-122"/>
              </a:endParaRPr>
            </a:p>
          </p:txBody>
        </p:sp>
        <p:sp>
          <p:nvSpPr>
            <p:cNvPr id="19553" name="Rectangle 185"/>
            <p:cNvSpPr>
              <a:spLocks noChangeArrowheads="1"/>
            </p:cNvSpPr>
            <p:nvPr/>
          </p:nvSpPr>
          <p:spPr bwMode="auto">
            <a:xfrm>
              <a:off x="9672" y="3028"/>
              <a:ext cx="2787" cy="483"/>
            </a:xfrm>
            <a:prstGeom prst="rect">
              <a:avLst/>
            </a:prstGeom>
            <a:noFill/>
            <a:ln w="9525">
              <a:noFill/>
              <a:miter lim="800000"/>
              <a:headEnd/>
              <a:tailEnd/>
            </a:ln>
          </p:spPr>
          <p:txBody>
            <a:bodyPr lIns="0" tIns="0" rIns="0" bIns="0"/>
            <a:lstStyle/>
            <a:p>
              <a:r>
                <a:rPr lang="en-US" altLang="zh-CN" sz="600">
                  <a:solidFill>
                    <a:srgbClr val="000000"/>
                  </a:solidFill>
                </a:rPr>
                <a:t>How well did you understand what the doctor</a:t>
              </a:r>
            </a:p>
            <a:p>
              <a:r>
                <a:rPr lang="en-US" altLang="zh-CN" sz="600">
                  <a:solidFill>
                    <a:srgbClr val="000000"/>
                  </a:solidFill>
                </a:rPr>
                <a:t> told you?</a:t>
              </a:r>
              <a:endParaRPr lang="en-US">
                <a:ea typeface="SimSun" pitchFamily="2" charset="-122"/>
              </a:endParaRPr>
            </a:p>
          </p:txBody>
        </p:sp>
        <p:sp>
          <p:nvSpPr>
            <p:cNvPr id="19554" name="Rectangle 186"/>
            <p:cNvSpPr>
              <a:spLocks noChangeArrowheads="1"/>
            </p:cNvSpPr>
            <p:nvPr/>
          </p:nvSpPr>
          <p:spPr bwMode="auto">
            <a:xfrm>
              <a:off x="9672" y="3354"/>
              <a:ext cx="3004" cy="322"/>
            </a:xfrm>
            <a:prstGeom prst="rect">
              <a:avLst/>
            </a:prstGeom>
            <a:noFill/>
            <a:ln w="9525">
              <a:noFill/>
              <a:miter lim="800000"/>
              <a:headEnd/>
              <a:tailEnd/>
            </a:ln>
          </p:spPr>
          <p:txBody>
            <a:bodyPr lIns="0" tIns="0" rIns="0" bIns="0"/>
            <a:lstStyle/>
            <a:p>
              <a:r>
                <a:rPr lang="en-US" altLang="zh-CN" sz="600">
                  <a:solidFill>
                    <a:srgbClr val="000000"/>
                  </a:solidFill>
                </a:rPr>
                <a:t>How clearly did the doctor explain things to you? </a:t>
              </a:r>
              <a:endParaRPr lang="en-US">
                <a:ea typeface="SimSun" pitchFamily="2" charset="-122"/>
              </a:endParaRPr>
            </a:p>
          </p:txBody>
        </p:sp>
        <p:sp>
          <p:nvSpPr>
            <p:cNvPr id="19555" name="Rectangle 187"/>
            <p:cNvSpPr>
              <a:spLocks noChangeArrowheads="1"/>
            </p:cNvSpPr>
            <p:nvPr/>
          </p:nvSpPr>
          <p:spPr bwMode="auto">
            <a:xfrm>
              <a:off x="9672" y="4397"/>
              <a:ext cx="2584" cy="322"/>
            </a:xfrm>
            <a:prstGeom prst="rect">
              <a:avLst/>
            </a:prstGeom>
            <a:noFill/>
            <a:ln w="9525">
              <a:noFill/>
              <a:miter lim="800000"/>
              <a:headEnd/>
              <a:tailEnd/>
            </a:ln>
          </p:spPr>
          <p:txBody>
            <a:bodyPr lIns="0" tIns="0" rIns="0" bIns="0"/>
            <a:lstStyle/>
            <a:p>
              <a:r>
                <a:rPr lang="en-US" altLang="zh-CN" sz="600">
                  <a:solidFill>
                    <a:srgbClr val="000000"/>
                  </a:solidFill>
                </a:rPr>
                <a:t>How long did you have to wait at cashier?</a:t>
              </a:r>
              <a:endParaRPr lang="en-US">
                <a:ea typeface="SimSun" pitchFamily="2" charset="-122"/>
              </a:endParaRPr>
            </a:p>
          </p:txBody>
        </p:sp>
        <p:sp>
          <p:nvSpPr>
            <p:cNvPr id="19556" name="Rectangle 188"/>
            <p:cNvSpPr>
              <a:spLocks noChangeArrowheads="1"/>
            </p:cNvSpPr>
            <p:nvPr/>
          </p:nvSpPr>
          <p:spPr bwMode="auto">
            <a:xfrm>
              <a:off x="9672" y="4736"/>
              <a:ext cx="2748" cy="322"/>
            </a:xfrm>
            <a:prstGeom prst="rect">
              <a:avLst/>
            </a:prstGeom>
            <a:noFill/>
            <a:ln w="9525">
              <a:noFill/>
              <a:miter lim="800000"/>
              <a:headEnd/>
              <a:tailEnd/>
            </a:ln>
          </p:spPr>
          <p:txBody>
            <a:bodyPr lIns="0" tIns="0" rIns="0" bIns="0"/>
            <a:lstStyle/>
            <a:p>
              <a:r>
                <a:rPr lang="en-US" altLang="zh-CN" sz="600">
                  <a:solidFill>
                    <a:srgbClr val="000000"/>
                  </a:solidFill>
                </a:rPr>
                <a:t>How long did you have to wait at pharmacy?</a:t>
              </a:r>
              <a:endParaRPr lang="en-US">
                <a:ea typeface="SimSun" pitchFamily="2" charset="-122"/>
              </a:endParaRPr>
            </a:p>
          </p:txBody>
        </p:sp>
        <p:sp>
          <p:nvSpPr>
            <p:cNvPr id="19557" name="Rectangle 189"/>
            <p:cNvSpPr>
              <a:spLocks noChangeArrowheads="1"/>
            </p:cNvSpPr>
            <p:nvPr/>
          </p:nvSpPr>
          <p:spPr bwMode="auto">
            <a:xfrm>
              <a:off x="9672" y="5062"/>
              <a:ext cx="2880" cy="322"/>
            </a:xfrm>
            <a:prstGeom prst="rect">
              <a:avLst/>
            </a:prstGeom>
            <a:noFill/>
            <a:ln w="9525">
              <a:noFill/>
              <a:miter lim="800000"/>
              <a:headEnd/>
              <a:tailEnd/>
            </a:ln>
          </p:spPr>
          <p:txBody>
            <a:bodyPr lIns="0" tIns="0" rIns="0" bIns="0"/>
            <a:lstStyle/>
            <a:p>
              <a:r>
                <a:rPr lang="en-US" altLang="zh-CN" sz="600">
                  <a:solidFill>
                    <a:srgbClr val="000000"/>
                  </a:solidFill>
                </a:rPr>
                <a:t>How long did you have to wait at consultation?</a:t>
              </a:r>
              <a:endParaRPr lang="en-US">
                <a:ea typeface="SimSun" pitchFamily="2" charset="-122"/>
              </a:endParaRPr>
            </a:p>
          </p:txBody>
        </p:sp>
        <p:sp>
          <p:nvSpPr>
            <p:cNvPr id="19558" name="Rectangle 190"/>
            <p:cNvSpPr>
              <a:spLocks noChangeArrowheads="1"/>
            </p:cNvSpPr>
            <p:nvPr/>
          </p:nvSpPr>
          <p:spPr bwMode="auto">
            <a:xfrm>
              <a:off x="9672" y="5374"/>
              <a:ext cx="2709" cy="322"/>
            </a:xfrm>
            <a:prstGeom prst="rect">
              <a:avLst/>
            </a:prstGeom>
            <a:noFill/>
            <a:ln w="9525">
              <a:noFill/>
              <a:miter lim="800000"/>
              <a:headEnd/>
              <a:tailEnd/>
            </a:ln>
          </p:spPr>
          <p:txBody>
            <a:bodyPr lIns="0" tIns="0" rIns="0" bIns="0"/>
            <a:lstStyle/>
            <a:p>
              <a:r>
                <a:rPr lang="en-US" altLang="zh-CN" sz="600">
                  <a:solidFill>
                    <a:srgbClr val="000000"/>
                  </a:solidFill>
                </a:rPr>
                <a:t>How long did you have to wait at reception?</a:t>
              </a:r>
              <a:endParaRPr lang="en-US">
                <a:ea typeface="SimSun" pitchFamily="2" charset="-122"/>
              </a:endParaRPr>
            </a:p>
          </p:txBody>
        </p:sp>
        <p:sp>
          <p:nvSpPr>
            <p:cNvPr id="19559" name="Rectangle 191"/>
            <p:cNvSpPr>
              <a:spLocks noChangeArrowheads="1"/>
            </p:cNvSpPr>
            <p:nvPr/>
          </p:nvSpPr>
          <p:spPr bwMode="auto">
            <a:xfrm>
              <a:off x="9672" y="5706"/>
              <a:ext cx="2420" cy="322"/>
            </a:xfrm>
            <a:prstGeom prst="rect">
              <a:avLst/>
            </a:prstGeom>
            <a:noFill/>
            <a:ln w="9525">
              <a:noFill/>
              <a:miter lim="800000"/>
              <a:headEnd/>
              <a:tailEnd/>
            </a:ln>
          </p:spPr>
          <p:txBody>
            <a:bodyPr lIns="0" tIns="0" rIns="0" bIns="0"/>
            <a:lstStyle/>
            <a:p>
              <a:r>
                <a:rPr lang="en-US" altLang="zh-CN" sz="600">
                  <a:solidFill>
                    <a:srgbClr val="000000"/>
                  </a:solidFill>
                </a:rPr>
                <a:t>How this facility was easily accessible?</a:t>
              </a:r>
              <a:endParaRPr lang="en-US">
                <a:ea typeface="SimSun" pitchFamily="2" charset="-122"/>
              </a:endParaRPr>
            </a:p>
          </p:txBody>
        </p:sp>
        <p:sp>
          <p:nvSpPr>
            <p:cNvPr id="19560" name="Rectangle 192"/>
            <p:cNvSpPr>
              <a:spLocks noChangeArrowheads="1"/>
            </p:cNvSpPr>
            <p:nvPr/>
          </p:nvSpPr>
          <p:spPr bwMode="auto">
            <a:xfrm>
              <a:off x="9672" y="6058"/>
              <a:ext cx="2701" cy="483"/>
            </a:xfrm>
            <a:prstGeom prst="rect">
              <a:avLst/>
            </a:prstGeom>
            <a:noFill/>
            <a:ln w="9525">
              <a:noFill/>
              <a:miter lim="800000"/>
              <a:headEnd/>
              <a:tailEnd/>
            </a:ln>
          </p:spPr>
          <p:txBody>
            <a:bodyPr lIns="0" tIns="0" rIns="0" bIns="0"/>
            <a:lstStyle/>
            <a:p>
              <a:r>
                <a:rPr lang="en-US" altLang="zh-CN" sz="600">
                  <a:solidFill>
                    <a:srgbClr val="000000"/>
                  </a:solidFill>
                </a:rPr>
                <a:t>How were you involved in making decisions</a:t>
              </a:r>
            </a:p>
            <a:p>
              <a:r>
                <a:rPr lang="en-US" altLang="zh-CN" sz="600">
                  <a:solidFill>
                    <a:srgbClr val="000000"/>
                  </a:solidFill>
                </a:rPr>
                <a:t> about your health care?</a:t>
              </a:r>
              <a:endParaRPr lang="en-US">
                <a:ea typeface="SimSun" pitchFamily="2" charset="-122"/>
              </a:endParaRPr>
            </a:p>
          </p:txBody>
        </p:sp>
        <p:sp>
          <p:nvSpPr>
            <p:cNvPr id="19561" name="Rectangle 193"/>
            <p:cNvSpPr>
              <a:spLocks noChangeArrowheads="1"/>
            </p:cNvSpPr>
            <p:nvPr/>
          </p:nvSpPr>
          <p:spPr bwMode="auto">
            <a:xfrm>
              <a:off x="9672" y="6383"/>
              <a:ext cx="2825" cy="483"/>
            </a:xfrm>
            <a:prstGeom prst="rect">
              <a:avLst/>
            </a:prstGeom>
            <a:noFill/>
            <a:ln w="9525">
              <a:noFill/>
              <a:miter lim="800000"/>
              <a:headEnd/>
              <a:tailEnd/>
            </a:ln>
          </p:spPr>
          <p:txBody>
            <a:bodyPr lIns="0" tIns="0" rIns="0" bIns="0"/>
            <a:lstStyle/>
            <a:p>
              <a:r>
                <a:rPr lang="en-US" altLang="zh-CN" sz="600">
                  <a:solidFill>
                    <a:srgbClr val="000000"/>
                  </a:solidFill>
                </a:rPr>
                <a:t>How well did you get enough time to speak or</a:t>
              </a:r>
            </a:p>
            <a:p>
              <a:r>
                <a:rPr lang="en-US" altLang="zh-CN" sz="600">
                  <a:solidFill>
                    <a:srgbClr val="000000"/>
                  </a:solidFill>
                </a:rPr>
                <a:t> ask questions?</a:t>
              </a:r>
              <a:endParaRPr lang="en-US">
                <a:ea typeface="SimSun" pitchFamily="2" charset="-122"/>
              </a:endParaRPr>
            </a:p>
          </p:txBody>
        </p:sp>
        <p:sp>
          <p:nvSpPr>
            <p:cNvPr id="19562" name="Rectangle 194"/>
            <p:cNvSpPr>
              <a:spLocks noChangeArrowheads="1"/>
            </p:cNvSpPr>
            <p:nvPr/>
          </p:nvSpPr>
          <p:spPr bwMode="auto">
            <a:xfrm>
              <a:off x="9672" y="7075"/>
              <a:ext cx="3895" cy="333"/>
            </a:xfrm>
            <a:prstGeom prst="rect">
              <a:avLst/>
            </a:prstGeom>
            <a:noFill/>
            <a:ln w="9525">
              <a:noFill/>
              <a:miter lim="800000"/>
              <a:headEnd/>
              <a:tailEnd/>
            </a:ln>
          </p:spPr>
          <p:txBody>
            <a:bodyPr lIns="0" tIns="0" rIns="0" bIns="0"/>
            <a:lstStyle/>
            <a:p>
              <a:r>
                <a:rPr lang="en-US" altLang="zh-CN" sz="600">
                  <a:solidFill>
                    <a:srgbClr val="000000"/>
                  </a:solidFill>
                </a:rPr>
                <a:t>How politely  were you treated by the staff </a:t>
              </a:r>
            </a:p>
            <a:p>
              <a:r>
                <a:rPr lang="en-US" altLang="zh-CN" sz="600">
                  <a:solidFill>
                    <a:srgbClr val="000000"/>
                  </a:solidFill>
                </a:rPr>
                <a:t>at the pharmacy?</a:t>
              </a:r>
              <a:endParaRPr lang="en-US">
                <a:ea typeface="SimSun" pitchFamily="2" charset="-122"/>
              </a:endParaRPr>
            </a:p>
          </p:txBody>
        </p:sp>
        <p:sp>
          <p:nvSpPr>
            <p:cNvPr id="19563" name="Rectangle 195"/>
            <p:cNvSpPr>
              <a:spLocks noChangeArrowheads="1"/>
            </p:cNvSpPr>
            <p:nvPr/>
          </p:nvSpPr>
          <p:spPr bwMode="auto">
            <a:xfrm>
              <a:off x="9672" y="7389"/>
              <a:ext cx="2600" cy="483"/>
            </a:xfrm>
            <a:prstGeom prst="rect">
              <a:avLst/>
            </a:prstGeom>
            <a:noFill/>
            <a:ln w="9525">
              <a:noFill/>
              <a:miter lim="800000"/>
              <a:headEnd/>
              <a:tailEnd/>
            </a:ln>
          </p:spPr>
          <p:txBody>
            <a:bodyPr lIns="0" tIns="0" rIns="0" bIns="0"/>
            <a:lstStyle/>
            <a:p>
              <a:r>
                <a:rPr lang="en-US" altLang="zh-CN" sz="600">
                  <a:solidFill>
                    <a:srgbClr val="000000"/>
                  </a:solidFill>
                </a:rPr>
                <a:t>How politely  were you treated by the staff </a:t>
              </a:r>
            </a:p>
            <a:p>
              <a:r>
                <a:rPr lang="en-US" altLang="zh-CN" sz="600">
                  <a:solidFill>
                    <a:srgbClr val="000000"/>
                  </a:solidFill>
                </a:rPr>
                <a:t>at the reception?</a:t>
              </a:r>
              <a:endParaRPr lang="en-US">
                <a:ea typeface="SimSun" pitchFamily="2" charset="-122"/>
              </a:endParaRPr>
            </a:p>
          </p:txBody>
        </p:sp>
        <p:sp>
          <p:nvSpPr>
            <p:cNvPr id="19564" name="Rectangle 196"/>
            <p:cNvSpPr>
              <a:spLocks noChangeArrowheads="1"/>
            </p:cNvSpPr>
            <p:nvPr/>
          </p:nvSpPr>
          <p:spPr bwMode="auto">
            <a:xfrm>
              <a:off x="9672" y="7692"/>
              <a:ext cx="2763" cy="322"/>
            </a:xfrm>
            <a:prstGeom prst="rect">
              <a:avLst/>
            </a:prstGeom>
            <a:noFill/>
            <a:ln w="9525">
              <a:noFill/>
              <a:miter lim="800000"/>
              <a:headEnd/>
              <a:tailEnd/>
            </a:ln>
          </p:spPr>
          <p:txBody>
            <a:bodyPr lIns="0" tIns="0" rIns="0" bIns="0"/>
            <a:lstStyle/>
            <a:p>
              <a:r>
                <a:rPr lang="en-US" altLang="zh-CN" sz="600">
                  <a:solidFill>
                    <a:srgbClr val="000000"/>
                  </a:solidFill>
                </a:rPr>
                <a:t>How politely were you treated by the doctor?</a:t>
              </a:r>
              <a:endParaRPr lang="en-US">
                <a:ea typeface="SimSun" pitchFamily="2" charset="-122"/>
              </a:endParaRPr>
            </a:p>
          </p:txBody>
        </p:sp>
        <p:sp>
          <p:nvSpPr>
            <p:cNvPr id="19565" name="Rectangle 197"/>
            <p:cNvSpPr>
              <a:spLocks noChangeArrowheads="1"/>
            </p:cNvSpPr>
            <p:nvPr/>
          </p:nvSpPr>
          <p:spPr bwMode="auto">
            <a:xfrm>
              <a:off x="9672" y="2384"/>
              <a:ext cx="2942" cy="483"/>
            </a:xfrm>
            <a:prstGeom prst="rect">
              <a:avLst/>
            </a:prstGeom>
            <a:noFill/>
            <a:ln w="9525">
              <a:noFill/>
              <a:miter lim="800000"/>
              <a:headEnd/>
              <a:tailEnd/>
            </a:ln>
          </p:spPr>
          <p:txBody>
            <a:bodyPr lIns="0" tIns="0" rIns="0" bIns="0"/>
            <a:lstStyle/>
            <a:p>
              <a:r>
                <a:rPr lang="en-US" altLang="zh-CN" sz="600">
                  <a:solidFill>
                    <a:srgbClr val="000000"/>
                  </a:solidFill>
                </a:rPr>
                <a:t>How well did health services ensured you could </a:t>
              </a:r>
            </a:p>
            <a:p>
              <a:r>
                <a:rPr lang="en-US" altLang="zh-CN" sz="600">
                  <a:solidFill>
                    <a:srgbClr val="000000"/>
                  </a:solidFill>
                </a:rPr>
                <a:t>talk privately to the doctor?</a:t>
              </a:r>
              <a:endParaRPr lang="en-US">
                <a:ea typeface="SimSun" pitchFamily="2" charset="-122"/>
              </a:endParaRPr>
            </a:p>
          </p:txBody>
        </p:sp>
        <p:sp>
          <p:nvSpPr>
            <p:cNvPr id="19566" name="Rectangle 198"/>
            <p:cNvSpPr>
              <a:spLocks noChangeArrowheads="1"/>
            </p:cNvSpPr>
            <p:nvPr/>
          </p:nvSpPr>
          <p:spPr bwMode="auto">
            <a:xfrm>
              <a:off x="9018" y="6429"/>
              <a:ext cx="579" cy="171"/>
            </a:xfrm>
            <a:prstGeom prst="rect">
              <a:avLst/>
            </a:prstGeom>
            <a:solidFill>
              <a:srgbClr val="800080"/>
            </a:solidFill>
            <a:ln w="9525">
              <a:noFill/>
              <a:miter lim="800000"/>
              <a:headEnd/>
              <a:tailEnd/>
            </a:ln>
          </p:spPr>
          <p:txBody>
            <a:bodyPr/>
            <a:lstStyle/>
            <a:p>
              <a:endParaRPr lang="en-US"/>
            </a:p>
          </p:txBody>
        </p:sp>
        <p:sp>
          <p:nvSpPr>
            <p:cNvPr id="19567" name="Rectangle 199"/>
            <p:cNvSpPr>
              <a:spLocks noChangeArrowheads="1"/>
            </p:cNvSpPr>
            <p:nvPr/>
          </p:nvSpPr>
          <p:spPr bwMode="auto">
            <a:xfrm>
              <a:off x="9018" y="6429"/>
              <a:ext cx="579" cy="171"/>
            </a:xfrm>
            <a:prstGeom prst="rect">
              <a:avLst/>
            </a:prstGeom>
            <a:noFill/>
            <a:ln w="3810">
              <a:solidFill>
                <a:srgbClr val="000000"/>
              </a:solidFill>
              <a:miter lim="800000"/>
              <a:headEnd/>
              <a:tailEnd/>
            </a:ln>
          </p:spPr>
          <p:txBody>
            <a:bodyPr/>
            <a:lstStyle/>
            <a:p>
              <a:endParaRPr lang="en-US"/>
            </a:p>
          </p:txBody>
        </p:sp>
        <p:sp>
          <p:nvSpPr>
            <p:cNvPr id="19568" name="Rectangle 200"/>
            <p:cNvSpPr>
              <a:spLocks noChangeArrowheads="1"/>
            </p:cNvSpPr>
            <p:nvPr/>
          </p:nvSpPr>
          <p:spPr bwMode="auto">
            <a:xfrm>
              <a:off x="9066" y="6090"/>
              <a:ext cx="531" cy="171"/>
            </a:xfrm>
            <a:prstGeom prst="rect">
              <a:avLst/>
            </a:prstGeom>
            <a:solidFill>
              <a:srgbClr val="800080"/>
            </a:solidFill>
            <a:ln w="9525">
              <a:noFill/>
              <a:miter lim="800000"/>
              <a:headEnd/>
              <a:tailEnd/>
            </a:ln>
          </p:spPr>
          <p:txBody>
            <a:bodyPr/>
            <a:lstStyle/>
            <a:p>
              <a:endParaRPr lang="en-US"/>
            </a:p>
          </p:txBody>
        </p:sp>
        <p:sp>
          <p:nvSpPr>
            <p:cNvPr id="19569" name="Rectangle 201"/>
            <p:cNvSpPr>
              <a:spLocks noChangeArrowheads="1"/>
            </p:cNvSpPr>
            <p:nvPr/>
          </p:nvSpPr>
          <p:spPr bwMode="auto">
            <a:xfrm>
              <a:off x="9066" y="6090"/>
              <a:ext cx="531" cy="171"/>
            </a:xfrm>
            <a:prstGeom prst="rect">
              <a:avLst/>
            </a:prstGeom>
            <a:noFill/>
            <a:ln w="3810">
              <a:solidFill>
                <a:srgbClr val="000000"/>
              </a:solidFill>
              <a:miter lim="800000"/>
              <a:headEnd/>
              <a:tailEnd/>
            </a:ln>
          </p:spPr>
          <p:txBody>
            <a:bodyPr/>
            <a:lstStyle/>
            <a:p>
              <a:endParaRPr lang="en-US"/>
            </a:p>
          </p:txBody>
        </p:sp>
      </p:grpSp>
      <p:sp>
        <p:nvSpPr>
          <p:cNvPr id="202" name="Rectangle 201"/>
          <p:cNvSpPr/>
          <p:nvPr/>
        </p:nvSpPr>
        <p:spPr>
          <a:xfrm>
            <a:off x="2095472" y="1100064"/>
            <a:ext cx="8072494" cy="400110"/>
          </a:xfrm>
          <a:prstGeom prst="rect">
            <a:avLst/>
          </a:prstGeom>
        </p:spPr>
        <p:txBody>
          <a:bodyPr wrap="square">
            <a:spAutoFit/>
          </a:bodyPr>
          <a:lstStyle/>
          <a:p>
            <a:pPr algn="ctr"/>
            <a:r>
              <a:rPr lang="en-US" sz="2000" dirty="0"/>
              <a:t>Added value? PCUs more responsive than OPD, but less than prime movers</a:t>
            </a:r>
            <a:endParaRPr lang="th-TH" sz="2000" dirty="0"/>
          </a:p>
        </p:txBody>
      </p:sp>
      <p:sp>
        <p:nvSpPr>
          <p:cNvPr id="203" name="TextBox 202"/>
          <p:cNvSpPr txBox="1"/>
          <p:nvPr/>
        </p:nvSpPr>
        <p:spPr>
          <a:xfrm>
            <a:off x="2667076" y="357166"/>
            <a:ext cx="3071735" cy="523220"/>
          </a:xfrm>
          <a:prstGeom prst="rect">
            <a:avLst/>
          </a:prstGeom>
          <a:noFill/>
          <a:ln>
            <a:solidFill>
              <a:srgbClr val="FF0000"/>
            </a:solidFill>
          </a:ln>
        </p:spPr>
        <p:txBody>
          <a:bodyPr wrap="square" rtlCol="0">
            <a:spAutoFit/>
          </a:bodyPr>
          <a:lstStyle/>
          <a:p>
            <a:pPr algn="ctr"/>
            <a:r>
              <a:rPr lang="en-US" b="1" dirty="0"/>
              <a:t>Patient satisfaction</a:t>
            </a:r>
            <a:endParaRPr lang="th-TH" b="1" dirty="0"/>
          </a:p>
        </p:txBody>
      </p:sp>
      <p:sp>
        <p:nvSpPr>
          <p:cNvPr id="206" name="TextBox 205"/>
          <p:cNvSpPr txBox="1"/>
          <p:nvPr/>
        </p:nvSpPr>
        <p:spPr>
          <a:xfrm>
            <a:off x="1580984" y="6357959"/>
            <a:ext cx="9015610" cy="430887"/>
          </a:xfrm>
          <a:prstGeom prst="rect">
            <a:avLst/>
          </a:prstGeom>
          <a:noFill/>
        </p:spPr>
        <p:txBody>
          <a:bodyPr wrap="none" rtlCol="0">
            <a:spAutoFit/>
          </a:bodyPr>
          <a:lstStyle/>
          <a:p>
            <a:r>
              <a:rPr lang="en-US" sz="1100" dirty="0"/>
              <a:t>Source: </a:t>
            </a:r>
            <a:r>
              <a:rPr lang="en-GB" sz="1100" dirty="0" err="1"/>
              <a:t>Pongsupap</a:t>
            </a:r>
            <a:r>
              <a:rPr lang="en-GB" sz="1100" dirty="0"/>
              <a:t> Y , </a:t>
            </a:r>
            <a:r>
              <a:rPr lang="en-GB" sz="1100" dirty="0" err="1"/>
              <a:t>Boonyapaisarnchareon</a:t>
            </a:r>
            <a:r>
              <a:rPr lang="en-GB" sz="1100" dirty="0"/>
              <a:t> B and Van </a:t>
            </a:r>
            <a:r>
              <a:rPr lang="en-GB" sz="1100" dirty="0" err="1"/>
              <a:t>Lerberghe</a:t>
            </a:r>
            <a:r>
              <a:rPr lang="en-GB" sz="1100" dirty="0"/>
              <a:t> W (2005): </a:t>
            </a:r>
            <a:r>
              <a:rPr lang="en-US" sz="1100" dirty="0"/>
              <a:t>The Perception of Patients Using Primary Care Units in Comparison</a:t>
            </a:r>
          </a:p>
          <a:p>
            <a:r>
              <a:rPr lang="en-GB" sz="1100" dirty="0"/>
              <a:t>with Conventional Public Hospital Outpatient Departments and Prime Mover Family Practices</a:t>
            </a:r>
            <a:r>
              <a:rPr lang="th-TH" sz="1100" dirty="0"/>
              <a:t>: </a:t>
            </a:r>
            <a:r>
              <a:rPr lang="en-GB" sz="1100" dirty="0"/>
              <a:t>An Exit Survey, Journal of Health Science, </a:t>
            </a:r>
            <a:r>
              <a:rPr lang="en-GB" sz="1100" dirty="0" err="1"/>
              <a:t>Vol</a:t>
            </a:r>
            <a:r>
              <a:rPr lang="en-GB" sz="1100" dirty="0"/>
              <a:t> 14 (3): 475-483</a:t>
            </a:r>
            <a:endParaRPr lang="en-US" sz="1100" dirty="0"/>
          </a:p>
        </p:txBody>
      </p:sp>
      <p:sp>
        <p:nvSpPr>
          <p:cNvPr id="207" name="Rectangle 206"/>
          <p:cNvSpPr/>
          <p:nvPr/>
        </p:nvSpPr>
        <p:spPr>
          <a:xfrm>
            <a:off x="7289690" y="242808"/>
            <a:ext cx="1410066" cy="400110"/>
          </a:xfrm>
          <a:prstGeom prst="rect">
            <a:avLst/>
          </a:prstGeom>
        </p:spPr>
        <p:txBody>
          <a:bodyPr wrap="none">
            <a:spAutoFit/>
          </a:bodyPr>
          <a:lstStyle/>
          <a:p>
            <a:r>
              <a:rPr lang="en-US" sz="2000" b="1" dirty="0"/>
              <a:t>Exit survey:</a:t>
            </a:r>
            <a:endParaRPr lang="th-TH" sz="2000" b="1" dirty="0"/>
          </a:p>
        </p:txBody>
      </p:sp>
      <p:sp>
        <p:nvSpPr>
          <p:cNvPr id="208" name="Rectangle 207"/>
          <p:cNvSpPr/>
          <p:nvPr/>
        </p:nvSpPr>
        <p:spPr>
          <a:xfrm>
            <a:off x="6024563" y="528560"/>
            <a:ext cx="4147289" cy="400110"/>
          </a:xfrm>
          <a:prstGeom prst="rect">
            <a:avLst/>
          </a:prstGeom>
        </p:spPr>
        <p:txBody>
          <a:bodyPr wrap="none">
            <a:spAutoFit/>
          </a:bodyPr>
          <a:lstStyle/>
          <a:p>
            <a:r>
              <a:rPr lang="en-US" sz="2000" b="1" dirty="0"/>
              <a:t>Demon HCs – PCUs – Pub Hosp OPDs </a:t>
            </a:r>
            <a:endParaRPr lang="th-TH" sz="2000" b="1" dirty="0"/>
          </a:p>
        </p:txBody>
      </p:sp>
      <p:sp>
        <p:nvSpPr>
          <p:cNvPr id="209" name="Text Box 5"/>
          <p:cNvSpPr txBox="1">
            <a:spLocks noChangeArrowheads="1"/>
          </p:cNvSpPr>
          <p:nvPr/>
        </p:nvSpPr>
        <p:spPr bwMode="auto">
          <a:xfrm>
            <a:off x="1666844" y="5929330"/>
            <a:ext cx="2286016" cy="338554"/>
          </a:xfrm>
          <a:prstGeom prst="rect">
            <a:avLst/>
          </a:prstGeom>
          <a:noFill/>
          <a:ln w="9525" algn="ctr">
            <a:noFill/>
            <a:miter lim="800000"/>
            <a:headEnd/>
            <a:tailEnd/>
          </a:ln>
        </p:spPr>
        <p:txBody>
          <a:bodyPr wrap="square">
            <a:spAutoFit/>
          </a:bodyPr>
          <a:lstStyle/>
          <a:p>
            <a:pPr algn="ctr"/>
            <a:r>
              <a:rPr lang="en-US" sz="1600" dirty="0">
                <a:cs typeface="Angsana New" pitchFamily="18" charset="-34"/>
              </a:rPr>
              <a:t>Pub Hosp OPDs better</a:t>
            </a:r>
            <a:endParaRPr lang="th-TH" sz="1600" dirty="0">
              <a:cs typeface="Angsana New" pitchFamily="18" charset="-34"/>
            </a:endParaRPr>
          </a:p>
        </p:txBody>
      </p:sp>
      <p:sp>
        <p:nvSpPr>
          <p:cNvPr id="211" name="Text Box 7"/>
          <p:cNvSpPr txBox="1">
            <a:spLocks noChangeArrowheads="1"/>
          </p:cNvSpPr>
          <p:nvPr/>
        </p:nvSpPr>
        <p:spPr bwMode="auto">
          <a:xfrm>
            <a:off x="8739206" y="5929330"/>
            <a:ext cx="1285884" cy="338554"/>
          </a:xfrm>
          <a:prstGeom prst="rect">
            <a:avLst/>
          </a:prstGeom>
          <a:noFill/>
          <a:ln w="9525" algn="ctr">
            <a:noFill/>
            <a:miter lim="800000"/>
            <a:headEnd/>
            <a:tailEnd/>
          </a:ln>
        </p:spPr>
        <p:txBody>
          <a:bodyPr wrap="square">
            <a:spAutoFit/>
          </a:bodyPr>
          <a:lstStyle/>
          <a:p>
            <a:pPr algn="ctr"/>
            <a:r>
              <a:rPr lang="en-US" sz="1600" dirty="0">
                <a:cs typeface="Angsana New" pitchFamily="18" charset="-34"/>
              </a:rPr>
              <a:t>PCUs better</a:t>
            </a:r>
            <a:endParaRPr lang="th-TH" sz="1600" dirty="0">
              <a:cs typeface="Angsana New" pitchFamily="18" charset="-34"/>
            </a:endParaRPr>
          </a:p>
        </p:txBody>
      </p:sp>
      <p:sp>
        <p:nvSpPr>
          <p:cNvPr id="210" name="Oval 209"/>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2</a:t>
            </a:r>
            <a:endParaRPr lang="th-TH" b="1" dirty="0">
              <a:solidFill>
                <a:srgbClr val="FFFF00"/>
              </a:solidFill>
            </a:endParaRPr>
          </a:p>
        </p:txBody>
      </p:sp>
    </p:spTree>
    <p:extLst>
      <p:ext uri="{BB962C8B-B14F-4D97-AF65-F5344CB8AC3E}">
        <p14:creationId xmlns:p14="http://schemas.microsoft.com/office/powerpoint/2010/main" val="2085496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5538" y="405450"/>
            <a:ext cx="2571768" cy="523220"/>
          </a:xfrm>
          <a:prstGeom prst="rect">
            <a:avLst/>
          </a:prstGeom>
          <a:noFill/>
          <a:ln>
            <a:solidFill>
              <a:srgbClr val="FF0000"/>
            </a:solidFill>
          </a:ln>
        </p:spPr>
        <p:txBody>
          <a:bodyPr wrap="square" rtlCol="0">
            <a:spAutoFit/>
          </a:bodyPr>
          <a:lstStyle/>
          <a:p>
            <a:pPr algn="ctr"/>
            <a:r>
              <a:rPr lang="en-US" b="1" dirty="0"/>
              <a:t>Responsiveness</a:t>
            </a:r>
            <a:endParaRPr lang="th-TH" b="1" dirty="0"/>
          </a:p>
        </p:txBody>
      </p:sp>
      <p:graphicFrame>
        <p:nvGraphicFramePr>
          <p:cNvPr id="38" name="Content Placeholder 3"/>
          <p:cNvGraphicFramePr>
            <a:graphicFrameLocks/>
          </p:cNvGraphicFramePr>
          <p:nvPr/>
        </p:nvGraphicFramePr>
        <p:xfrm>
          <a:off x="1838324" y="1344027"/>
          <a:ext cx="8543956" cy="3876040"/>
        </p:xfrm>
        <a:graphic>
          <a:graphicData uri="http://schemas.openxmlformats.org/drawingml/2006/table">
            <a:tbl>
              <a:tblPr firstRow="1" bandRow="1">
                <a:tableStyleId>{5C22544A-7EE6-4342-B048-85BDC9FD1C3A}</a:tableStyleId>
              </a:tblPr>
              <a:tblGrid>
                <a:gridCol w="2451853"/>
                <a:gridCol w="2406757"/>
                <a:gridCol w="1429013"/>
                <a:gridCol w="2256333"/>
              </a:tblGrid>
              <a:tr h="370840">
                <a:tc>
                  <a:txBody>
                    <a:bodyPr/>
                    <a:lstStyle/>
                    <a:p>
                      <a:pPr algn="ctr"/>
                      <a:r>
                        <a:rPr lang="en-US" sz="1800" b="1" dirty="0" smtClean="0"/>
                        <a:t>Domain</a:t>
                      </a:r>
                      <a:r>
                        <a:rPr lang="en-US" sz="1800" b="1" baseline="0" dirty="0" smtClean="0"/>
                        <a:t> of Responsiveness</a:t>
                      </a:r>
                      <a:endParaRPr lang="en-US" sz="1800" b="1" dirty="0"/>
                    </a:p>
                  </a:txBody>
                  <a:tcPr/>
                </a:tc>
                <a:tc>
                  <a:txBody>
                    <a:bodyPr/>
                    <a:lstStyle/>
                    <a:p>
                      <a:pPr algn="ctr"/>
                      <a:r>
                        <a:rPr lang="en-US" sz="1800" b="1" dirty="0" smtClean="0"/>
                        <a:t>Score of </a:t>
                      </a:r>
                    </a:p>
                    <a:p>
                      <a:pPr algn="ctr"/>
                      <a:r>
                        <a:rPr lang="en-US" sz="1800" b="1" dirty="0" smtClean="0"/>
                        <a:t>Direct</a:t>
                      </a:r>
                      <a:r>
                        <a:rPr lang="en-US" sz="1800" b="1" baseline="0" dirty="0" smtClean="0"/>
                        <a:t> experience (D)</a:t>
                      </a:r>
                      <a:endParaRPr lang="en-US" sz="1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Score of Vignette (V)</a:t>
                      </a:r>
                      <a:endParaRPr lang="en-US" sz="1800" b="1" dirty="0"/>
                    </a:p>
                  </a:txBody>
                  <a:tcPr/>
                </a:tc>
                <a:tc>
                  <a:txBody>
                    <a:bodyPr/>
                    <a:lstStyle/>
                    <a:p>
                      <a:pPr algn="ctr"/>
                      <a:r>
                        <a:rPr lang="en-US" sz="1800" b="1" dirty="0" smtClean="0"/>
                        <a:t>Score</a:t>
                      </a:r>
                      <a:r>
                        <a:rPr lang="en-US" sz="1800" b="1" baseline="0" dirty="0" smtClean="0"/>
                        <a:t> of Responsiveness (R)</a:t>
                      </a:r>
                      <a:endParaRPr lang="en-US" sz="1800" b="1" dirty="0"/>
                    </a:p>
                  </a:txBody>
                  <a:tcPr/>
                </a:tc>
              </a:tr>
              <a:tr h="370840">
                <a:tc>
                  <a:txBody>
                    <a:bodyPr/>
                    <a:lstStyle/>
                    <a:p>
                      <a:r>
                        <a:rPr lang="en-US" sz="1800" dirty="0" smtClean="0"/>
                        <a:t>Dignity</a:t>
                      </a:r>
                      <a:endParaRPr lang="en-US" sz="1800" dirty="0"/>
                    </a:p>
                  </a:txBody>
                  <a:tcPr/>
                </a:tc>
                <a:tc>
                  <a:txBody>
                    <a:bodyPr/>
                    <a:lstStyle/>
                    <a:p>
                      <a:pPr lvl="2" algn="l"/>
                      <a:r>
                        <a:rPr lang="en-US" sz="1800" dirty="0" err="1" smtClean="0"/>
                        <a:t>D</a:t>
                      </a:r>
                      <a:r>
                        <a:rPr lang="en-US" sz="1800" baseline="-25000" dirty="0" err="1" smtClean="0"/>
                        <a:t>d</a:t>
                      </a:r>
                      <a:endParaRPr lang="en-US" sz="1800" baseline="-25000" dirty="0"/>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err="1" smtClean="0"/>
                        <a:t>V</a:t>
                      </a:r>
                      <a:r>
                        <a:rPr lang="en-US" sz="1800" baseline="-25000" dirty="0" err="1" smtClean="0"/>
                        <a:t>d</a:t>
                      </a:r>
                      <a:endParaRPr lang="en-US" sz="1800" baseline="-25000" dirty="0" smtClean="0"/>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R</a:t>
                      </a:r>
                      <a:r>
                        <a:rPr lang="en-US" sz="1800" baseline="-25000" dirty="0" smtClean="0"/>
                        <a:t>d</a:t>
                      </a:r>
                      <a:r>
                        <a:rPr lang="en-US" sz="1800" baseline="0" dirty="0" smtClean="0"/>
                        <a:t> = </a:t>
                      </a:r>
                      <a:r>
                        <a:rPr lang="en-US" sz="1800" dirty="0" err="1" smtClean="0"/>
                        <a:t>D</a:t>
                      </a:r>
                      <a:r>
                        <a:rPr lang="en-US" sz="1800" baseline="-25000" dirty="0" err="1" smtClean="0"/>
                        <a:t>d</a:t>
                      </a:r>
                      <a:r>
                        <a:rPr lang="en-US" sz="1800" baseline="0" dirty="0" smtClean="0"/>
                        <a:t> - </a:t>
                      </a:r>
                      <a:r>
                        <a:rPr lang="en-US" sz="1800" dirty="0" err="1" smtClean="0"/>
                        <a:t>V</a:t>
                      </a:r>
                      <a:r>
                        <a:rPr lang="en-US" sz="1800" baseline="-25000" dirty="0" err="1" smtClean="0"/>
                        <a:t>d</a:t>
                      </a:r>
                      <a:endParaRPr lang="en-US" sz="1800" dirty="0" smtClean="0"/>
                    </a:p>
                  </a:txBody>
                  <a:tcPr/>
                </a:tc>
              </a:tr>
              <a:tr h="370840">
                <a:tc>
                  <a:txBody>
                    <a:bodyPr/>
                    <a:lstStyle/>
                    <a:p>
                      <a:r>
                        <a:rPr lang="en-US" sz="1800" dirty="0" smtClean="0"/>
                        <a:t>Autonomy</a:t>
                      </a:r>
                      <a:endParaRPr lang="en-US" sz="1800" dirty="0"/>
                    </a:p>
                  </a:txBody>
                  <a:tcPr/>
                </a:tc>
                <a:tc>
                  <a:txBody>
                    <a:bodyPr/>
                    <a:lstStyle/>
                    <a:p>
                      <a:pPr lvl="2" algn="l"/>
                      <a:r>
                        <a:rPr lang="en-US" sz="1800" dirty="0" err="1" smtClean="0"/>
                        <a:t>D</a:t>
                      </a:r>
                      <a:r>
                        <a:rPr lang="en-US" sz="1800" baseline="-25000" dirty="0" err="1" smtClean="0"/>
                        <a:t>a</a:t>
                      </a:r>
                      <a:endParaRPr lang="en-US" sz="1800" baseline="-25000" dirty="0"/>
                    </a:p>
                  </a:txBody>
                  <a:tcPr/>
                </a:tc>
                <a:tc>
                  <a:txBody>
                    <a:bodyPr/>
                    <a:lstStyle/>
                    <a:p>
                      <a:pPr lvl="1" algn="l"/>
                      <a:r>
                        <a:rPr lang="en-US" sz="1800" dirty="0" err="1" smtClean="0"/>
                        <a:t>V</a:t>
                      </a:r>
                      <a:r>
                        <a:rPr lang="en-US" sz="1800" baseline="-25000" dirty="0" err="1" smtClean="0"/>
                        <a:t>a</a:t>
                      </a:r>
                      <a:endParaRPr lang="en-US" sz="1800" dirty="0"/>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R</a:t>
                      </a:r>
                      <a:r>
                        <a:rPr lang="en-US" sz="1800" baseline="-25000" dirty="0" smtClean="0"/>
                        <a:t>a</a:t>
                      </a:r>
                      <a:r>
                        <a:rPr lang="en-US" sz="1800" baseline="0" dirty="0" smtClean="0"/>
                        <a:t> = </a:t>
                      </a:r>
                      <a:r>
                        <a:rPr lang="en-US" sz="1800" dirty="0" err="1" smtClean="0"/>
                        <a:t>D</a:t>
                      </a:r>
                      <a:r>
                        <a:rPr lang="en-US" sz="1800" baseline="-25000" dirty="0" err="1" smtClean="0"/>
                        <a:t>a</a:t>
                      </a:r>
                      <a:r>
                        <a:rPr lang="en-US" sz="1800" baseline="0" dirty="0" smtClean="0"/>
                        <a:t> - </a:t>
                      </a:r>
                      <a:r>
                        <a:rPr lang="en-US" sz="1800" dirty="0" err="1" smtClean="0"/>
                        <a:t>V</a:t>
                      </a:r>
                      <a:r>
                        <a:rPr lang="en-US" sz="1800" baseline="-25000" dirty="0" err="1" smtClean="0"/>
                        <a:t>a</a:t>
                      </a:r>
                      <a:endParaRPr lang="en-US" sz="1800" dirty="0" smtClean="0"/>
                    </a:p>
                  </a:txBody>
                  <a:tcPr/>
                </a:tc>
              </a:tr>
              <a:tr h="370840">
                <a:tc>
                  <a:txBody>
                    <a:bodyPr/>
                    <a:lstStyle/>
                    <a:p>
                      <a:r>
                        <a:rPr lang="en-US" sz="1800" dirty="0" smtClean="0"/>
                        <a:t>Confidentiality</a:t>
                      </a:r>
                      <a:endParaRPr lang="en-US" sz="1800" dirty="0"/>
                    </a:p>
                  </a:txBody>
                  <a:tcPr/>
                </a:tc>
                <a:tc>
                  <a:txBody>
                    <a:bodyPr/>
                    <a:lstStyle/>
                    <a:p>
                      <a:pPr lvl="2" algn="l"/>
                      <a:r>
                        <a:rPr lang="en-US" sz="1800" dirty="0" err="1" smtClean="0"/>
                        <a:t>D</a:t>
                      </a:r>
                      <a:r>
                        <a:rPr lang="en-US" sz="1800" baseline="-25000" dirty="0" err="1" smtClean="0"/>
                        <a:t>con</a:t>
                      </a:r>
                      <a:endParaRPr lang="en-US" sz="1800" baseline="-25000" dirty="0"/>
                    </a:p>
                  </a:txBody>
                  <a:tcPr/>
                </a:tc>
                <a:tc>
                  <a:txBody>
                    <a:bodyPr/>
                    <a:lstStyle/>
                    <a:p>
                      <a:pPr lvl="1" algn="l"/>
                      <a:r>
                        <a:rPr lang="en-US" sz="1800" dirty="0" err="1" smtClean="0"/>
                        <a:t>V</a:t>
                      </a:r>
                      <a:r>
                        <a:rPr lang="en-US" sz="1800" baseline="-25000" dirty="0" err="1" smtClean="0"/>
                        <a:t>con</a:t>
                      </a:r>
                      <a:endParaRPr lang="en-US" sz="1800" dirty="0"/>
                    </a:p>
                  </a:txBody>
                  <a:tcPr/>
                </a:tc>
                <a:tc>
                  <a:txBody>
                    <a:bodyPr/>
                    <a:lstStyle/>
                    <a:p>
                      <a:pPr lvl="1" algn="l"/>
                      <a:r>
                        <a:rPr lang="en-US" sz="1800" dirty="0" err="1" smtClean="0"/>
                        <a:t>R</a:t>
                      </a:r>
                      <a:r>
                        <a:rPr lang="en-US" sz="1800" baseline="-25000" dirty="0" err="1" smtClean="0"/>
                        <a:t>con</a:t>
                      </a:r>
                      <a:r>
                        <a:rPr lang="en-US" sz="1800" baseline="0" dirty="0" smtClean="0"/>
                        <a:t> = </a:t>
                      </a:r>
                      <a:r>
                        <a:rPr lang="en-US" sz="1800" dirty="0" err="1" smtClean="0"/>
                        <a:t>D</a:t>
                      </a:r>
                      <a:r>
                        <a:rPr lang="en-US" sz="1800" baseline="-25000" dirty="0" err="1" smtClean="0"/>
                        <a:t>con</a:t>
                      </a:r>
                      <a:r>
                        <a:rPr lang="en-US" sz="1800" baseline="0" dirty="0" smtClean="0"/>
                        <a:t> - </a:t>
                      </a:r>
                      <a:r>
                        <a:rPr lang="en-US" sz="1800" dirty="0" err="1" smtClean="0"/>
                        <a:t>V</a:t>
                      </a:r>
                      <a:r>
                        <a:rPr lang="en-US" sz="1800" baseline="-25000" dirty="0" err="1" smtClean="0"/>
                        <a:t>con</a:t>
                      </a:r>
                      <a:endParaRPr lang="en-US" sz="1800" dirty="0"/>
                    </a:p>
                  </a:txBody>
                  <a:tcPr/>
                </a:tc>
              </a:tr>
              <a:tr h="370840">
                <a:tc>
                  <a:txBody>
                    <a:bodyPr/>
                    <a:lstStyle/>
                    <a:p>
                      <a:r>
                        <a:rPr lang="en-US" sz="1800" dirty="0" smtClean="0"/>
                        <a:t>Communication</a:t>
                      </a:r>
                      <a:endParaRPr lang="en-US" sz="1800" dirty="0"/>
                    </a:p>
                  </a:txBody>
                  <a:tcPr/>
                </a:tc>
                <a:tc>
                  <a:txBody>
                    <a:bodyPr/>
                    <a:lstStyle/>
                    <a:p>
                      <a:pPr lvl="2" algn="l"/>
                      <a:r>
                        <a:rPr lang="en-US" sz="1800" dirty="0" err="1" smtClean="0"/>
                        <a:t>D</a:t>
                      </a:r>
                      <a:r>
                        <a:rPr lang="en-US" sz="1800" baseline="-25000" dirty="0" err="1" smtClean="0"/>
                        <a:t>com</a:t>
                      </a:r>
                      <a:endParaRPr lang="en-US" sz="1800" baseline="-25000" dirty="0"/>
                    </a:p>
                  </a:txBody>
                  <a:tcPr/>
                </a:tc>
                <a:tc>
                  <a:txBody>
                    <a:bodyPr/>
                    <a:lstStyle/>
                    <a:p>
                      <a:pPr lvl="1" algn="l"/>
                      <a:r>
                        <a:rPr lang="en-US" sz="1800" dirty="0" err="1" smtClean="0"/>
                        <a:t>V</a:t>
                      </a:r>
                      <a:r>
                        <a:rPr lang="en-US" sz="1800" baseline="-25000" dirty="0" err="1" smtClean="0"/>
                        <a:t>com</a:t>
                      </a:r>
                      <a:endParaRPr lang="en-US" sz="1800" dirty="0"/>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err="1" smtClean="0"/>
                        <a:t>R</a:t>
                      </a:r>
                      <a:r>
                        <a:rPr lang="en-US" sz="1800" baseline="-25000" dirty="0" err="1" smtClean="0"/>
                        <a:t>com</a:t>
                      </a:r>
                      <a:r>
                        <a:rPr lang="en-US" sz="1800" baseline="0" dirty="0" smtClean="0"/>
                        <a:t> = </a:t>
                      </a:r>
                      <a:r>
                        <a:rPr lang="en-US" sz="1800" dirty="0" err="1" smtClean="0"/>
                        <a:t>D</a:t>
                      </a:r>
                      <a:r>
                        <a:rPr lang="en-US" sz="1800" baseline="-25000" dirty="0" err="1" smtClean="0"/>
                        <a:t>com</a:t>
                      </a:r>
                      <a:r>
                        <a:rPr lang="en-US" sz="1800" baseline="0" dirty="0" smtClean="0"/>
                        <a:t> - </a:t>
                      </a:r>
                      <a:r>
                        <a:rPr lang="en-US" sz="1800" dirty="0" err="1" smtClean="0"/>
                        <a:t>V</a:t>
                      </a:r>
                      <a:r>
                        <a:rPr lang="en-US" sz="1800" baseline="-25000" dirty="0" err="1" smtClean="0"/>
                        <a:t>com</a:t>
                      </a:r>
                      <a:endParaRPr lang="en-US" sz="1800" dirty="0" smtClean="0"/>
                    </a:p>
                  </a:txBody>
                  <a:tcPr/>
                </a:tc>
              </a:tr>
              <a:tr h="370840">
                <a:tc>
                  <a:txBody>
                    <a:bodyPr/>
                    <a:lstStyle/>
                    <a:p>
                      <a:r>
                        <a:rPr lang="en-US" sz="1800" dirty="0" smtClean="0"/>
                        <a:t>Choice</a:t>
                      </a:r>
                      <a:endParaRPr lang="en-US" sz="1800" dirty="0"/>
                    </a:p>
                  </a:txBody>
                  <a:tcPr/>
                </a:tc>
                <a:tc>
                  <a:txBody>
                    <a:bodyPr/>
                    <a:lstStyle/>
                    <a:p>
                      <a:pPr lvl="2" algn="l"/>
                      <a:r>
                        <a:rPr lang="en-US" sz="1800" dirty="0" err="1" smtClean="0"/>
                        <a:t>D</a:t>
                      </a:r>
                      <a:r>
                        <a:rPr lang="en-US" sz="1800" baseline="-25000" dirty="0" err="1" smtClean="0"/>
                        <a:t>ch</a:t>
                      </a:r>
                      <a:endParaRPr lang="en-US" sz="1800" baseline="-25000" dirty="0"/>
                    </a:p>
                  </a:txBody>
                  <a:tcPr/>
                </a:tc>
                <a:tc>
                  <a:txBody>
                    <a:bodyPr/>
                    <a:lstStyle/>
                    <a:p>
                      <a:pPr lvl="1" algn="l"/>
                      <a:r>
                        <a:rPr lang="en-US" sz="1800" dirty="0" err="1" smtClean="0"/>
                        <a:t>V</a:t>
                      </a:r>
                      <a:r>
                        <a:rPr lang="en-US" sz="1800" baseline="-25000" dirty="0" err="1" smtClean="0"/>
                        <a:t>ch</a:t>
                      </a:r>
                      <a:endParaRPr lang="en-US" sz="1800" dirty="0"/>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err="1" smtClean="0"/>
                        <a:t>R</a:t>
                      </a:r>
                      <a:r>
                        <a:rPr lang="en-US" sz="1800" baseline="-25000" dirty="0" err="1" smtClean="0"/>
                        <a:t>ch</a:t>
                      </a:r>
                      <a:r>
                        <a:rPr lang="en-US" sz="1800" baseline="0" dirty="0" smtClean="0"/>
                        <a:t> = </a:t>
                      </a:r>
                      <a:r>
                        <a:rPr lang="en-US" sz="1800" dirty="0" err="1" smtClean="0"/>
                        <a:t>D</a:t>
                      </a:r>
                      <a:r>
                        <a:rPr lang="en-US" sz="1800" baseline="-25000" dirty="0" err="1" smtClean="0"/>
                        <a:t>ch</a:t>
                      </a:r>
                      <a:r>
                        <a:rPr lang="en-US" sz="1800" baseline="0" dirty="0" smtClean="0"/>
                        <a:t> - </a:t>
                      </a:r>
                      <a:r>
                        <a:rPr lang="en-US" sz="1800" dirty="0" err="1" smtClean="0"/>
                        <a:t>V</a:t>
                      </a:r>
                      <a:r>
                        <a:rPr lang="en-US" sz="1800" baseline="-25000" dirty="0" err="1" smtClean="0"/>
                        <a:t>ch</a:t>
                      </a:r>
                      <a:endParaRPr lang="en-US" sz="1800" dirty="0" smtClean="0"/>
                    </a:p>
                  </a:txBody>
                  <a:tcPr/>
                </a:tc>
              </a:tr>
              <a:tr h="370840">
                <a:tc>
                  <a:txBody>
                    <a:bodyPr/>
                    <a:lstStyle/>
                    <a:p>
                      <a:r>
                        <a:rPr lang="en-US" sz="1800" dirty="0" smtClean="0"/>
                        <a:t>Prompt attention</a:t>
                      </a:r>
                      <a:endParaRPr lang="en-US" sz="1800" dirty="0"/>
                    </a:p>
                  </a:txBody>
                  <a:tcPr/>
                </a:tc>
                <a:tc>
                  <a:txBody>
                    <a:bodyPr/>
                    <a:lstStyle/>
                    <a:p>
                      <a:pPr lvl="2" algn="l"/>
                      <a:r>
                        <a:rPr lang="en-US" sz="1800" dirty="0" err="1" smtClean="0"/>
                        <a:t>D</a:t>
                      </a:r>
                      <a:r>
                        <a:rPr lang="en-US" sz="1800" baseline="-25000" dirty="0" err="1" smtClean="0"/>
                        <a:t>p</a:t>
                      </a:r>
                      <a:endParaRPr lang="en-US" sz="1800" baseline="-25000" dirty="0"/>
                    </a:p>
                  </a:txBody>
                  <a:tcPr/>
                </a:tc>
                <a:tc>
                  <a:txBody>
                    <a:bodyPr/>
                    <a:lstStyle/>
                    <a:p>
                      <a:pPr lvl="1" algn="l"/>
                      <a:r>
                        <a:rPr lang="en-US" sz="1800" dirty="0" err="1" smtClean="0"/>
                        <a:t>V</a:t>
                      </a:r>
                      <a:r>
                        <a:rPr lang="en-US" sz="1800" baseline="-25000" dirty="0" err="1" smtClean="0"/>
                        <a:t>p</a:t>
                      </a:r>
                      <a:endParaRPr lang="en-US" sz="1800" dirty="0"/>
                    </a:p>
                  </a:txBody>
                  <a:tcPr/>
                </a:tc>
                <a:tc>
                  <a:txBody>
                    <a:bodyPr/>
                    <a:lstStyle/>
                    <a:p>
                      <a:pPr lvl="1" algn="l"/>
                      <a:r>
                        <a:rPr lang="en-US" sz="1800" dirty="0" err="1" smtClean="0"/>
                        <a:t>R</a:t>
                      </a:r>
                      <a:r>
                        <a:rPr lang="en-US" sz="1800" baseline="-25000" dirty="0" err="1" smtClean="0"/>
                        <a:t>p</a:t>
                      </a:r>
                      <a:r>
                        <a:rPr lang="en-US" sz="1800" baseline="0" dirty="0" smtClean="0"/>
                        <a:t> = </a:t>
                      </a:r>
                      <a:r>
                        <a:rPr lang="en-US" sz="1800" dirty="0" err="1" smtClean="0"/>
                        <a:t>D</a:t>
                      </a:r>
                      <a:r>
                        <a:rPr lang="en-US" sz="1800" baseline="-25000" dirty="0" err="1" smtClean="0"/>
                        <a:t>p</a:t>
                      </a:r>
                      <a:r>
                        <a:rPr lang="en-US" sz="1800" baseline="0" dirty="0" smtClean="0"/>
                        <a:t> - </a:t>
                      </a:r>
                      <a:r>
                        <a:rPr lang="en-US" sz="1800" dirty="0" err="1" smtClean="0"/>
                        <a:t>V</a:t>
                      </a:r>
                      <a:r>
                        <a:rPr lang="en-US" sz="1800" baseline="-25000" dirty="0" err="1" smtClean="0"/>
                        <a:t>p</a:t>
                      </a:r>
                      <a:endParaRPr lang="en-US" sz="1800" dirty="0"/>
                    </a:p>
                  </a:txBody>
                  <a:tcPr/>
                </a:tc>
              </a:tr>
              <a:tr h="370840">
                <a:tc>
                  <a:txBody>
                    <a:bodyPr/>
                    <a:lstStyle/>
                    <a:p>
                      <a:r>
                        <a:rPr lang="en-US" sz="1800" dirty="0" smtClean="0"/>
                        <a:t>Basic amenities</a:t>
                      </a:r>
                      <a:endParaRPr lang="en-US" sz="1800" dirty="0"/>
                    </a:p>
                  </a:txBody>
                  <a:tcPr/>
                </a:tc>
                <a:tc>
                  <a:txBody>
                    <a:bodyPr/>
                    <a:lstStyle/>
                    <a:p>
                      <a:pPr lvl="2" algn="l"/>
                      <a:r>
                        <a:rPr lang="en-US" sz="1800" dirty="0" smtClean="0"/>
                        <a:t>D</a:t>
                      </a:r>
                      <a:r>
                        <a:rPr lang="en-US" sz="1800" baseline="-25000" dirty="0" smtClean="0"/>
                        <a:t>b</a:t>
                      </a:r>
                      <a:endParaRPr lang="en-US" sz="1800" baseline="-25000" dirty="0"/>
                    </a:p>
                  </a:txBody>
                  <a:tcPr/>
                </a:tc>
                <a:tc>
                  <a:txBody>
                    <a:bodyPr/>
                    <a:lstStyle/>
                    <a:p>
                      <a:pPr lvl="1" algn="l"/>
                      <a:r>
                        <a:rPr lang="en-US" sz="1800" dirty="0" err="1" smtClean="0"/>
                        <a:t>V</a:t>
                      </a:r>
                      <a:r>
                        <a:rPr lang="en-US" sz="1800" baseline="-25000" dirty="0" err="1" smtClean="0"/>
                        <a:t>b</a:t>
                      </a:r>
                      <a:endParaRPr lang="en-US" sz="1800" dirty="0"/>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err="1" smtClean="0"/>
                        <a:t>R</a:t>
                      </a:r>
                      <a:r>
                        <a:rPr lang="en-US" sz="1800" baseline="-25000" dirty="0" err="1" smtClean="0"/>
                        <a:t>b</a:t>
                      </a:r>
                      <a:r>
                        <a:rPr lang="en-US" sz="1800" baseline="0" dirty="0" smtClean="0"/>
                        <a:t> = </a:t>
                      </a:r>
                      <a:r>
                        <a:rPr lang="en-US" sz="1800" dirty="0" smtClean="0"/>
                        <a:t>D</a:t>
                      </a:r>
                      <a:r>
                        <a:rPr lang="en-US" sz="1800" baseline="-25000" dirty="0" smtClean="0"/>
                        <a:t>b</a:t>
                      </a:r>
                      <a:r>
                        <a:rPr lang="en-US" sz="1800" baseline="0" dirty="0" smtClean="0"/>
                        <a:t> - </a:t>
                      </a:r>
                      <a:r>
                        <a:rPr lang="en-US" sz="1800" dirty="0" err="1" smtClean="0"/>
                        <a:t>V</a:t>
                      </a:r>
                      <a:r>
                        <a:rPr lang="en-US" sz="1800" baseline="-25000" dirty="0" err="1" smtClean="0"/>
                        <a:t>b</a:t>
                      </a:r>
                      <a:endParaRPr lang="en-US" sz="1800" dirty="0" smtClean="0"/>
                    </a:p>
                  </a:txBody>
                  <a:tcPr/>
                </a:tc>
              </a:tr>
              <a:tr h="370840">
                <a:tc>
                  <a:txBody>
                    <a:bodyPr/>
                    <a:lstStyle/>
                    <a:p>
                      <a:r>
                        <a:rPr lang="en-US" sz="1800" dirty="0" smtClean="0"/>
                        <a:t>Family and community involvement</a:t>
                      </a:r>
                      <a:endParaRPr lang="en-US" sz="1800" dirty="0"/>
                    </a:p>
                  </a:txBody>
                  <a:tcPr/>
                </a:tc>
                <a:tc>
                  <a:txBody>
                    <a:bodyPr/>
                    <a:lstStyle/>
                    <a:p>
                      <a:pPr lvl="2" algn="l"/>
                      <a:r>
                        <a:rPr lang="en-US" sz="1800" dirty="0" err="1" smtClean="0"/>
                        <a:t>D</a:t>
                      </a:r>
                      <a:r>
                        <a:rPr lang="en-US" sz="1800" baseline="-25000" dirty="0" err="1" smtClean="0"/>
                        <a:t>f</a:t>
                      </a:r>
                      <a:endParaRPr lang="en-US" sz="1800" baseline="-25000" dirty="0"/>
                    </a:p>
                  </a:txBody>
                  <a:tcPr/>
                </a:tc>
                <a:tc>
                  <a:txBody>
                    <a:bodyPr/>
                    <a:lstStyle/>
                    <a:p>
                      <a:pPr lvl="1" algn="l"/>
                      <a:r>
                        <a:rPr lang="en-US" sz="1800" dirty="0" err="1" smtClean="0"/>
                        <a:t>V</a:t>
                      </a:r>
                      <a:r>
                        <a:rPr lang="en-US" sz="1800" baseline="-25000" dirty="0" err="1" smtClean="0"/>
                        <a:t>f</a:t>
                      </a:r>
                      <a:endParaRPr lang="en-US" sz="1800" dirty="0"/>
                    </a:p>
                  </a:txBody>
                  <a:tcPr/>
                </a:tc>
                <a:tc>
                  <a:txBody>
                    <a:bodyPr/>
                    <a:lstStyle/>
                    <a:p>
                      <a:pPr lvl="1" algn="l"/>
                      <a:r>
                        <a:rPr lang="en-US" sz="1800" dirty="0" err="1" smtClean="0"/>
                        <a:t>R</a:t>
                      </a:r>
                      <a:r>
                        <a:rPr lang="en-US" sz="1800" baseline="-25000" dirty="0" err="1" smtClean="0"/>
                        <a:t>f</a:t>
                      </a:r>
                      <a:r>
                        <a:rPr lang="en-US" sz="1800" baseline="0" dirty="0" smtClean="0"/>
                        <a:t> = </a:t>
                      </a:r>
                      <a:r>
                        <a:rPr lang="en-US" sz="1800" dirty="0" err="1" smtClean="0"/>
                        <a:t>D</a:t>
                      </a:r>
                      <a:r>
                        <a:rPr lang="en-US" sz="1800" baseline="-25000" dirty="0" err="1" smtClean="0"/>
                        <a:t>f</a:t>
                      </a:r>
                      <a:r>
                        <a:rPr lang="en-US" sz="1800" baseline="0" dirty="0" smtClean="0"/>
                        <a:t> - </a:t>
                      </a:r>
                      <a:r>
                        <a:rPr lang="en-US" sz="1800" dirty="0" err="1" smtClean="0"/>
                        <a:t>V</a:t>
                      </a:r>
                      <a:r>
                        <a:rPr lang="en-US" sz="1800" baseline="-25000" dirty="0" err="1" smtClean="0"/>
                        <a:t>f</a:t>
                      </a:r>
                      <a:endParaRPr lang="en-US" sz="1800" dirty="0"/>
                    </a:p>
                  </a:txBody>
                  <a:tcPr/>
                </a:tc>
              </a:tr>
            </a:tbl>
          </a:graphicData>
        </a:graphic>
      </p:graphicFrame>
      <p:sp>
        <p:nvSpPr>
          <p:cNvPr id="39" name="TextBox 38"/>
          <p:cNvSpPr txBox="1"/>
          <p:nvPr/>
        </p:nvSpPr>
        <p:spPr>
          <a:xfrm>
            <a:off x="2389474" y="5558870"/>
            <a:ext cx="7064113" cy="584775"/>
          </a:xfrm>
          <a:prstGeom prst="rect">
            <a:avLst/>
          </a:prstGeom>
          <a:noFill/>
        </p:spPr>
        <p:txBody>
          <a:bodyPr wrap="none" rtlCol="0">
            <a:spAutoFit/>
          </a:bodyPr>
          <a:lstStyle/>
          <a:p>
            <a:r>
              <a:rPr lang="en-US" sz="1600" u="sng" dirty="0"/>
              <a:t>Note</a:t>
            </a:r>
            <a:r>
              <a:rPr lang="en-US" sz="1600" dirty="0"/>
              <a:t>: Higher score of Direct experience (D) means Higher satisfaction (Score: 1-10)</a:t>
            </a:r>
          </a:p>
          <a:p>
            <a:r>
              <a:rPr lang="en-US" sz="1600" dirty="0"/>
              <a:t>           Higher score of Vignette (V) means Lower expectation (Score: 1-10)</a:t>
            </a:r>
          </a:p>
        </p:txBody>
      </p:sp>
      <p:sp>
        <p:nvSpPr>
          <p:cNvPr id="40" name="TextBox 39"/>
          <p:cNvSpPr txBox="1"/>
          <p:nvPr/>
        </p:nvSpPr>
        <p:spPr>
          <a:xfrm>
            <a:off x="8667769" y="5160949"/>
            <a:ext cx="994183" cy="369332"/>
          </a:xfrm>
          <a:prstGeom prst="rect">
            <a:avLst/>
          </a:prstGeom>
          <a:noFill/>
        </p:spPr>
        <p:txBody>
          <a:bodyPr wrap="none" rtlCol="0">
            <a:spAutoFit/>
          </a:bodyPr>
          <a:lstStyle/>
          <a:p>
            <a:r>
              <a:rPr lang="en-US" sz="1800" b="1" dirty="0"/>
              <a:t>R = D - V</a:t>
            </a:r>
          </a:p>
        </p:txBody>
      </p:sp>
      <p:sp>
        <p:nvSpPr>
          <p:cNvPr id="41" name="TextBox 40"/>
          <p:cNvSpPr txBox="1"/>
          <p:nvPr/>
        </p:nvSpPr>
        <p:spPr>
          <a:xfrm>
            <a:off x="2024035" y="6191928"/>
            <a:ext cx="8181599" cy="523220"/>
          </a:xfrm>
          <a:prstGeom prst="rect">
            <a:avLst/>
          </a:prstGeom>
          <a:noFill/>
        </p:spPr>
        <p:txBody>
          <a:bodyPr wrap="none" rtlCol="0">
            <a:spAutoFit/>
          </a:bodyPr>
          <a:lstStyle/>
          <a:p>
            <a:r>
              <a:rPr lang="en-US" sz="1400" dirty="0"/>
              <a:t>Source: </a:t>
            </a:r>
            <a:r>
              <a:rPr lang="en-GB" sz="1400" dirty="0" err="1"/>
              <a:t>Pholpark</a:t>
            </a:r>
            <a:r>
              <a:rPr lang="en-GB" sz="1400" dirty="0"/>
              <a:t> A, </a:t>
            </a:r>
            <a:r>
              <a:rPr lang="en-GB" sz="1400" dirty="0" err="1"/>
              <a:t>Ponsupap</a:t>
            </a:r>
            <a:r>
              <a:rPr lang="en-GB" sz="1400" dirty="0"/>
              <a:t> Y, </a:t>
            </a:r>
            <a:r>
              <a:rPr lang="en-GB" sz="1400" dirty="0" err="1"/>
              <a:t>Aekplakorn</a:t>
            </a:r>
            <a:r>
              <a:rPr lang="en-GB" sz="1400" dirty="0"/>
              <a:t> W, </a:t>
            </a:r>
            <a:r>
              <a:rPr lang="en-GB" sz="1400" dirty="0" err="1"/>
              <a:t>Srithamrongsawat</a:t>
            </a:r>
            <a:r>
              <a:rPr lang="en-GB" sz="1400" dirty="0"/>
              <a:t> S, </a:t>
            </a:r>
            <a:r>
              <a:rPr lang="en-GB" sz="1400" dirty="0" err="1"/>
              <a:t>Sunsern</a:t>
            </a:r>
            <a:r>
              <a:rPr lang="en-GB" sz="1400" dirty="0"/>
              <a:t> R (2012): </a:t>
            </a:r>
            <a:r>
              <a:rPr lang="en-US" sz="1400" dirty="0"/>
              <a:t>Responsiveness under </a:t>
            </a:r>
          </a:p>
          <a:p>
            <a:r>
              <a:rPr lang="en-US" sz="1400" dirty="0"/>
              <a:t>different health insurance schemes and hospital types, </a:t>
            </a:r>
            <a:r>
              <a:rPr lang="en-GB" sz="1400" dirty="0"/>
              <a:t>Journal of Health System Research, </a:t>
            </a:r>
            <a:r>
              <a:rPr lang="en-GB" sz="1400" dirty="0" err="1"/>
              <a:t>Vol</a:t>
            </a:r>
            <a:r>
              <a:rPr lang="en-GB" sz="1400" dirty="0"/>
              <a:t> 6 (2): 207-218</a:t>
            </a:r>
            <a:endParaRPr lang="en-US" sz="1400" dirty="0"/>
          </a:p>
        </p:txBody>
      </p:sp>
      <p:sp>
        <p:nvSpPr>
          <p:cNvPr id="42" name="TextBox 41"/>
          <p:cNvSpPr txBox="1"/>
          <p:nvPr/>
        </p:nvSpPr>
        <p:spPr>
          <a:xfrm>
            <a:off x="1881158" y="5189537"/>
            <a:ext cx="2076018" cy="369332"/>
          </a:xfrm>
          <a:prstGeom prst="rect">
            <a:avLst/>
          </a:prstGeom>
          <a:noFill/>
        </p:spPr>
        <p:txBody>
          <a:bodyPr wrap="none" rtlCol="0">
            <a:spAutoFit/>
          </a:bodyPr>
          <a:lstStyle/>
          <a:p>
            <a:r>
              <a:rPr lang="en-US" sz="1800" dirty="0"/>
              <a:t>Source: WHR (2000)</a:t>
            </a:r>
          </a:p>
        </p:txBody>
      </p:sp>
      <p:sp>
        <p:nvSpPr>
          <p:cNvPr id="9" name="TextBox 8"/>
          <p:cNvSpPr txBox="1"/>
          <p:nvPr/>
        </p:nvSpPr>
        <p:spPr>
          <a:xfrm>
            <a:off x="4809047" y="1038509"/>
            <a:ext cx="1420004" cy="400110"/>
          </a:xfrm>
          <a:prstGeom prst="rect">
            <a:avLst/>
          </a:prstGeom>
          <a:noFill/>
        </p:spPr>
        <p:txBody>
          <a:bodyPr wrap="none" rtlCol="0">
            <a:spAutoFit/>
          </a:bodyPr>
          <a:lstStyle/>
          <a:p>
            <a:pPr algn="ctr"/>
            <a:r>
              <a:rPr lang="en-US" sz="2000" b="1" dirty="0">
                <a:solidFill>
                  <a:srgbClr val="FF0000"/>
                </a:solidFill>
              </a:rPr>
              <a:t>Satisfaction</a:t>
            </a:r>
            <a:endParaRPr lang="th-TH" sz="2000" b="1" dirty="0">
              <a:solidFill>
                <a:srgbClr val="FF0000"/>
              </a:solidFill>
            </a:endParaRPr>
          </a:p>
        </p:txBody>
      </p:sp>
      <p:sp>
        <p:nvSpPr>
          <p:cNvPr id="10" name="TextBox 9"/>
          <p:cNvSpPr txBox="1"/>
          <p:nvPr/>
        </p:nvSpPr>
        <p:spPr>
          <a:xfrm>
            <a:off x="6727950" y="1038509"/>
            <a:ext cx="1439753" cy="400110"/>
          </a:xfrm>
          <a:prstGeom prst="rect">
            <a:avLst/>
          </a:prstGeom>
          <a:noFill/>
        </p:spPr>
        <p:txBody>
          <a:bodyPr wrap="none" rtlCol="0">
            <a:spAutoFit/>
          </a:bodyPr>
          <a:lstStyle/>
          <a:p>
            <a:pPr algn="ctr"/>
            <a:r>
              <a:rPr lang="en-US" sz="2000" b="1" dirty="0">
                <a:solidFill>
                  <a:srgbClr val="FF0000"/>
                </a:solidFill>
              </a:rPr>
              <a:t>Expectation</a:t>
            </a:r>
            <a:endParaRPr lang="th-TH" sz="2000" b="1" dirty="0">
              <a:solidFill>
                <a:srgbClr val="FF0000"/>
              </a:solidFill>
            </a:endParaRPr>
          </a:p>
        </p:txBody>
      </p:sp>
      <p:sp>
        <p:nvSpPr>
          <p:cNvPr id="11" name="TextBox 10"/>
          <p:cNvSpPr txBox="1"/>
          <p:nvPr/>
        </p:nvSpPr>
        <p:spPr>
          <a:xfrm>
            <a:off x="8239141" y="1038509"/>
            <a:ext cx="1858457" cy="400110"/>
          </a:xfrm>
          <a:prstGeom prst="rect">
            <a:avLst/>
          </a:prstGeom>
          <a:noFill/>
        </p:spPr>
        <p:txBody>
          <a:bodyPr wrap="none" rtlCol="0">
            <a:spAutoFit/>
          </a:bodyPr>
          <a:lstStyle/>
          <a:p>
            <a:pPr algn="ctr"/>
            <a:r>
              <a:rPr lang="en-US" sz="2000" b="1" dirty="0">
                <a:solidFill>
                  <a:srgbClr val="FF0000"/>
                </a:solidFill>
              </a:rPr>
              <a:t>Responsiveness</a:t>
            </a:r>
            <a:endParaRPr lang="th-TH" sz="2000" b="1" dirty="0">
              <a:solidFill>
                <a:srgbClr val="FF0000"/>
              </a:solidFill>
            </a:endParaRPr>
          </a:p>
        </p:txBody>
      </p:sp>
      <p:sp>
        <p:nvSpPr>
          <p:cNvPr id="12" name="Rectangle 11"/>
          <p:cNvSpPr/>
          <p:nvPr/>
        </p:nvSpPr>
        <p:spPr>
          <a:xfrm>
            <a:off x="5493954" y="467006"/>
            <a:ext cx="1530740" cy="461665"/>
          </a:xfrm>
          <a:prstGeom prst="rect">
            <a:avLst/>
          </a:prstGeom>
        </p:spPr>
        <p:txBody>
          <a:bodyPr wrap="none">
            <a:spAutoFit/>
          </a:bodyPr>
          <a:lstStyle/>
          <a:p>
            <a:r>
              <a:rPr lang="en-US" sz="2400" dirty="0"/>
              <a:t>Exit survey</a:t>
            </a:r>
            <a:endParaRPr lang="th-TH" sz="2400" dirty="0"/>
          </a:p>
        </p:txBody>
      </p:sp>
      <p:sp>
        <p:nvSpPr>
          <p:cNvPr id="14" name="Oval 13"/>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2</a:t>
            </a:r>
            <a:endParaRPr lang="th-TH" b="1" dirty="0">
              <a:solidFill>
                <a:srgbClr val="FFFF00"/>
              </a:solidFill>
            </a:endParaRPr>
          </a:p>
        </p:txBody>
      </p:sp>
      <p:sp>
        <p:nvSpPr>
          <p:cNvPr id="15" name="Rectangle 14"/>
          <p:cNvSpPr/>
          <p:nvPr/>
        </p:nvSpPr>
        <p:spPr>
          <a:xfrm>
            <a:off x="7444558" y="467006"/>
            <a:ext cx="2561535" cy="461665"/>
          </a:xfrm>
          <a:prstGeom prst="rect">
            <a:avLst/>
          </a:prstGeom>
          <a:solidFill>
            <a:srgbClr val="FF0000"/>
          </a:solidFill>
          <a:ln>
            <a:solidFill>
              <a:srgbClr val="FF0000"/>
            </a:solidFill>
            <a:prstDash val="dash"/>
          </a:ln>
        </p:spPr>
        <p:txBody>
          <a:bodyPr wrap="none">
            <a:spAutoFit/>
          </a:bodyPr>
          <a:lstStyle/>
          <a:p>
            <a:r>
              <a:rPr lang="en-US" sz="2400" b="1" dirty="0" smtClean="0">
                <a:solidFill>
                  <a:srgbClr val="FFFF00"/>
                </a:solidFill>
              </a:rPr>
              <a:t>New Methodology</a:t>
            </a:r>
            <a:endParaRPr lang="th-TH" sz="2400" b="1" dirty="0">
              <a:solidFill>
                <a:srgbClr val="FFFF00"/>
              </a:solidFill>
            </a:endParaRPr>
          </a:p>
        </p:txBody>
      </p:sp>
    </p:spTree>
    <p:extLst>
      <p:ext uri="{BB962C8B-B14F-4D97-AF65-F5344CB8AC3E}">
        <p14:creationId xmlns:p14="http://schemas.microsoft.com/office/powerpoint/2010/main" val="3067117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52596" y="1038510"/>
            <a:ext cx="1857388" cy="461665"/>
          </a:xfrm>
          <a:prstGeom prst="rect">
            <a:avLst/>
          </a:prstGeom>
          <a:noFill/>
        </p:spPr>
        <p:txBody>
          <a:bodyPr wrap="square" rtlCol="0">
            <a:spAutoFit/>
          </a:bodyPr>
          <a:lstStyle/>
          <a:p>
            <a:r>
              <a:rPr lang="en-US" sz="2400" b="1" dirty="0"/>
              <a:t>For example</a:t>
            </a:r>
            <a:endParaRPr lang="th-TH" sz="2400" b="1" dirty="0"/>
          </a:p>
        </p:txBody>
      </p:sp>
      <p:pic>
        <p:nvPicPr>
          <p:cNvPr id="70658" name="Picture 2"/>
          <p:cNvPicPr>
            <a:picLocks noChangeAspect="1" noChangeArrowheads="1"/>
          </p:cNvPicPr>
          <p:nvPr/>
        </p:nvPicPr>
        <p:blipFill>
          <a:blip r:embed="rId2"/>
          <a:srcRect/>
          <a:stretch>
            <a:fillRect/>
          </a:stretch>
        </p:blipFill>
        <p:spPr bwMode="auto">
          <a:xfrm>
            <a:off x="1746912" y="1428736"/>
            <a:ext cx="8781443" cy="4286280"/>
          </a:xfrm>
          <a:prstGeom prst="rect">
            <a:avLst/>
          </a:prstGeom>
          <a:noFill/>
          <a:ln w="9525">
            <a:noFill/>
            <a:miter lim="800000"/>
            <a:headEnd/>
            <a:tailEnd/>
          </a:ln>
          <a:effectLst/>
        </p:spPr>
      </p:pic>
      <p:sp>
        <p:nvSpPr>
          <p:cNvPr id="10" name="TextBox 9"/>
          <p:cNvSpPr txBox="1"/>
          <p:nvPr/>
        </p:nvSpPr>
        <p:spPr>
          <a:xfrm>
            <a:off x="2881290" y="5643578"/>
            <a:ext cx="1420004" cy="400110"/>
          </a:xfrm>
          <a:prstGeom prst="rect">
            <a:avLst/>
          </a:prstGeom>
          <a:noFill/>
        </p:spPr>
        <p:txBody>
          <a:bodyPr wrap="none" rtlCol="0">
            <a:spAutoFit/>
          </a:bodyPr>
          <a:lstStyle/>
          <a:p>
            <a:pPr algn="ctr"/>
            <a:r>
              <a:rPr lang="en-US" sz="2000" b="1" dirty="0">
                <a:solidFill>
                  <a:srgbClr val="FF0000"/>
                </a:solidFill>
              </a:rPr>
              <a:t>Satisfaction</a:t>
            </a:r>
            <a:endParaRPr lang="th-TH" sz="2000" b="1" dirty="0">
              <a:solidFill>
                <a:srgbClr val="FF0000"/>
              </a:solidFill>
            </a:endParaRPr>
          </a:p>
        </p:txBody>
      </p:sp>
      <p:sp>
        <p:nvSpPr>
          <p:cNvPr id="11" name="TextBox 10"/>
          <p:cNvSpPr txBox="1"/>
          <p:nvPr/>
        </p:nvSpPr>
        <p:spPr>
          <a:xfrm>
            <a:off x="6167439" y="5643578"/>
            <a:ext cx="1439753" cy="400110"/>
          </a:xfrm>
          <a:prstGeom prst="rect">
            <a:avLst/>
          </a:prstGeom>
          <a:noFill/>
        </p:spPr>
        <p:txBody>
          <a:bodyPr wrap="none" rtlCol="0">
            <a:spAutoFit/>
          </a:bodyPr>
          <a:lstStyle/>
          <a:p>
            <a:pPr algn="ctr"/>
            <a:r>
              <a:rPr lang="en-US" sz="2000" b="1" dirty="0">
                <a:solidFill>
                  <a:srgbClr val="FF0000"/>
                </a:solidFill>
              </a:rPr>
              <a:t>Expectation</a:t>
            </a:r>
            <a:endParaRPr lang="th-TH" sz="2000" b="1" dirty="0">
              <a:solidFill>
                <a:srgbClr val="FF0000"/>
              </a:solidFill>
            </a:endParaRPr>
          </a:p>
        </p:txBody>
      </p:sp>
      <p:sp>
        <p:nvSpPr>
          <p:cNvPr id="12" name="TextBox 11"/>
          <p:cNvSpPr txBox="1"/>
          <p:nvPr/>
        </p:nvSpPr>
        <p:spPr>
          <a:xfrm>
            <a:off x="9311347" y="5643578"/>
            <a:ext cx="1858457" cy="400110"/>
          </a:xfrm>
          <a:prstGeom prst="rect">
            <a:avLst/>
          </a:prstGeom>
          <a:noFill/>
        </p:spPr>
        <p:txBody>
          <a:bodyPr wrap="none" rtlCol="0">
            <a:spAutoFit/>
          </a:bodyPr>
          <a:lstStyle/>
          <a:p>
            <a:pPr algn="ctr"/>
            <a:r>
              <a:rPr lang="en-US" sz="2000" b="1" dirty="0">
                <a:solidFill>
                  <a:srgbClr val="FF0000"/>
                </a:solidFill>
              </a:rPr>
              <a:t>Responsiveness</a:t>
            </a:r>
            <a:endParaRPr lang="th-TH" sz="2000" b="1" dirty="0">
              <a:solidFill>
                <a:srgbClr val="FF0000"/>
              </a:solidFill>
            </a:endParaRPr>
          </a:p>
        </p:txBody>
      </p:sp>
      <p:cxnSp>
        <p:nvCxnSpPr>
          <p:cNvPr id="14" name="Straight Connector 13"/>
          <p:cNvCxnSpPr/>
          <p:nvPr/>
        </p:nvCxnSpPr>
        <p:spPr>
          <a:xfrm>
            <a:off x="9186387" y="2510756"/>
            <a:ext cx="25852" cy="36811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25696" y="2510756"/>
            <a:ext cx="6359" cy="36328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24035" y="6191928"/>
            <a:ext cx="8181599" cy="523220"/>
          </a:xfrm>
          <a:prstGeom prst="rect">
            <a:avLst/>
          </a:prstGeom>
          <a:noFill/>
        </p:spPr>
        <p:txBody>
          <a:bodyPr wrap="none" rtlCol="0">
            <a:spAutoFit/>
          </a:bodyPr>
          <a:lstStyle/>
          <a:p>
            <a:r>
              <a:rPr lang="en-US" sz="1400" dirty="0"/>
              <a:t>Source: </a:t>
            </a:r>
            <a:r>
              <a:rPr lang="en-GB" sz="1400" dirty="0" err="1"/>
              <a:t>Pholpark</a:t>
            </a:r>
            <a:r>
              <a:rPr lang="en-GB" sz="1400" dirty="0"/>
              <a:t> A, </a:t>
            </a:r>
            <a:r>
              <a:rPr lang="en-GB" sz="1400" dirty="0" err="1"/>
              <a:t>Ponsupap</a:t>
            </a:r>
            <a:r>
              <a:rPr lang="en-GB" sz="1400" dirty="0"/>
              <a:t> Y, </a:t>
            </a:r>
            <a:r>
              <a:rPr lang="en-GB" sz="1400" dirty="0" err="1"/>
              <a:t>Aekplakorn</a:t>
            </a:r>
            <a:r>
              <a:rPr lang="en-GB" sz="1400" dirty="0"/>
              <a:t> W, </a:t>
            </a:r>
            <a:r>
              <a:rPr lang="en-GB" sz="1400" dirty="0" err="1"/>
              <a:t>Srithamrongsawat</a:t>
            </a:r>
            <a:r>
              <a:rPr lang="en-GB" sz="1400" dirty="0"/>
              <a:t> S, </a:t>
            </a:r>
            <a:r>
              <a:rPr lang="en-GB" sz="1400" dirty="0" err="1"/>
              <a:t>Sunsern</a:t>
            </a:r>
            <a:r>
              <a:rPr lang="en-GB" sz="1400" dirty="0"/>
              <a:t> R (2012): </a:t>
            </a:r>
            <a:r>
              <a:rPr lang="en-US" sz="1400" dirty="0"/>
              <a:t>Responsiveness under </a:t>
            </a:r>
          </a:p>
          <a:p>
            <a:r>
              <a:rPr lang="en-US" sz="1400" dirty="0"/>
              <a:t>different health insurance schemes and hospital types, </a:t>
            </a:r>
            <a:r>
              <a:rPr lang="en-GB" sz="1400" dirty="0"/>
              <a:t>Journal of Health System Research, </a:t>
            </a:r>
            <a:r>
              <a:rPr lang="en-GB" sz="1400" dirty="0" err="1"/>
              <a:t>Vol</a:t>
            </a:r>
            <a:r>
              <a:rPr lang="en-GB" sz="1400" dirty="0"/>
              <a:t> 6 (2): 207-218</a:t>
            </a:r>
            <a:endParaRPr lang="en-US" sz="1400" dirty="0"/>
          </a:p>
        </p:txBody>
      </p:sp>
      <p:sp>
        <p:nvSpPr>
          <p:cNvPr id="13" name="TextBox 12"/>
          <p:cNvSpPr txBox="1"/>
          <p:nvPr/>
        </p:nvSpPr>
        <p:spPr>
          <a:xfrm>
            <a:off x="2595538" y="405450"/>
            <a:ext cx="2571768" cy="523220"/>
          </a:xfrm>
          <a:prstGeom prst="rect">
            <a:avLst/>
          </a:prstGeom>
          <a:noFill/>
          <a:ln>
            <a:solidFill>
              <a:srgbClr val="FF0000"/>
            </a:solidFill>
          </a:ln>
        </p:spPr>
        <p:txBody>
          <a:bodyPr wrap="square" rtlCol="0">
            <a:spAutoFit/>
          </a:bodyPr>
          <a:lstStyle/>
          <a:p>
            <a:pPr algn="ctr"/>
            <a:r>
              <a:rPr lang="en-US" b="1" dirty="0"/>
              <a:t>Responsiveness</a:t>
            </a:r>
            <a:endParaRPr lang="th-TH" b="1" dirty="0"/>
          </a:p>
        </p:txBody>
      </p:sp>
      <p:sp>
        <p:nvSpPr>
          <p:cNvPr id="17" name="Rectangle 16"/>
          <p:cNvSpPr/>
          <p:nvPr/>
        </p:nvSpPr>
        <p:spPr>
          <a:xfrm>
            <a:off x="5493954" y="467006"/>
            <a:ext cx="1530740" cy="461665"/>
          </a:xfrm>
          <a:prstGeom prst="rect">
            <a:avLst/>
          </a:prstGeom>
        </p:spPr>
        <p:txBody>
          <a:bodyPr wrap="none">
            <a:spAutoFit/>
          </a:bodyPr>
          <a:lstStyle/>
          <a:p>
            <a:r>
              <a:rPr lang="en-US" sz="2400" dirty="0"/>
              <a:t>Exit survey</a:t>
            </a:r>
            <a:endParaRPr lang="th-TH" sz="2400" dirty="0"/>
          </a:p>
        </p:txBody>
      </p:sp>
      <p:sp>
        <p:nvSpPr>
          <p:cNvPr id="18" name="Rectangle 17"/>
          <p:cNvSpPr/>
          <p:nvPr/>
        </p:nvSpPr>
        <p:spPr>
          <a:xfrm>
            <a:off x="7444558" y="467006"/>
            <a:ext cx="2561535" cy="461665"/>
          </a:xfrm>
          <a:prstGeom prst="rect">
            <a:avLst/>
          </a:prstGeom>
          <a:solidFill>
            <a:srgbClr val="FF0000"/>
          </a:solidFill>
          <a:ln>
            <a:solidFill>
              <a:srgbClr val="FF0000"/>
            </a:solidFill>
            <a:prstDash val="dash"/>
          </a:ln>
        </p:spPr>
        <p:txBody>
          <a:bodyPr wrap="none">
            <a:spAutoFit/>
          </a:bodyPr>
          <a:lstStyle/>
          <a:p>
            <a:r>
              <a:rPr lang="en-US" sz="2400" b="1" dirty="0" smtClean="0">
                <a:solidFill>
                  <a:srgbClr val="FFFF00"/>
                </a:solidFill>
              </a:rPr>
              <a:t>New Methodology</a:t>
            </a:r>
            <a:endParaRPr lang="th-TH" sz="2400" b="1" dirty="0">
              <a:solidFill>
                <a:srgbClr val="FFFF00"/>
              </a:solidFill>
            </a:endParaRPr>
          </a:p>
        </p:txBody>
      </p:sp>
      <p:sp>
        <p:nvSpPr>
          <p:cNvPr id="19" name="Oval 18"/>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2</a:t>
            </a:r>
            <a:endParaRPr lang="th-TH" b="1" dirty="0">
              <a:solidFill>
                <a:srgbClr val="FFFF00"/>
              </a:solidFill>
            </a:endParaRPr>
          </a:p>
        </p:txBody>
      </p:sp>
    </p:spTree>
    <p:extLst>
      <p:ext uri="{BB962C8B-B14F-4D97-AF65-F5344CB8AC3E}">
        <p14:creationId xmlns:p14="http://schemas.microsoft.com/office/powerpoint/2010/main" val="305767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p:cNvPicPr>
            <a:picLocks noChangeAspect="1" noChangeArrowheads="1"/>
          </p:cNvPicPr>
          <p:nvPr/>
        </p:nvPicPr>
        <p:blipFill>
          <a:blip r:embed="rId2"/>
          <a:srcRect/>
          <a:stretch>
            <a:fillRect/>
          </a:stretch>
        </p:blipFill>
        <p:spPr bwMode="auto">
          <a:xfrm>
            <a:off x="2488066" y="1374144"/>
            <a:ext cx="7858180" cy="3500462"/>
          </a:xfrm>
          <a:prstGeom prst="rect">
            <a:avLst/>
          </a:prstGeom>
          <a:noFill/>
          <a:ln w="9525">
            <a:noFill/>
            <a:miter lim="800000"/>
            <a:headEnd/>
            <a:tailEnd/>
          </a:ln>
          <a:effectLst/>
        </p:spPr>
      </p:pic>
      <p:sp>
        <p:nvSpPr>
          <p:cNvPr id="142" name="TextBox 141"/>
          <p:cNvSpPr txBox="1"/>
          <p:nvPr/>
        </p:nvSpPr>
        <p:spPr>
          <a:xfrm>
            <a:off x="2365232" y="6072206"/>
            <a:ext cx="8170843" cy="523220"/>
          </a:xfrm>
          <a:prstGeom prst="rect">
            <a:avLst/>
          </a:prstGeom>
          <a:noFill/>
        </p:spPr>
        <p:txBody>
          <a:bodyPr wrap="square" rtlCol="0">
            <a:spAutoFit/>
          </a:bodyPr>
          <a:lstStyle/>
          <a:p>
            <a:r>
              <a:rPr lang="en-US" sz="1400" dirty="0"/>
              <a:t>Source: </a:t>
            </a:r>
            <a:r>
              <a:rPr lang="en-GB" sz="1400" dirty="0" err="1"/>
              <a:t>Pholpark</a:t>
            </a:r>
            <a:r>
              <a:rPr lang="en-GB" sz="1400" dirty="0"/>
              <a:t> A, </a:t>
            </a:r>
            <a:r>
              <a:rPr lang="en-GB" sz="1400" dirty="0" err="1"/>
              <a:t>Ponsupap</a:t>
            </a:r>
            <a:r>
              <a:rPr lang="en-GB" sz="1400" dirty="0"/>
              <a:t> Y, </a:t>
            </a:r>
            <a:r>
              <a:rPr lang="en-GB" sz="1400" dirty="0" err="1"/>
              <a:t>Aekplakorn</a:t>
            </a:r>
            <a:r>
              <a:rPr lang="en-GB" sz="1400" dirty="0"/>
              <a:t> W, </a:t>
            </a:r>
            <a:r>
              <a:rPr lang="en-GB" sz="1400" dirty="0" err="1"/>
              <a:t>Srithamrongsawat</a:t>
            </a:r>
            <a:r>
              <a:rPr lang="en-GB" sz="1400" dirty="0"/>
              <a:t> S, </a:t>
            </a:r>
            <a:r>
              <a:rPr lang="en-GB" sz="1400" dirty="0" err="1"/>
              <a:t>Sunsern</a:t>
            </a:r>
            <a:r>
              <a:rPr lang="en-GB" sz="1400" dirty="0"/>
              <a:t> R (2012): </a:t>
            </a:r>
            <a:r>
              <a:rPr lang="en-US" sz="1400" dirty="0"/>
              <a:t>Responsiveness under </a:t>
            </a:r>
          </a:p>
          <a:p>
            <a:r>
              <a:rPr lang="en-US" sz="1400" dirty="0"/>
              <a:t>different health insurance schemes and hospital types, </a:t>
            </a:r>
            <a:r>
              <a:rPr lang="en-GB" sz="1400" dirty="0"/>
              <a:t>Journal of Health System Research, </a:t>
            </a:r>
            <a:r>
              <a:rPr lang="en-GB" sz="1400" dirty="0" err="1"/>
              <a:t>Vol</a:t>
            </a:r>
            <a:r>
              <a:rPr lang="en-GB" sz="1400" dirty="0"/>
              <a:t> 6 (2): 207-218</a:t>
            </a:r>
            <a:endParaRPr lang="en-US" sz="1400" dirty="0"/>
          </a:p>
        </p:txBody>
      </p:sp>
      <p:sp>
        <p:nvSpPr>
          <p:cNvPr id="143" name="TextBox 142"/>
          <p:cNvSpPr txBox="1"/>
          <p:nvPr/>
        </p:nvSpPr>
        <p:spPr>
          <a:xfrm>
            <a:off x="2188659" y="5429265"/>
            <a:ext cx="8715436" cy="353943"/>
          </a:xfrm>
          <a:prstGeom prst="rect">
            <a:avLst/>
          </a:prstGeom>
          <a:noFill/>
          <a:ln w="28575">
            <a:solidFill>
              <a:srgbClr val="FF0000"/>
            </a:solidFill>
          </a:ln>
        </p:spPr>
        <p:txBody>
          <a:bodyPr wrap="square" rtlCol="0">
            <a:spAutoFit/>
          </a:bodyPr>
          <a:lstStyle/>
          <a:p>
            <a:r>
              <a:rPr lang="en-US" sz="1700" dirty="0">
                <a:solidFill>
                  <a:srgbClr val="FF0000"/>
                </a:solidFill>
              </a:rPr>
              <a:t>Adapted and Integrated into Routine National Statistic Survey (Since 2015): monitor every 2 years</a:t>
            </a:r>
            <a:endParaRPr lang="th-TH" sz="1700" dirty="0">
              <a:solidFill>
                <a:srgbClr val="FF0000"/>
              </a:solidFill>
            </a:endParaRPr>
          </a:p>
        </p:txBody>
      </p:sp>
      <p:sp>
        <p:nvSpPr>
          <p:cNvPr id="8" name="Rectangle 7"/>
          <p:cNvSpPr/>
          <p:nvPr/>
        </p:nvSpPr>
        <p:spPr>
          <a:xfrm>
            <a:off x="2416628" y="1231268"/>
            <a:ext cx="8143932" cy="371477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TextBox 6"/>
          <p:cNvSpPr txBox="1"/>
          <p:nvPr/>
        </p:nvSpPr>
        <p:spPr>
          <a:xfrm rot="5400000">
            <a:off x="9082023" y="2939908"/>
            <a:ext cx="2897781" cy="400110"/>
          </a:xfrm>
          <a:prstGeom prst="rect">
            <a:avLst/>
          </a:prstGeom>
          <a:solidFill>
            <a:srgbClr val="002060"/>
          </a:solidFill>
        </p:spPr>
        <p:txBody>
          <a:bodyPr wrap="none" rtlCol="0">
            <a:spAutoFit/>
          </a:bodyPr>
          <a:lstStyle/>
          <a:p>
            <a:r>
              <a:rPr lang="en-US" sz="2000" b="1" dirty="0">
                <a:solidFill>
                  <a:schemeClr val="bg1"/>
                </a:solidFill>
              </a:rPr>
              <a:t>Not significantly different</a:t>
            </a:r>
            <a:endParaRPr lang="th-TH" sz="2000" b="1" dirty="0">
              <a:solidFill>
                <a:schemeClr val="bg1"/>
              </a:solidFill>
            </a:endParaRPr>
          </a:p>
        </p:txBody>
      </p:sp>
      <p:sp>
        <p:nvSpPr>
          <p:cNvPr id="9" name="TextBox 8"/>
          <p:cNvSpPr txBox="1"/>
          <p:nvPr/>
        </p:nvSpPr>
        <p:spPr>
          <a:xfrm>
            <a:off x="2188660" y="5072074"/>
            <a:ext cx="1585947" cy="400110"/>
          </a:xfrm>
          <a:prstGeom prst="rect">
            <a:avLst/>
          </a:prstGeom>
          <a:noFill/>
        </p:spPr>
        <p:txBody>
          <a:bodyPr wrap="none" rtlCol="0">
            <a:spAutoFit/>
          </a:bodyPr>
          <a:lstStyle/>
          <a:p>
            <a:r>
              <a:rPr lang="en-US" sz="2000" dirty="0">
                <a:solidFill>
                  <a:srgbClr val="FF0000"/>
                </a:solidFill>
              </a:rPr>
              <a:t>Methodology</a:t>
            </a:r>
            <a:endParaRPr lang="th-TH" sz="2000" dirty="0">
              <a:solidFill>
                <a:srgbClr val="FF0000"/>
              </a:solidFill>
            </a:endParaRPr>
          </a:p>
        </p:txBody>
      </p:sp>
      <p:sp>
        <p:nvSpPr>
          <p:cNvPr id="10" name="TextBox 9"/>
          <p:cNvSpPr txBox="1"/>
          <p:nvPr/>
        </p:nvSpPr>
        <p:spPr>
          <a:xfrm>
            <a:off x="2595538" y="405450"/>
            <a:ext cx="2571768" cy="523220"/>
          </a:xfrm>
          <a:prstGeom prst="rect">
            <a:avLst/>
          </a:prstGeom>
          <a:noFill/>
          <a:ln>
            <a:solidFill>
              <a:srgbClr val="FF0000"/>
            </a:solidFill>
          </a:ln>
        </p:spPr>
        <p:txBody>
          <a:bodyPr wrap="square" rtlCol="0">
            <a:spAutoFit/>
          </a:bodyPr>
          <a:lstStyle/>
          <a:p>
            <a:pPr algn="ctr"/>
            <a:r>
              <a:rPr lang="en-US" b="1" dirty="0"/>
              <a:t>Responsiveness</a:t>
            </a:r>
            <a:endParaRPr lang="th-TH" b="1" dirty="0"/>
          </a:p>
        </p:txBody>
      </p:sp>
      <p:sp>
        <p:nvSpPr>
          <p:cNvPr id="12" name="Rectangle 11"/>
          <p:cNvSpPr/>
          <p:nvPr/>
        </p:nvSpPr>
        <p:spPr>
          <a:xfrm>
            <a:off x="5493954" y="467006"/>
            <a:ext cx="1530740" cy="461665"/>
          </a:xfrm>
          <a:prstGeom prst="rect">
            <a:avLst/>
          </a:prstGeom>
        </p:spPr>
        <p:txBody>
          <a:bodyPr wrap="none">
            <a:spAutoFit/>
          </a:bodyPr>
          <a:lstStyle/>
          <a:p>
            <a:r>
              <a:rPr lang="en-US" sz="2400" dirty="0"/>
              <a:t>Exit survey</a:t>
            </a:r>
            <a:endParaRPr lang="th-TH" sz="2400" dirty="0"/>
          </a:p>
        </p:txBody>
      </p:sp>
      <p:sp>
        <p:nvSpPr>
          <p:cNvPr id="14" name="Oval 13"/>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2</a:t>
            </a:r>
            <a:endParaRPr lang="th-TH" b="1" dirty="0">
              <a:solidFill>
                <a:srgbClr val="FFFF00"/>
              </a:solidFill>
            </a:endParaRPr>
          </a:p>
        </p:txBody>
      </p:sp>
      <p:sp>
        <p:nvSpPr>
          <p:cNvPr id="15" name="Rectangle 14"/>
          <p:cNvSpPr/>
          <p:nvPr/>
        </p:nvSpPr>
        <p:spPr>
          <a:xfrm>
            <a:off x="7444558" y="467006"/>
            <a:ext cx="2561535" cy="461665"/>
          </a:xfrm>
          <a:prstGeom prst="rect">
            <a:avLst/>
          </a:prstGeom>
          <a:solidFill>
            <a:srgbClr val="FF0000"/>
          </a:solidFill>
          <a:ln>
            <a:solidFill>
              <a:srgbClr val="FF0000"/>
            </a:solidFill>
            <a:prstDash val="dash"/>
          </a:ln>
        </p:spPr>
        <p:txBody>
          <a:bodyPr wrap="none">
            <a:spAutoFit/>
          </a:bodyPr>
          <a:lstStyle/>
          <a:p>
            <a:r>
              <a:rPr lang="en-US" sz="2400" b="1" dirty="0" smtClean="0">
                <a:solidFill>
                  <a:srgbClr val="FFFF00"/>
                </a:solidFill>
              </a:rPr>
              <a:t>New Methodology</a:t>
            </a:r>
            <a:endParaRPr lang="th-TH" sz="2400" b="1" dirty="0">
              <a:solidFill>
                <a:srgbClr val="FFFF00"/>
              </a:solidFill>
            </a:endParaRPr>
          </a:p>
        </p:txBody>
      </p:sp>
      <p:sp>
        <p:nvSpPr>
          <p:cNvPr id="2" name="TextBox 1"/>
          <p:cNvSpPr txBox="1"/>
          <p:nvPr/>
        </p:nvSpPr>
        <p:spPr>
          <a:xfrm rot="16200000">
            <a:off x="568796" y="2896804"/>
            <a:ext cx="3272114" cy="461665"/>
          </a:xfrm>
          <a:prstGeom prst="rect">
            <a:avLst/>
          </a:prstGeom>
          <a:noFill/>
        </p:spPr>
        <p:txBody>
          <a:bodyPr wrap="none" rtlCol="0">
            <a:spAutoFit/>
          </a:bodyPr>
          <a:lstStyle/>
          <a:p>
            <a:r>
              <a:rPr lang="en-US" sz="2400" b="1" dirty="0" smtClean="0">
                <a:solidFill>
                  <a:srgbClr val="002060"/>
                </a:solidFill>
                <a:cs typeface="Angsana New" panose="02020603050405020304" pitchFamily="18" charset="-34"/>
              </a:rPr>
              <a:t>District Hospital </a:t>
            </a:r>
            <a:r>
              <a:rPr lang="th-TH" sz="2400" b="1" dirty="0" smtClean="0">
                <a:solidFill>
                  <a:srgbClr val="002060"/>
                </a:solidFill>
                <a:cs typeface="Angsana New" panose="02020603050405020304" pitchFamily="18" charset="-34"/>
              </a:rPr>
              <a:t>~</a:t>
            </a:r>
            <a:r>
              <a:rPr lang="en-US" sz="2400" b="1" dirty="0" smtClean="0">
                <a:solidFill>
                  <a:srgbClr val="002060"/>
                </a:solidFill>
                <a:cs typeface="Angsana New" panose="02020603050405020304" pitchFamily="18" charset="-34"/>
              </a:rPr>
              <a:t> Better</a:t>
            </a:r>
            <a:endParaRPr lang="th-TH" sz="2400" b="1" dirty="0">
              <a:solidFill>
                <a:srgbClr val="002060"/>
              </a:solidFill>
              <a:cs typeface="Angsana New" panose="02020603050405020304" pitchFamily="18" charset="-34"/>
            </a:endParaRPr>
          </a:p>
        </p:txBody>
      </p:sp>
      <p:sp>
        <p:nvSpPr>
          <p:cNvPr id="16" name="TextBox 15"/>
          <p:cNvSpPr txBox="1"/>
          <p:nvPr/>
        </p:nvSpPr>
        <p:spPr>
          <a:xfrm rot="16200000">
            <a:off x="-715842" y="2844205"/>
            <a:ext cx="4672241" cy="707886"/>
          </a:xfrm>
          <a:prstGeom prst="rect">
            <a:avLst/>
          </a:prstGeom>
          <a:noFill/>
        </p:spPr>
        <p:txBody>
          <a:bodyPr wrap="none" rtlCol="0">
            <a:spAutoFit/>
          </a:bodyPr>
          <a:lstStyle/>
          <a:p>
            <a:pPr algn="ctr"/>
            <a:r>
              <a:rPr lang="en-US" sz="2000" dirty="0" smtClean="0">
                <a:solidFill>
                  <a:srgbClr val="002060"/>
                </a:solidFill>
                <a:cs typeface="Angsana New" panose="02020603050405020304" pitchFamily="18" charset="-34"/>
              </a:rPr>
              <a:t>Regional/</a:t>
            </a:r>
            <a:r>
              <a:rPr lang="en-US" sz="2000" dirty="0" err="1" smtClean="0">
                <a:solidFill>
                  <a:srgbClr val="002060"/>
                </a:solidFill>
                <a:cs typeface="Angsana New" panose="02020603050405020304" pitchFamily="18" charset="-34"/>
              </a:rPr>
              <a:t>Geneal</a:t>
            </a:r>
            <a:r>
              <a:rPr lang="en-US" sz="2000" dirty="0" smtClean="0">
                <a:solidFill>
                  <a:srgbClr val="002060"/>
                </a:solidFill>
                <a:cs typeface="Angsana New" panose="02020603050405020304" pitchFamily="18" charset="-34"/>
              </a:rPr>
              <a:t> Hospital; District Hospital</a:t>
            </a:r>
          </a:p>
          <a:p>
            <a:pPr algn="ctr"/>
            <a:r>
              <a:rPr lang="en-US" sz="2000" dirty="0" smtClean="0">
                <a:solidFill>
                  <a:srgbClr val="002060"/>
                </a:solidFill>
                <a:cs typeface="Angsana New" panose="02020603050405020304" pitchFamily="18" charset="-34"/>
              </a:rPr>
              <a:t>University Hospital; Private Hospital</a:t>
            </a:r>
            <a:endParaRPr lang="th-TH" sz="2000" dirty="0">
              <a:solidFill>
                <a:srgbClr val="002060"/>
              </a:solidFill>
              <a:cs typeface="Angsana New" panose="02020603050405020304" pitchFamily="18" charset="-34"/>
            </a:endParaRPr>
          </a:p>
        </p:txBody>
      </p:sp>
    </p:spTree>
    <p:extLst>
      <p:ext uri="{BB962C8B-B14F-4D97-AF65-F5344CB8AC3E}">
        <p14:creationId xmlns:p14="http://schemas.microsoft.com/office/powerpoint/2010/main" val="1662749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stretch>
            <a:fillRect/>
          </a:stretch>
        </p:blipFill>
        <p:spPr>
          <a:xfrm>
            <a:off x="7142734" y="4341520"/>
            <a:ext cx="4253602" cy="2252463"/>
          </a:xfrm>
          <a:prstGeom prst="rect">
            <a:avLst/>
          </a:prstGeom>
        </p:spPr>
      </p:pic>
      <p:sp>
        <p:nvSpPr>
          <p:cNvPr id="10" name="TextBox 9"/>
          <p:cNvSpPr txBox="1"/>
          <p:nvPr/>
        </p:nvSpPr>
        <p:spPr>
          <a:xfrm>
            <a:off x="2597837" y="406598"/>
            <a:ext cx="3584599" cy="523220"/>
          </a:xfrm>
          <a:prstGeom prst="rect">
            <a:avLst/>
          </a:prstGeom>
          <a:noFill/>
          <a:ln w="57150">
            <a:solidFill>
              <a:srgbClr val="FF0000"/>
            </a:solidFill>
          </a:ln>
        </p:spPr>
        <p:txBody>
          <a:bodyPr wrap="square" rtlCol="0">
            <a:spAutoFit/>
          </a:bodyPr>
          <a:lstStyle/>
          <a:p>
            <a:pPr algn="ctr"/>
            <a:r>
              <a:rPr lang="en-US" b="1" dirty="0" smtClean="0"/>
              <a:t>Better Responsiveness</a:t>
            </a:r>
            <a:endParaRPr lang="th-TH" b="1" dirty="0"/>
          </a:p>
        </p:txBody>
      </p:sp>
      <p:sp>
        <p:nvSpPr>
          <p:cNvPr id="14" name="Oval 13"/>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2</a:t>
            </a:r>
            <a:endParaRPr lang="th-TH" b="1" dirty="0">
              <a:solidFill>
                <a:srgbClr val="FFFF00"/>
              </a:solidFill>
            </a:endParaRPr>
          </a:p>
        </p:txBody>
      </p:sp>
      <p:sp>
        <p:nvSpPr>
          <p:cNvPr id="2" name="TextBox 1"/>
          <p:cNvSpPr txBox="1"/>
          <p:nvPr/>
        </p:nvSpPr>
        <p:spPr>
          <a:xfrm rot="16200000">
            <a:off x="568796" y="2896804"/>
            <a:ext cx="3272114" cy="461665"/>
          </a:xfrm>
          <a:prstGeom prst="rect">
            <a:avLst/>
          </a:prstGeom>
          <a:noFill/>
        </p:spPr>
        <p:txBody>
          <a:bodyPr wrap="none" rtlCol="0">
            <a:spAutoFit/>
          </a:bodyPr>
          <a:lstStyle/>
          <a:p>
            <a:r>
              <a:rPr lang="en-US" sz="2400" b="1" dirty="0" smtClean="0">
                <a:solidFill>
                  <a:srgbClr val="002060"/>
                </a:solidFill>
                <a:cs typeface="Angsana New" panose="02020603050405020304" pitchFamily="18" charset="-34"/>
              </a:rPr>
              <a:t>District Hospital </a:t>
            </a:r>
            <a:r>
              <a:rPr lang="th-TH" sz="2400" b="1" dirty="0" smtClean="0">
                <a:solidFill>
                  <a:srgbClr val="002060"/>
                </a:solidFill>
                <a:cs typeface="Angsana New" panose="02020603050405020304" pitchFamily="18" charset="-34"/>
              </a:rPr>
              <a:t>~</a:t>
            </a:r>
            <a:r>
              <a:rPr lang="en-US" sz="2400" b="1" dirty="0" smtClean="0">
                <a:solidFill>
                  <a:srgbClr val="002060"/>
                </a:solidFill>
                <a:cs typeface="Angsana New" panose="02020603050405020304" pitchFamily="18" charset="-34"/>
              </a:rPr>
              <a:t> Better</a:t>
            </a:r>
            <a:endParaRPr lang="th-TH" sz="2400" b="1" dirty="0">
              <a:solidFill>
                <a:srgbClr val="002060"/>
              </a:solidFill>
              <a:cs typeface="Angsana New" panose="02020603050405020304" pitchFamily="18" charset="-34"/>
            </a:endParaRPr>
          </a:p>
        </p:txBody>
      </p:sp>
      <p:sp>
        <p:nvSpPr>
          <p:cNvPr id="16" name="TextBox 15"/>
          <p:cNvSpPr txBox="1"/>
          <p:nvPr/>
        </p:nvSpPr>
        <p:spPr>
          <a:xfrm rot="16200000">
            <a:off x="-715842" y="2844205"/>
            <a:ext cx="4672241" cy="707886"/>
          </a:xfrm>
          <a:prstGeom prst="rect">
            <a:avLst/>
          </a:prstGeom>
          <a:noFill/>
        </p:spPr>
        <p:txBody>
          <a:bodyPr wrap="none" rtlCol="0">
            <a:spAutoFit/>
          </a:bodyPr>
          <a:lstStyle/>
          <a:p>
            <a:pPr algn="ctr"/>
            <a:r>
              <a:rPr lang="en-US" sz="2000" dirty="0" smtClean="0">
                <a:solidFill>
                  <a:srgbClr val="002060"/>
                </a:solidFill>
                <a:cs typeface="Angsana New" panose="02020603050405020304" pitchFamily="18" charset="-34"/>
              </a:rPr>
              <a:t>Regional/</a:t>
            </a:r>
            <a:r>
              <a:rPr lang="en-US" sz="2000" dirty="0" err="1" smtClean="0">
                <a:solidFill>
                  <a:srgbClr val="002060"/>
                </a:solidFill>
                <a:cs typeface="Angsana New" panose="02020603050405020304" pitchFamily="18" charset="-34"/>
              </a:rPr>
              <a:t>Geneal</a:t>
            </a:r>
            <a:r>
              <a:rPr lang="en-US" sz="2000" dirty="0" smtClean="0">
                <a:solidFill>
                  <a:srgbClr val="002060"/>
                </a:solidFill>
                <a:cs typeface="Angsana New" panose="02020603050405020304" pitchFamily="18" charset="-34"/>
              </a:rPr>
              <a:t> Hospital; District Hospital</a:t>
            </a:r>
          </a:p>
          <a:p>
            <a:pPr algn="ctr"/>
            <a:r>
              <a:rPr lang="en-US" sz="2000" dirty="0" smtClean="0">
                <a:solidFill>
                  <a:srgbClr val="002060"/>
                </a:solidFill>
                <a:cs typeface="Angsana New" panose="02020603050405020304" pitchFamily="18" charset="-34"/>
              </a:rPr>
              <a:t>University Hospital; Private Hospital</a:t>
            </a:r>
            <a:endParaRPr lang="th-TH" sz="2000" dirty="0">
              <a:solidFill>
                <a:srgbClr val="002060"/>
              </a:solidFill>
              <a:cs typeface="Angsana New" panose="02020603050405020304" pitchFamily="18" charset="-34"/>
            </a:endParaRPr>
          </a:p>
        </p:txBody>
      </p:sp>
      <p:sp>
        <p:nvSpPr>
          <p:cNvPr id="4" name="TextBox 3"/>
          <p:cNvSpPr txBox="1"/>
          <p:nvPr/>
        </p:nvSpPr>
        <p:spPr>
          <a:xfrm>
            <a:off x="3220864" y="1091818"/>
            <a:ext cx="7194534" cy="523220"/>
          </a:xfrm>
          <a:prstGeom prst="rect">
            <a:avLst/>
          </a:prstGeom>
          <a:noFill/>
        </p:spPr>
        <p:txBody>
          <a:bodyPr wrap="none" rtlCol="0">
            <a:spAutoFit/>
          </a:bodyPr>
          <a:lstStyle/>
          <a:p>
            <a:pPr algn="ctr"/>
            <a:r>
              <a:rPr lang="en-US" b="1" dirty="0" smtClean="0">
                <a:solidFill>
                  <a:srgbClr val="FF0000"/>
                </a:solidFill>
              </a:rPr>
              <a:t>Expectation</a:t>
            </a:r>
            <a:r>
              <a:rPr lang="en-US" b="1" dirty="0" smtClean="0"/>
              <a:t> of the implementation of the CUP</a:t>
            </a:r>
            <a:endParaRPr lang="th-TH" b="1" dirty="0"/>
          </a:p>
        </p:txBody>
      </p:sp>
      <p:sp>
        <p:nvSpPr>
          <p:cNvPr id="17" name="TextBox 16"/>
          <p:cNvSpPr txBox="1"/>
          <p:nvPr/>
        </p:nvSpPr>
        <p:spPr>
          <a:xfrm>
            <a:off x="3770438" y="1530822"/>
            <a:ext cx="5808193" cy="523220"/>
          </a:xfrm>
          <a:prstGeom prst="rect">
            <a:avLst/>
          </a:prstGeom>
          <a:noFill/>
        </p:spPr>
        <p:txBody>
          <a:bodyPr wrap="none" rtlCol="0">
            <a:spAutoFit/>
          </a:bodyPr>
          <a:lstStyle/>
          <a:p>
            <a:pPr algn="ctr"/>
            <a:r>
              <a:rPr lang="en-US" b="1" dirty="0" smtClean="0"/>
              <a:t>… </a:t>
            </a:r>
            <a:r>
              <a:rPr lang="en-US" b="1" dirty="0" smtClean="0">
                <a:solidFill>
                  <a:srgbClr val="0070C0"/>
                </a:solidFill>
              </a:rPr>
              <a:t>Integrated District Health System</a:t>
            </a:r>
            <a:r>
              <a:rPr lang="en-US" b="1" dirty="0" smtClean="0"/>
              <a:t> …</a:t>
            </a:r>
            <a:endParaRPr lang="th-TH" b="1" dirty="0"/>
          </a:p>
        </p:txBody>
      </p:sp>
      <p:pic>
        <p:nvPicPr>
          <p:cNvPr id="19" name="Picture 6"/>
          <p:cNvPicPr>
            <a:picLocks noChangeAspect="1" noChangeArrowheads="1"/>
          </p:cNvPicPr>
          <p:nvPr/>
        </p:nvPicPr>
        <p:blipFill>
          <a:blip r:embed="rId3"/>
          <a:srcRect/>
          <a:stretch>
            <a:fillRect/>
          </a:stretch>
        </p:blipFill>
        <p:spPr bwMode="auto">
          <a:xfrm>
            <a:off x="3644739" y="2504083"/>
            <a:ext cx="1214445" cy="1071570"/>
          </a:xfrm>
          <a:prstGeom prst="rect">
            <a:avLst/>
          </a:prstGeom>
          <a:noFill/>
          <a:ln w="9525">
            <a:noFill/>
            <a:miter lim="800000"/>
            <a:headEnd/>
            <a:tailEnd/>
          </a:ln>
          <a:effectLst/>
        </p:spPr>
      </p:pic>
      <p:pic>
        <p:nvPicPr>
          <p:cNvPr id="20" name="Picture 7"/>
          <p:cNvPicPr>
            <a:picLocks noChangeAspect="1" noChangeArrowheads="1"/>
          </p:cNvPicPr>
          <p:nvPr/>
        </p:nvPicPr>
        <p:blipFill>
          <a:blip r:embed="rId4"/>
          <a:srcRect/>
          <a:stretch>
            <a:fillRect/>
          </a:stretch>
        </p:blipFill>
        <p:spPr bwMode="auto">
          <a:xfrm>
            <a:off x="5216374" y="2504084"/>
            <a:ext cx="1214446" cy="1071569"/>
          </a:xfrm>
          <a:prstGeom prst="rect">
            <a:avLst/>
          </a:prstGeom>
          <a:noFill/>
          <a:ln w="9525">
            <a:noFill/>
            <a:miter lim="800000"/>
            <a:headEnd/>
            <a:tailEnd/>
          </a:ln>
          <a:effectLst/>
        </p:spPr>
      </p:pic>
      <p:pic>
        <p:nvPicPr>
          <p:cNvPr id="21" name="Picture 8"/>
          <p:cNvPicPr>
            <a:picLocks noChangeAspect="1" noChangeArrowheads="1"/>
          </p:cNvPicPr>
          <p:nvPr/>
        </p:nvPicPr>
        <p:blipFill>
          <a:blip r:embed="rId5"/>
          <a:srcRect/>
          <a:stretch>
            <a:fillRect/>
          </a:stretch>
        </p:blipFill>
        <p:spPr bwMode="auto">
          <a:xfrm>
            <a:off x="6716572" y="2485037"/>
            <a:ext cx="1428760" cy="1090616"/>
          </a:xfrm>
          <a:prstGeom prst="rect">
            <a:avLst/>
          </a:prstGeom>
          <a:noFill/>
          <a:ln w="9525">
            <a:noFill/>
            <a:miter lim="800000"/>
            <a:headEnd/>
            <a:tailEnd/>
          </a:ln>
          <a:effectLst/>
        </p:spPr>
      </p:pic>
      <p:pic>
        <p:nvPicPr>
          <p:cNvPr id="22" name="Picture 9"/>
          <p:cNvPicPr>
            <a:picLocks noChangeAspect="1" noChangeArrowheads="1"/>
          </p:cNvPicPr>
          <p:nvPr/>
        </p:nvPicPr>
        <p:blipFill>
          <a:blip r:embed="rId6"/>
          <a:srcRect/>
          <a:stretch>
            <a:fillRect/>
          </a:stretch>
        </p:blipFill>
        <p:spPr bwMode="auto">
          <a:xfrm>
            <a:off x="8431084" y="2485037"/>
            <a:ext cx="1428760" cy="1090616"/>
          </a:xfrm>
          <a:prstGeom prst="rect">
            <a:avLst/>
          </a:prstGeom>
          <a:noFill/>
          <a:ln w="9525">
            <a:noFill/>
            <a:miter lim="800000"/>
            <a:headEnd/>
            <a:tailEnd/>
          </a:ln>
          <a:effectLst/>
        </p:spPr>
      </p:pic>
      <p:sp>
        <p:nvSpPr>
          <p:cNvPr id="23" name="Rectangle 12"/>
          <p:cNvSpPr>
            <a:spLocks noChangeArrowheads="1"/>
          </p:cNvSpPr>
          <p:nvPr/>
        </p:nvSpPr>
        <p:spPr bwMode="auto">
          <a:xfrm>
            <a:off x="3639984" y="3575653"/>
            <a:ext cx="1219200" cy="308419"/>
          </a:xfrm>
          <a:prstGeom prst="rect">
            <a:avLst/>
          </a:prstGeom>
          <a:noFill/>
          <a:ln w="9525">
            <a:noFill/>
            <a:miter lim="800000"/>
            <a:headEnd/>
            <a:tailEnd/>
          </a:ln>
        </p:spPr>
        <p:txBody>
          <a:bodyPr lIns="92075" tIns="46038" rIns="92075" bIns="46038">
            <a:spAutoFit/>
          </a:bodyPr>
          <a:lstStyle/>
          <a:p>
            <a:pPr algn="ctr" eaLnBrk="0" hangingPunct="0"/>
            <a:r>
              <a:rPr lang="th-TH" sz="1400" dirty="0">
                <a:solidFill>
                  <a:srgbClr val="C00000"/>
                </a:solidFill>
                <a:latin typeface="Tahoma" pitchFamily="34" charset="0"/>
                <a:cs typeface="Tahoma" pitchFamily="34" charset="0"/>
              </a:rPr>
              <a:t>1977</a:t>
            </a:r>
          </a:p>
        </p:txBody>
      </p:sp>
      <p:sp>
        <p:nvSpPr>
          <p:cNvPr id="24" name="Rectangle 24"/>
          <p:cNvSpPr>
            <a:spLocks noChangeArrowheads="1"/>
          </p:cNvSpPr>
          <p:nvPr/>
        </p:nvSpPr>
        <p:spPr bwMode="auto">
          <a:xfrm>
            <a:off x="5144936" y="3589941"/>
            <a:ext cx="1287462" cy="352425"/>
          </a:xfrm>
          <a:prstGeom prst="rect">
            <a:avLst/>
          </a:prstGeom>
          <a:noFill/>
          <a:ln w="9525">
            <a:noFill/>
            <a:miter lim="800000"/>
            <a:headEnd/>
            <a:tailEnd/>
          </a:ln>
        </p:spPr>
        <p:txBody>
          <a:bodyPr lIns="92075" tIns="46038" rIns="92075" bIns="46038" anchor="ctr"/>
          <a:lstStyle/>
          <a:p>
            <a:pPr algn="ctr" eaLnBrk="0" hangingPunct="0"/>
            <a:r>
              <a:rPr lang="th-TH" sz="1400" dirty="0">
                <a:solidFill>
                  <a:srgbClr val="FFC000"/>
                </a:solidFill>
                <a:latin typeface="Tahoma" pitchFamily="34" charset="0"/>
                <a:cs typeface="Tahoma" pitchFamily="34" charset="0"/>
              </a:rPr>
              <a:t>1987</a:t>
            </a:r>
          </a:p>
        </p:txBody>
      </p:sp>
      <p:sp>
        <p:nvSpPr>
          <p:cNvPr id="25" name="Rectangle 33"/>
          <p:cNvSpPr>
            <a:spLocks noChangeArrowheads="1"/>
          </p:cNvSpPr>
          <p:nvPr/>
        </p:nvSpPr>
        <p:spPr bwMode="auto">
          <a:xfrm>
            <a:off x="6716572" y="3604233"/>
            <a:ext cx="1390650" cy="333375"/>
          </a:xfrm>
          <a:prstGeom prst="rect">
            <a:avLst/>
          </a:prstGeom>
          <a:noFill/>
          <a:ln w="9525">
            <a:noFill/>
            <a:miter lim="800000"/>
            <a:headEnd/>
            <a:tailEnd/>
          </a:ln>
        </p:spPr>
        <p:txBody>
          <a:bodyPr lIns="92075" tIns="46038" rIns="92075" bIns="46038" anchor="ctr"/>
          <a:lstStyle/>
          <a:p>
            <a:pPr algn="ctr" eaLnBrk="0" hangingPunct="0"/>
            <a:r>
              <a:rPr lang="th-TH" sz="1400" dirty="0">
                <a:solidFill>
                  <a:srgbClr val="66FF33"/>
                </a:solidFill>
                <a:latin typeface="Tahoma" pitchFamily="34" charset="0"/>
                <a:cs typeface="Tahoma" pitchFamily="34" charset="0"/>
              </a:rPr>
              <a:t>2000</a:t>
            </a:r>
          </a:p>
        </p:txBody>
      </p:sp>
      <p:sp>
        <p:nvSpPr>
          <p:cNvPr id="26" name="Rectangle 33"/>
          <p:cNvSpPr>
            <a:spLocks noChangeArrowheads="1"/>
          </p:cNvSpPr>
          <p:nvPr/>
        </p:nvSpPr>
        <p:spPr bwMode="auto">
          <a:xfrm>
            <a:off x="8431084" y="3599468"/>
            <a:ext cx="1390650" cy="333375"/>
          </a:xfrm>
          <a:prstGeom prst="rect">
            <a:avLst/>
          </a:prstGeom>
          <a:noFill/>
          <a:ln w="9525">
            <a:noFill/>
            <a:miter lim="800000"/>
            <a:headEnd/>
            <a:tailEnd/>
          </a:ln>
        </p:spPr>
        <p:txBody>
          <a:bodyPr lIns="92075" tIns="46038" rIns="92075" bIns="46038" anchor="ctr"/>
          <a:lstStyle/>
          <a:p>
            <a:pPr algn="ctr" eaLnBrk="0" hangingPunct="0"/>
            <a:r>
              <a:rPr lang="th-TH" sz="1400" dirty="0">
                <a:solidFill>
                  <a:srgbClr val="558ED5"/>
                </a:solidFill>
                <a:latin typeface="Tahoma" pitchFamily="34" charset="0"/>
                <a:cs typeface="Tahoma" pitchFamily="34" charset="0"/>
              </a:rPr>
              <a:t>20</a:t>
            </a:r>
            <a:r>
              <a:rPr lang="en-US" sz="1400" dirty="0">
                <a:solidFill>
                  <a:srgbClr val="558ED5"/>
                </a:solidFill>
                <a:latin typeface="Tahoma" pitchFamily="34" charset="0"/>
                <a:cs typeface="Tahoma" pitchFamily="34" charset="0"/>
              </a:rPr>
              <a:t>10</a:t>
            </a:r>
            <a:endParaRPr lang="th-TH" sz="1400" dirty="0">
              <a:solidFill>
                <a:srgbClr val="558ED5"/>
              </a:solidFill>
              <a:latin typeface="Tahoma" pitchFamily="34" charset="0"/>
              <a:cs typeface="Tahoma" pitchFamily="34" charset="0"/>
            </a:endParaRPr>
          </a:p>
        </p:txBody>
      </p:sp>
      <p:cxnSp>
        <p:nvCxnSpPr>
          <p:cNvPr id="27" name="Straight Connector 26"/>
          <p:cNvCxnSpPr/>
          <p:nvPr/>
        </p:nvCxnSpPr>
        <p:spPr>
          <a:xfrm>
            <a:off x="3591034" y="2861273"/>
            <a:ext cx="7072330" cy="158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91002" y="3216875"/>
            <a:ext cx="7072330" cy="158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332667" y="2544387"/>
            <a:ext cx="1886954" cy="276999"/>
          </a:xfrm>
          <a:prstGeom prst="rect">
            <a:avLst/>
          </a:prstGeom>
          <a:noFill/>
        </p:spPr>
        <p:txBody>
          <a:bodyPr wrap="square" rtlCol="0">
            <a:spAutoFit/>
          </a:bodyPr>
          <a:lstStyle/>
          <a:p>
            <a:r>
              <a:rPr lang="en-US" sz="1200" dirty="0" smtClean="0"/>
              <a:t>Regional/General Hospital</a:t>
            </a:r>
            <a:endParaRPr lang="th-TH" sz="1200" dirty="0"/>
          </a:p>
        </p:txBody>
      </p:sp>
      <p:sp>
        <p:nvSpPr>
          <p:cNvPr id="30" name="TextBox 29"/>
          <p:cNvSpPr txBox="1"/>
          <p:nvPr/>
        </p:nvSpPr>
        <p:spPr>
          <a:xfrm>
            <a:off x="9524590" y="2901503"/>
            <a:ext cx="1213410" cy="276999"/>
          </a:xfrm>
          <a:prstGeom prst="rect">
            <a:avLst/>
          </a:prstGeom>
          <a:noFill/>
        </p:spPr>
        <p:txBody>
          <a:bodyPr wrap="none" rtlCol="0">
            <a:spAutoFit/>
          </a:bodyPr>
          <a:lstStyle/>
          <a:p>
            <a:r>
              <a:rPr lang="en-US" sz="1200" dirty="0" smtClean="0"/>
              <a:t>District  Hospital</a:t>
            </a:r>
            <a:endParaRPr lang="th-TH" sz="1200" dirty="0"/>
          </a:p>
        </p:txBody>
      </p:sp>
      <p:sp>
        <p:nvSpPr>
          <p:cNvPr id="31" name="TextBox 30"/>
          <p:cNvSpPr txBox="1"/>
          <p:nvPr/>
        </p:nvSpPr>
        <p:spPr>
          <a:xfrm>
            <a:off x="9809009" y="3212722"/>
            <a:ext cx="1060197" cy="276999"/>
          </a:xfrm>
          <a:prstGeom prst="rect">
            <a:avLst/>
          </a:prstGeom>
          <a:noFill/>
        </p:spPr>
        <p:txBody>
          <a:bodyPr wrap="square" rtlCol="0">
            <a:spAutoFit/>
          </a:bodyPr>
          <a:lstStyle/>
          <a:p>
            <a:pPr algn="ctr"/>
            <a:r>
              <a:rPr lang="en-US" sz="1200" dirty="0" smtClean="0"/>
              <a:t>Health Centre</a:t>
            </a:r>
            <a:endParaRPr lang="th-TH" sz="1200" dirty="0"/>
          </a:p>
        </p:txBody>
      </p:sp>
      <p:sp>
        <p:nvSpPr>
          <p:cNvPr id="32" name="TextBox 31"/>
          <p:cNvSpPr txBox="1"/>
          <p:nvPr/>
        </p:nvSpPr>
        <p:spPr>
          <a:xfrm>
            <a:off x="4899028" y="2049461"/>
            <a:ext cx="3511410" cy="369332"/>
          </a:xfrm>
          <a:prstGeom prst="rect">
            <a:avLst/>
          </a:prstGeom>
          <a:noFill/>
        </p:spPr>
        <p:txBody>
          <a:bodyPr wrap="none" rtlCol="0">
            <a:spAutoFit/>
          </a:bodyPr>
          <a:lstStyle/>
          <a:p>
            <a:pPr algn="ctr"/>
            <a:r>
              <a:rPr lang="en-US" sz="1800" dirty="0" smtClean="0"/>
              <a:t>Progressive decentralization of care</a:t>
            </a:r>
            <a:endParaRPr lang="th-TH" sz="1800" dirty="0"/>
          </a:p>
        </p:txBody>
      </p:sp>
      <p:sp>
        <p:nvSpPr>
          <p:cNvPr id="5" name="Down Arrow 4"/>
          <p:cNvSpPr/>
          <p:nvPr/>
        </p:nvSpPr>
        <p:spPr>
          <a:xfrm>
            <a:off x="9001374" y="3942366"/>
            <a:ext cx="300251" cy="330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TextBox 5"/>
          <p:cNvSpPr txBox="1"/>
          <p:nvPr/>
        </p:nvSpPr>
        <p:spPr>
          <a:xfrm>
            <a:off x="2707059" y="4341520"/>
            <a:ext cx="4185401" cy="954107"/>
          </a:xfrm>
          <a:prstGeom prst="rect">
            <a:avLst/>
          </a:prstGeom>
          <a:noFill/>
          <a:ln w="57150">
            <a:noFill/>
          </a:ln>
        </p:spPr>
        <p:txBody>
          <a:bodyPr wrap="square" rtlCol="0">
            <a:spAutoFit/>
          </a:bodyPr>
          <a:lstStyle/>
          <a:p>
            <a:pPr algn="r"/>
            <a:r>
              <a:rPr lang="en-US" b="1" dirty="0" smtClean="0"/>
              <a:t>Administrative</a:t>
            </a:r>
          </a:p>
          <a:p>
            <a:pPr algn="r"/>
            <a:r>
              <a:rPr lang="en-US" b="1" dirty="0" smtClean="0"/>
              <a:t>&amp; Operational Integration</a:t>
            </a:r>
            <a:endParaRPr lang="th-TH" b="1" dirty="0"/>
          </a:p>
        </p:txBody>
      </p:sp>
      <p:sp>
        <p:nvSpPr>
          <p:cNvPr id="11" name="Right Arrow 10"/>
          <p:cNvSpPr/>
          <p:nvPr/>
        </p:nvSpPr>
        <p:spPr>
          <a:xfrm>
            <a:off x="6944353" y="4490456"/>
            <a:ext cx="489316" cy="261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ight Arrow 12"/>
          <p:cNvSpPr/>
          <p:nvPr/>
        </p:nvSpPr>
        <p:spPr>
          <a:xfrm rot="2041169">
            <a:off x="6940504" y="5036302"/>
            <a:ext cx="401445" cy="275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634010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7123" y="180301"/>
            <a:ext cx="10769656" cy="523220"/>
          </a:xfrm>
          <a:prstGeom prst="rect">
            <a:avLst/>
          </a:prstGeom>
          <a:noFill/>
        </p:spPr>
        <p:txBody>
          <a:bodyPr wrap="square" rtlCol="0">
            <a:spAutoFit/>
          </a:bodyPr>
          <a:lstStyle/>
          <a:p>
            <a:pPr algn="ctr"/>
            <a:r>
              <a:rPr lang="en-US" b="1" dirty="0" smtClean="0"/>
              <a:t>Background: “Thailand” Doctor, by definition, means ‘Hospital Doctor’</a:t>
            </a:r>
            <a:endParaRPr lang="th-TH" b="1" dirty="0"/>
          </a:p>
        </p:txBody>
      </p:sp>
      <p:sp>
        <p:nvSpPr>
          <p:cNvPr id="36" name="Isosceles Triangle 35"/>
          <p:cNvSpPr/>
          <p:nvPr/>
        </p:nvSpPr>
        <p:spPr>
          <a:xfrm>
            <a:off x="6928842" y="1263289"/>
            <a:ext cx="4829569" cy="4261747"/>
          </a:xfrm>
          <a:prstGeom prs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37" name="Straight Connector 36"/>
          <p:cNvCxnSpPr/>
          <p:nvPr/>
        </p:nvCxnSpPr>
        <p:spPr>
          <a:xfrm flipV="1">
            <a:off x="7559899" y="4403079"/>
            <a:ext cx="3554569"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165205" y="3313053"/>
            <a:ext cx="2331076" cy="8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531145" y="2641003"/>
            <a:ext cx="1591649" cy="26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8899302" y="2060619"/>
            <a:ext cx="888642" cy="12878"/>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810784" y="783457"/>
            <a:ext cx="5063537" cy="400110"/>
          </a:xfrm>
          <a:prstGeom prst="rect">
            <a:avLst/>
          </a:prstGeom>
          <a:noFill/>
        </p:spPr>
        <p:txBody>
          <a:bodyPr wrap="square" rtlCol="0">
            <a:spAutoFit/>
          </a:bodyPr>
          <a:lstStyle/>
          <a:p>
            <a:pPr algn="ctr"/>
            <a:r>
              <a:rPr lang="en-US" sz="2000" dirty="0" smtClean="0"/>
              <a:t>Health Care Structure in </a:t>
            </a:r>
            <a:r>
              <a:rPr lang="en-US" sz="2000" b="1" dirty="0" smtClean="0"/>
              <a:t>Thailand</a:t>
            </a:r>
            <a:endParaRPr lang="th-TH" sz="2000" b="1" dirty="0"/>
          </a:p>
        </p:txBody>
      </p:sp>
      <p:sp>
        <p:nvSpPr>
          <p:cNvPr id="46" name="Rectangle 45"/>
          <p:cNvSpPr/>
          <p:nvPr/>
        </p:nvSpPr>
        <p:spPr>
          <a:xfrm>
            <a:off x="6928842" y="3309868"/>
            <a:ext cx="4829569" cy="3271235"/>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47" name="TextBox 46"/>
          <p:cNvSpPr txBox="1"/>
          <p:nvPr/>
        </p:nvSpPr>
        <p:spPr>
          <a:xfrm>
            <a:off x="6810784" y="5624263"/>
            <a:ext cx="5063537" cy="861774"/>
          </a:xfrm>
          <a:prstGeom prst="rect">
            <a:avLst/>
          </a:prstGeom>
          <a:noFill/>
        </p:spPr>
        <p:txBody>
          <a:bodyPr wrap="square" rtlCol="0">
            <a:spAutoFit/>
          </a:bodyPr>
          <a:lstStyle/>
          <a:p>
            <a:pPr algn="ctr"/>
            <a:r>
              <a:rPr lang="en-US" sz="1600" b="1" dirty="0" smtClean="0">
                <a:solidFill>
                  <a:srgbClr val="002060"/>
                </a:solidFill>
              </a:rPr>
              <a:t>Current Movements:</a:t>
            </a:r>
          </a:p>
          <a:p>
            <a:pPr algn="ctr"/>
            <a:r>
              <a:rPr lang="en-US" sz="1700" b="1" dirty="0" smtClean="0">
                <a:solidFill>
                  <a:srgbClr val="FF0000"/>
                </a:solidFill>
              </a:rPr>
              <a:t>P</a:t>
            </a:r>
            <a:r>
              <a:rPr lang="en-US" sz="1700" b="1" dirty="0" smtClean="0"/>
              <a:t>rimary</a:t>
            </a:r>
            <a:r>
              <a:rPr lang="en-US" sz="1700" b="1" dirty="0" smtClean="0">
                <a:solidFill>
                  <a:srgbClr val="FF0000"/>
                </a:solidFill>
              </a:rPr>
              <a:t> C</a:t>
            </a:r>
            <a:r>
              <a:rPr lang="en-US" sz="1700" b="1" dirty="0" smtClean="0"/>
              <a:t>are</a:t>
            </a:r>
            <a:r>
              <a:rPr lang="en-US" sz="1700" b="1" dirty="0" smtClean="0">
                <a:solidFill>
                  <a:srgbClr val="FF0000"/>
                </a:solidFill>
              </a:rPr>
              <a:t> (PC) </a:t>
            </a:r>
            <a:r>
              <a:rPr lang="en-US" sz="1700" dirty="0" smtClean="0">
                <a:solidFill>
                  <a:srgbClr val="002060"/>
                </a:solidFill>
              </a:rPr>
              <a:t>in the Context of </a:t>
            </a:r>
          </a:p>
          <a:p>
            <a:pPr algn="ctr"/>
            <a:r>
              <a:rPr lang="en-US" sz="1700" b="1" dirty="0" smtClean="0">
                <a:solidFill>
                  <a:srgbClr val="FF0000"/>
                </a:solidFill>
              </a:rPr>
              <a:t>D</a:t>
            </a:r>
            <a:r>
              <a:rPr lang="en-US" sz="1700" b="1" dirty="0" smtClean="0"/>
              <a:t>istrict</a:t>
            </a:r>
            <a:r>
              <a:rPr lang="en-US" sz="1700" b="1" dirty="0" smtClean="0">
                <a:solidFill>
                  <a:srgbClr val="FF0000"/>
                </a:solidFill>
              </a:rPr>
              <a:t> H</a:t>
            </a:r>
            <a:r>
              <a:rPr lang="en-US" sz="1700" b="1" dirty="0" smtClean="0"/>
              <a:t>ealth</a:t>
            </a:r>
            <a:r>
              <a:rPr lang="en-US" sz="1700" b="1" dirty="0" smtClean="0">
                <a:solidFill>
                  <a:srgbClr val="FF0000"/>
                </a:solidFill>
              </a:rPr>
              <a:t> S</a:t>
            </a:r>
            <a:r>
              <a:rPr lang="en-US" sz="1700" b="1" dirty="0" smtClean="0"/>
              <a:t>ystem</a:t>
            </a:r>
            <a:r>
              <a:rPr lang="en-US" sz="1700" b="1" dirty="0" smtClean="0">
                <a:solidFill>
                  <a:srgbClr val="FF0000"/>
                </a:solidFill>
              </a:rPr>
              <a:t> (DHS)</a:t>
            </a:r>
            <a:endParaRPr lang="th-TH" sz="1700" b="1" dirty="0">
              <a:solidFill>
                <a:srgbClr val="FF0000"/>
              </a:solidFill>
            </a:endParaRPr>
          </a:p>
        </p:txBody>
      </p:sp>
      <p:sp>
        <p:nvSpPr>
          <p:cNvPr id="2" name="Isosceles Triangle 1"/>
          <p:cNvSpPr/>
          <p:nvPr/>
        </p:nvSpPr>
        <p:spPr>
          <a:xfrm>
            <a:off x="7675808" y="1366321"/>
            <a:ext cx="3322750" cy="2958223"/>
          </a:xfrm>
          <a:prstGeom prst="triangl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8" name="Straight Connector 7"/>
          <p:cNvCxnSpPr/>
          <p:nvPr/>
        </p:nvCxnSpPr>
        <p:spPr>
          <a:xfrm flipV="1">
            <a:off x="7585655" y="4511142"/>
            <a:ext cx="3515934" cy="128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22016" y="5380927"/>
            <a:ext cx="443385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122016" y="4524021"/>
            <a:ext cx="463639" cy="85690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075831" y="4524021"/>
            <a:ext cx="530948" cy="85429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424288" y="4588416"/>
            <a:ext cx="1827295" cy="646331"/>
          </a:xfrm>
          <a:prstGeom prst="rect">
            <a:avLst/>
          </a:prstGeom>
          <a:solidFill>
            <a:schemeClr val="bg1"/>
          </a:solidFill>
        </p:spPr>
        <p:txBody>
          <a:bodyPr wrap="square" rtlCol="0">
            <a:spAutoFit/>
          </a:bodyPr>
          <a:lstStyle/>
          <a:p>
            <a:pPr algn="ctr"/>
            <a:r>
              <a:rPr lang="en-US" sz="1800" b="1" dirty="0"/>
              <a:t>Health </a:t>
            </a:r>
            <a:r>
              <a:rPr lang="en-US" sz="1800" b="1" dirty="0" smtClean="0"/>
              <a:t>Centre</a:t>
            </a:r>
          </a:p>
          <a:p>
            <a:pPr algn="ctr"/>
            <a:r>
              <a:rPr lang="en-US" sz="1800" b="1" dirty="0" smtClean="0">
                <a:solidFill>
                  <a:srgbClr val="FF0000"/>
                </a:solidFill>
              </a:rPr>
              <a:t>(No Doctor)</a:t>
            </a:r>
            <a:endParaRPr lang="en-US" sz="1800" b="1" dirty="0">
              <a:solidFill>
                <a:srgbClr val="FF0000"/>
              </a:solidFill>
            </a:endParaRPr>
          </a:p>
        </p:txBody>
      </p:sp>
      <p:sp>
        <p:nvSpPr>
          <p:cNvPr id="51" name="TextBox 50"/>
          <p:cNvSpPr txBox="1"/>
          <p:nvPr/>
        </p:nvSpPr>
        <p:spPr>
          <a:xfrm>
            <a:off x="8401355" y="3382312"/>
            <a:ext cx="1875986" cy="369332"/>
          </a:xfrm>
          <a:prstGeom prst="rect">
            <a:avLst/>
          </a:prstGeom>
          <a:solidFill>
            <a:schemeClr val="bg1"/>
          </a:solidFill>
        </p:spPr>
        <p:txBody>
          <a:bodyPr wrap="square" rtlCol="0">
            <a:spAutoFit/>
          </a:bodyPr>
          <a:lstStyle/>
          <a:p>
            <a:pPr algn="ctr"/>
            <a:r>
              <a:rPr lang="en-US" sz="1800" b="1" dirty="0"/>
              <a:t>District Hospital</a:t>
            </a:r>
          </a:p>
        </p:txBody>
      </p:sp>
      <p:sp>
        <p:nvSpPr>
          <p:cNvPr id="54" name="TextBox 53"/>
          <p:cNvSpPr txBox="1"/>
          <p:nvPr/>
        </p:nvSpPr>
        <p:spPr>
          <a:xfrm>
            <a:off x="8796273" y="3860900"/>
            <a:ext cx="1116409" cy="400110"/>
          </a:xfrm>
          <a:prstGeom prst="rect">
            <a:avLst/>
          </a:prstGeom>
          <a:noFill/>
        </p:spPr>
        <p:txBody>
          <a:bodyPr wrap="square" rtlCol="0">
            <a:spAutoFit/>
          </a:bodyPr>
          <a:lstStyle/>
          <a:p>
            <a:r>
              <a:rPr lang="en-US" sz="2000" b="1" dirty="0" smtClean="0">
                <a:solidFill>
                  <a:srgbClr val="FF0000"/>
                </a:solidFill>
              </a:rPr>
              <a:t>Doctors</a:t>
            </a:r>
            <a:endParaRPr lang="th-TH" sz="2000" b="1" dirty="0">
              <a:solidFill>
                <a:srgbClr val="FF0000"/>
              </a:solidFill>
            </a:endParaRPr>
          </a:p>
        </p:txBody>
      </p:sp>
      <p:pic>
        <p:nvPicPr>
          <p:cNvPr id="28" name="Picture 2"/>
          <p:cNvPicPr>
            <a:picLocks noChangeAspect="1" noChangeArrowheads="1"/>
          </p:cNvPicPr>
          <p:nvPr/>
        </p:nvPicPr>
        <p:blipFill>
          <a:blip r:embed="rId2"/>
          <a:srcRect/>
          <a:stretch>
            <a:fillRect/>
          </a:stretch>
        </p:blipFill>
        <p:spPr bwMode="auto">
          <a:xfrm>
            <a:off x="639569" y="1251366"/>
            <a:ext cx="5877141" cy="4416505"/>
          </a:xfrm>
          <a:prstGeom prst="rect">
            <a:avLst/>
          </a:prstGeom>
          <a:solidFill>
            <a:schemeClr val="bg1"/>
          </a:solidFill>
          <a:ln w="9525">
            <a:noFill/>
            <a:miter lim="800000"/>
            <a:headEnd/>
            <a:tailEnd/>
          </a:ln>
          <a:effectLst/>
        </p:spPr>
      </p:pic>
      <p:sp>
        <p:nvSpPr>
          <p:cNvPr id="29" name="TextBox 28"/>
          <p:cNvSpPr txBox="1"/>
          <p:nvPr/>
        </p:nvSpPr>
        <p:spPr>
          <a:xfrm>
            <a:off x="1210614" y="746966"/>
            <a:ext cx="5022761" cy="400110"/>
          </a:xfrm>
          <a:prstGeom prst="rect">
            <a:avLst/>
          </a:prstGeom>
          <a:noFill/>
        </p:spPr>
        <p:txBody>
          <a:bodyPr wrap="square" rtlCol="0">
            <a:spAutoFit/>
          </a:bodyPr>
          <a:lstStyle/>
          <a:p>
            <a:pPr algn="ctr"/>
            <a:r>
              <a:rPr lang="en-US" sz="2000" dirty="0" smtClean="0"/>
              <a:t>Health Care Structure in </a:t>
            </a:r>
            <a:r>
              <a:rPr lang="en-US" sz="2000" b="1" dirty="0" smtClean="0"/>
              <a:t>Malaysia</a:t>
            </a:r>
            <a:endParaRPr lang="th-TH" sz="2000" b="1" dirty="0"/>
          </a:p>
        </p:txBody>
      </p:sp>
      <p:cxnSp>
        <p:nvCxnSpPr>
          <p:cNvPr id="30" name="Straight Connector 29"/>
          <p:cNvCxnSpPr/>
          <p:nvPr/>
        </p:nvCxnSpPr>
        <p:spPr>
          <a:xfrm>
            <a:off x="5859885" y="4855334"/>
            <a:ext cx="914400" cy="0"/>
          </a:xfrm>
          <a:prstGeom prst="line">
            <a:avLst/>
          </a:prstGeom>
          <a:ln>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93217" y="3893313"/>
            <a:ext cx="1478930" cy="0"/>
          </a:xfrm>
          <a:prstGeom prst="line">
            <a:avLst/>
          </a:prstGeom>
          <a:ln>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45488" y="3309870"/>
            <a:ext cx="1865296" cy="1216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31239" y="5872764"/>
            <a:ext cx="3880917" cy="369332"/>
          </a:xfrm>
          <a:prstGeom prst="rect">
            <a:avLst/>
          </a:prstGeom>
          <a:noFill/>
        </p:spPr>
        <p:txBody>
          <a:bodyPr wrap="square" rtlCol="0">
            <a:spAutoFit/>
          </a:bodyPr>
          <a:lstStyle/>
          <a:p>
            <a:pPr algn="ctr"/>
            <a:r>
              <a:rPr lang="en-US" sz="1800" dirty="0" smtClean="0"/>
              <a:t>Source: Ministry of Health of Malaysia</a:t>
            </a:r>
            <a:endParaRPr lang="th-TH" sz="1800" dirty="0"/>
          </a:p>
        </p:txBody>
      </p:sp>
      <p:sp>
        <p:nvSpPr>
          <p:cNvPr id="42" name="TextBox 41"/>
          <p:cNvSpPr txBox="1"/>
          <p:nvPr/>
        </p:nvSpPr>
        <p:spPr>
          <a:xfrm>
            <a:off x="7888784" y="2769757"/>
            <a:ext cx="2993863" cy="369332"/>
          </a:xfrm>
          <a:prstGeom prst="rect">
            <a:avLst/>
          </a:prstGeom>
          <a:solidFill>
            <a:schemeClr val="bg1"/>
          </a:solidFill>
        </p:spPr>
        <p:txBody>
          <a:bodyPr wrap="square" rtlCol="0">
            <a:spAutoFit/>
          </a:bodyPr>
          <a:lstStyle/>
          <a:p>
            <a:r>
              <a:rPr lang="en-US" sz="1800" dirty="0"/>
              <a:t>Provincial or General </a:t>
            </a:r>
            <a:r>
              <a:rPr lang="en-US" sz="1800" b="1" dirty="0" smtClean="0"/>
              <a:t>Hospital</a:t>
            </a:r>
            <a:endParaRPr lang="en-US" sz="1800" b="1" dirty="0"/>
          </a:p>
        </p:txBody>
      </p:sp>
      <p:sp>
        <p:nvSpPr>
          <p:cNvPr id="43" name="TextBox 42"/>
          <p:cNvSpPr txBox="1"/>
          <p:nvPr/>
        </p:nvSpPr>
        <p:spPr>
          <a:xfrm>
            <a:off x="7908498" y="1510372"/>
            <a:ext cx="2845357" cy="369332"/>
          </a:xfrm>
          <a:prstGeom prst="rect">
            <a:avLst/>
          </a:prstGeom>
          <a:solidFill>
            <a:schemeClr val="bg1"/>
          </a:solidFill>
        </p:spPr>
        <p:txBody>
          <a:bodyPr wrap="square" rtlCol="0">
            <a:spAutoFit/>
          </a:bodyPr>
          <a:lstStyle/>
          <a:p>
            <a:r>
              <a:rPr lang="en-US" sz="1800" dirty="0" smtClean="0"/>
              <a:t>National/University </a:t>
            </a:r>
            <a:r>
              <a:rPr lang="en-US" sz="1800" b="1" dirty="0"/>
              <a:t>Hospital</a:t>
            </a:r>
          </a:p>
        </p:txBody>
      </p:sp>
      <p:sp>
        <p:nvSpPr>
          <p:cNvPr id="44" name="TextBox 43"/>
          <p:cNvSpPr txBox="1"/>
          <p:nvPr/>
        </p:nvSpPr>
        <p:spPr>
          <a:xfrm>
            <a:off x="8363335" y="2191949"/>
            <a:ext cx="1928390" cy="369332"/>
          </a:xfrm>
          <a:prstGeom prst="rect">
            <a:avLst/>
          </a:prstGeom>
          <a:solidFill>
            <a:schemeClr val="bg1"/>
          </a:solidFill>
        </p:spPr>
        <p:txBody>
          <a:bodyPr wrap="square" rtlCol="0">
            <a:spAutoFit/>
          </a:bodyPr>
          <a:lstStyle/>
          <a:p>
            <a:r>
              <a:rPr lang="en-US" sz="1800" dirty="0"/>
              <a:t>Regional </a:t>
            </a:r>
            <a:r>
              <a:rPr lang="en-US" sz="1800" b="1" dirty="0"/>
              <a:t>Hospital</a:t>
            </a:r>
          </a:p>
        </p:txBody>
      </p:sp>
      <p:sp>
        <p:nvSpPr>
          <p:cNvPr id="45" name="TextBox 44"/>
          <p:cNvSpPr txBox="1"/>
          <p:nvPr/>
        </p:nvSpPr>
        <p:spPr>
          <a:xfrm>
            <a:off x="7969879" y="5168323"/>
            <a:ext cx="2758223" cy="276999"/>
          </a:xfrm>
          <a:prstGeom prst="rect">
            <a:avLst/>
          </a:prstGeom>
          <a:noFill/>
        </p:spPr>
        <p:txBody>
          <a:bodyPr wrap="square" rtlCol="0">
            <a:spAutoFit/>
          </a:bodyPr>
          <a:lstStyle/>
          <a:p>
            <a:pPr algn="ctr"/>
            <a:r>
              <a:rPr lang="en-US" sz="1200" dirty="0" smtClean="0">
                <a:latin typeface="+mj-lt"/>
                <a:cs typeface="Angsana New" panose="02020603050405020304" pitchFamily="18" charset="-34"/>
              </a:rPr>
              <a:t>Population ~ 2,000 -5,000</a:t>
            </a:r>
            <a:endParaRPr lang="th-TH" sz="1200" dirty="0">
              <a:latin typeface="+mj-lt"/>
              <a:cs typeface="Angsana New" panose="02020603050405020304" pitchFamily="18" charset="-34"/>
            </a:endParaRPr>
          </a:p>
        </p:txBody>
      </p:sp>
      <p:sp>
        <p:nvSpPr>
          <p:cNvPr id="55" name="TextBox 54"/>
          <p:cNvSpPr txBox="1"/>
          <p:nvPr/>
        </p:nvSpPr>
        <p:spPr>
          <a:xfrm>
            <a:off x="7800304" y="3672224"/>
            <a:ext cx="3060414" cy="276999"/>
          </a:xfrm>
          <a:prstGeom prst="rect">
            <a:avLst/>
          </a:prstGeom>
          <a:noFill/>
        </p:spPr>
        <p:txBody>
          <a:bodyPr wrap="square" rtlCol="0">
            <a:spAutoFit/>
          </a:bodyPr>
          <a:lstStyle/>
          <a:p>
            <a:pPr algn="ctr"/>
            <a:r>
              <a:rPr lang="en-US" sz="1200" dirty="0" smtClean="0">
                <a:latin typeface="+mj-lt"/>
                <a:cs typeface="Angsana New" panose="02020603050405020304" pitchFamily="18" charset="-34"/>
              </a:rPr>
              <a:t>Population ~ 10,000 – 100,000</a:t>
            </a:r>
            <a:endParaRPr lang="th-TH" sz="1200" dirty="0">
              <a:latin typeface="+mj-lt"/>
              <a:cs typeface="Angsana New" panose="02020603050405020304" pitchFamily="18" charset="-34"/>
            </a:endParaRPr>
          </a:p>
        </p:txBody>
      </p:sp>
    </p:spTree>
    <p:extLst>
      <p:ext uri="{BB962C8B-B14F-4D97-AF65-F5344CB8AC3E}">
        <p14:creationId xmlns:p14="http://schemas.microsoft.com/office/powerpoint/2010/main" val="3987398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023807" y="1249251"/>
            <a:ext cx="8502785" cy="4887518"/>
          </a:xfrm>
          <a:prstGeom prst="rect">
            <a:avLst/>
          </a:prstGeom>
        </p:spPr>
      </p:pic>
      <p:sp>
        <p:nvSpPr>
          <p:cNvPr id="2" name="Slide Number Placeholder 1"/>
          <p:cNvSpPr>
            <a:spLocks noGrp="1"/>
          </p:cNvSpPr>
          <p:nvPr>
            <p:ph type="sldNum" sz="quarter" idx="12"/>
          </p:nvPr>
        </p:nvSpPr>
        <p:spPr/>
        <p:txBody>
          <a:bodyPr/>
          <a:lstStyle/>
          <a:p>
            <a:fld id="{F2A92173-8CE5-4CA0-A6E3-C88529117C95}" type="slidenum">
              <a:rPr lang="th-TH" smtClean="0"/>
              <a:pPr/>
              <a:t>30</a:t>
            </a:fld>
            <a:endParaRPr lang="th-TH"/>
          </a:p>
        </p:txBody>
      </p:sp>
      <p:sp>
        <p:nvSpPr>
          <p:cNvPr id="5" name="TextBox 4"/>
          <p:cNvSpPr txBox="1"/>
          <p:nvPr/>
        </p:nvSpPr>
        <p:spPr>
          <a:xfrm>
            <a:off x="666712" y="1361927"/>
            <a:ext cx="2384948" cy="954107"/>
          </a:xfrm>
          <a:prstGeom prst="rect">
            <a:avLst/>
          </a:prstGeom>
          <a:noFill/>
        </p:spPr>
        <p:txBody>
          <a:bodyPr wrap="none" rtlCol="0">
            <a:spAutoFit/>
          </a:bodyPr>
          <a:lstStyle/>
          <a:p>
            <a:r>
              <a:rPr lang="en-US" dirty="0" smtClean="0"/>
              <a:t>Administrative </a:t>
            </a:r>
          </a:p>
          <a:p>
            <a:r>
              <a:rPr lang="en-US" dirty="0" smtClean="0"/>
              <a:t>Integration</a:t>
            </a:r>
            <a:endParaRPr lang="th-TH" dirty="0"/>
          </a:p>
        </p:txBody>
      </p:sp>
      <p:sp>
        <p:nvSpPr>
          <p:cNvPr id="6" name="TextBox 5"/>
          <p:cNvSpPr txBox="1"/>
          <p:nvPr/>
        </p:nvSpPr>
        <p:spPr>
          <a:xfrm>
            <a:off x="666712" y="2617769"/>
            <a:ext cx="1908408" cy="954107"/>
          </a:xfrm>
          <a:prstGeom prst="rect">
            <a:avLst/>
          </a:prstGeom>
          <a:noFill/>
        </p:spPr>
        <p:txBody>
          <a:bodyPr wrap="none" rtlCol="0">
            <a:spAutoFit/>
          </a:bodyPr>
          <a:lstStyle/>
          <a:p>
            <a:r>
              <a:rPr lang="en-US" dirty="0" smtClean="0"/>
              <a:t>Operational</a:t>
            </a:r>
          </a:p>
          <a:p>
            <a:r>
              <a:rPr lang="en-US" dirty="0" smtClean="0"/>
              <a:t>Integration</a:t>
            </a:r>
            <a:endParaRPr lang="th-TH" dirty="0"/>
          </a:p>
        </p:txBody>
      </p:sp>
      <p:sp>
        <p:nvSpPr>
          <p:cNvPr id="7" name="Right Arrow 6"/>
          <p:cNvSpPr/>
          <p:nvPr/>
        </p:nvSpPr>
        <p:spPr>
          <a:xfrm>
            <a:off x="2975018" y="1500174"/>
            <a:ext cx="759855"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Right Arrow 7"/>
          <p:cNvSpPr/>
          <p:nvPr/>
        </p:nvSpPr>
        <p:spPr>
          <a:xfrm>
            <a:off x="2630753" y="2728706"/>
            <a:ext cx="71438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Right Arrow 8"/>
          <p:cNvSpPr/>
          <p:nvPr/>
        </p:nvSpPr>
        <p:spPr>
          <a:xfrm rot="2657734">
            <a:off x="2470090" y="3138305"/>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 name="TextBox 10"/>
          <p:cNvSpPr txBox="1"/>
          <p:nvPr/>
        </p:nvSpPr>
        <p:spPr>
          <a:xfrm>
            <a:off x="3508975" y="294067"/>
            <a:ext cx="7218161" cy="584775"/>
          </a:xfrm>
          <a:prstGeom prst="rect">
            <a:avLst/>
          </a:prstGeom>
          <a:noFill/>
        </p:spPr>
        <p:txBody>
          <a:bodyPr wrap="square" rtlCol="0">
            <a:spAutoFit/>
          </a:bodyPr>
          <a:lstStyle/>
          <a:p>
            <a:pPr algn="ctr"/>
            <a:r>
              <a:rPr lang="en-US" sz="3200" b="1" dirty="0" smtClean="0"/>
              <a:t>Consequences: impacts of the UC scheme</a:t>
            </a:r>
            <a:endParaRPr lang="th-TH" sz="3200" b="1" dirty="0"/>
          </a:p>
        </p:txBody>
      </p:sp>
      <p:sp>
        <p:nvSpPr>
          <p:cNvPr id="12" name="Oval 11"/>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2</a:t>
            </a:r>
            <a:endParaRPr lang="th-TH" b="1" dirty="0">
              <a:solidFill>
                <a:srgbClr val="FFFF00"/>
              </a:solidFill>
            </a:endParaRPr>
          </a:p>
        </p:txBody>
      </p:sp>
      <p:sp>
        <p:nvSpPr>
          <p:cNvPr id="4" name="TextBox 3"/>
          <p:cNvSpPr txBox="1"/>
          <p:nvPr/>
        </p:nvSpPr>
        <p:spPr>
          <a:xfrm rot="19927836">
            <a:off x="2852966" y="3035977"/>
            <a:ext cx="1912062" cy="461665"/>
          </a:xfrm>
          <a:prstGeom prst="rect">
            <a:avLst/>
          </a:prstGeom>
          <a:noFill/>
        </p:spPr>
        <p:txBody>
          <a:bodyPr wrap="none" rtlCol="0">
            <a:spAutoFit/>
          </a:bodyPr>
          <a:lstStyle/>
          <a:p>
            <a:r>
              <a:rPr lang="en-US" sz="2400" b="1" dirty="0" smtClean="0"/>
              <a:t>Matrix Teams</a:t>
            </a:r>
            <a:endParaRPr lang="th-TH" sz="2400" b="1" dirty="0"/>
          </a:p>
        </p:txBody>
      </p:sp>
    </p:spTree>
    <p:extLst>
      <p:ext uri="{BB962C8B-B14F-4D97-AF65-F5344CB8AC3E}">
        <p14:creationId xmlns:p14="http://schemas.microsoft.com/office/powerpoint/2010/main" val="4057924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66162" y="6421461"/>
            <a:ext cx="2844800" cy="365125"/>
          </a:xfrm>
        </p:spPr>
        <p:txBody>
          <a:bodyPr/>
          <a:lstStyle/>
          <a:p>
            <a:fld id="{F2A92173-8CE5-4CA0-A6E3-C88529117C95}" type="slidenum">
              <a:rPr lang="th-TH" smtClean="0"/>
              <a:pPr/>
              <a:t>31</a:t>
            </a:fld>
            <a:endParaRPr lang="th-TH"/>
          </a:p>
        </p:txBody>
      </p:sp>
      <p:sp>
        <p:nvSpPr>
          <p:cNvPr id="3" name="Content Placeholder 2"/>
          <p:cNvSpPr txBox="1">
            <a:spLocks/>
          </p:cNvSpPr>
          <p:nvPr/>
        </p:nvSpPr>
        <p:spPr>
          <a:xfrm>
            <a:off x="3309918" y="1208073"/>
            <a:ext cx="8401080" cy="5342851"/>
          </a:xfrm>
          <a:prstGeom prst="rect">
            <a:avLst/>
          </a:prstGeom>
        </p:spPr>
        <p:txBody>
          <a:bodyPr>
            <a:normAutofit fontScale="70000" lnSpcReduction="20000"/>
          </a:bodyPr>
          <a:lstStyle/>
          <a:p>
            <a:pPr marL="342900" lvl="0" indent="-342900">
              <a:spcBef>
                <a:spcPct val="20000"/>
              </a:spcBef>
              <a:buFont typeface="Arial" pitchFamily="34" charset="0"/>
              <a:buChar char="•"/>
              <a:defRPr/>
            </a:pP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DHDC (</a:t>
            </a:r>
            <a:r>
              <a:rPr lang="en-US" sz="3200" b="1" dirty="0" smtClean="0">
                <a:latin typeface="Angsana New" pitchFamily="18" charset="-34"/>
                <a:cs typeface="Angsana New" pitchFamily="18" charset="-34"/>
              </a:rPr>
              <a:t>1983</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lang="en-US" sz="3200" dirty="0">
                <a:latin typeface="Angsana New" pitchFamily="18" charset="-34"/>
                <a:cs typeface="Angsana New" pitchFamily="18" charset="-34"/>
              </a:rPr>
              <a:t>District Health </a:t>
            </a:r>
            <a:r>
              <a:rPr lang="en-US" sz="3200" dirty="0" smtClean="0">
                <a:latin typeface="Angsana New" pitchFamily="18" charset="-34"/>
                <a:cs typeface="Angsana New" pitchFamily="18" charset="-34"/>
              </a:rPr>
              <a:t>Developing Committee</a:t>
            </a:r>
            <a:r>
              <a:rPr lang="th-TH" sz="3200" dirty="0" smtClean="0">
                <a:latin typeface="Angsana New" pitchFamily="18" charset="-34"/>
                <a:cs typeface="Angsana New" pitchFamily="18" charset="-34"/>
              </a:rPr>
              <a:t> </a:t>
            </a:r>
            <a:r>
              <a:rPr lang="th-TH" sz="3200" b="1" dirty="0" smtClean="0">
                <a:latin typeface="Angsana New" pitchFamily="18" charset="-34"/>
                <a:cs typeface="Angsana New" pitchFamily="18" charset="-34"/>
              </a:rPr>
              <a:t> </a:t>
            </a:r>
            <a:endParaRPr kumimoji="0" lang="th-TH" sz="32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Chairman: District</a:t>
            </a:r>
            <a:r>
              <a:rPr kumimoji="0" lang="en-US" sz="2800" b="0" i="0" u="none" strike="noStrike" kern="1200" cap="none" spc="0" normalizeH="0" noProof="0" dirty="0" smtClean="0">
                <a:ln>
                  <a:noFill/>
                </a:ln>
                <a:solidFill>
                  <a:schemeClr val="tx1"/>
                </a:solidFill>
                <a:effectLst/>
                <a:uLnTx/>
                <a:uFillTx/>
                <a:latin typeface="Angsana New" pitchFamily="18" charset="-34"/>
                <a:ea typeface="+mn-ea"/>
                <a:cs typeface="Angsana New" pitchFamily="18" charset="-34"/>
              </a:rPr>
              <a:t> Officer (Sheriff)</a:t>
            </a:r>
            <a:endParaRPr kumimoji="0" lang="th-TH" sz="28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endParaRPr>
          </a:p>
          <a:p>
            <a:pPr marL="742950" lvl="1" indent="-285750">
              <a:spcBef>
                <a:spcPct val="20000"/>
              </a:spcBef>
              <a:buFont typeface="Arial" pitchFamily="34" charset="0"/>
              <a:buChar char="–"/>
              <a:defRPr/>
            </a:pPr>
            <a:r>
              <a:rPr lang="en-US" dirty="0" smtClean="0">
                <a:latin typeface="Angsana New" pitchFamily="18" charset="-34"/>
                <a:cs typeface="Angsana New" pitchFamily="18" charset="-34"/>
              </a:rPr>
              <a:t>Deputy Chairman: Director of the district hospital</a:t>
            </a:r>
            <a:endParaRPr kumimoji="0" lang="th-TH" sz="28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Secretary</a:t>
            </a:r>
            <a:r>
              <a:rPr lang="en-US" dirty="0" smtClean="0">
                <a:latin typeface="Angsana New" pitchFamily="18" charset="-34"/>
                <a:cs typeface="Angsana New" pitchFamily="18" charset="-34"/>
              </a:rPr>
              <a:t>:  District Health Officer</a:t>
            </a:r>
            <a:endParaRPr kumimoji="0" lang="th-TH" sz="28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endParaRPr>
          </a:p>
          <a:p>
            <a:pPr marL="342900" lvl="0" indent="-342900">
              <a:spcBef>
                <a:spcPct val="20000"/>
              </a:spcBef>
              <a:buFont typeface="Arial" pitchFamily="34" charset="0"/>
              <a:buChar char="•"/>
              <a:defRPr/>
            </a:pP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DHCC</a:t>
            </a:r>
            <a:r>
              <a:rPr kumimoji="0" lang="th-TH"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t>
            </a:r>
            <a:r>
              <a:rPr lang="en-US" sz="3200" b="1" dirty="0" smtClean="0">
                <a:latin typeface="Angsana New" pitchFamily="18" charset="-34"/>
                <a:cs typeface="Angsana New" pitchFamily="18" charset="-34"/>
              </a:rPr>
              <a:t>1986</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kumimoji="0" lang="en-US" sz="32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District Health </a:t>
            </a:r>
            <a:r>
              <a:rPr lang="en-US" sz="3200" dirty="0" smtClean="0">
                <a:latin typeface="Angsana New" pitchFamily="18" charset="-34"/>
                <a:cs typeface="Angsana New" pitchFamily="18" charset="-34"/>
              </a:rPr>
              <a:t>Coordinating </a:t>
            </a:r>
            <a:r>
              <a:rPr lang="en-US" sz="3200" dirty="0">
                <a:latin typeface="Angsana New" pitchFamily="18" charset="-34"/>
                <a:cs typeface="Angsana New" pitchFamily="18" charset="-34"/>
              </a:rPr>
              <a:t>Committee</a:t>
            </a:r>
            <a:r>
              <a:rPr kumimoji="0" lang="th-TH" sz="32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(12 persons</a:t>
            </a:r>
            <a:r>
              <a:rPr kumimoji="0" lang="th-TH"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t>
            </a:r>
          </a:p>
          <a:p>
            <a:pPr marL="742950" lvl="1" indent="-285750">
              <a:spcBef>
                <a:spcPct val="20000"/>
              </a:spcBef>
              <a:buFont typeface="Arial" pitchFamily="34" charset="0"/>
              <a:buChar char="–"/>
              <a:defRPr/>
            </a:pPr>
            <a:r>
              <a:rPr lang="en-US" dirty="0" smtClean="0">
                <a:latin typeface="Angsana New" pitchFamily="18" charset="-34"/>
                <a:cs typeface="Angsana New" pitchFamily="18" charset="-34"/>
              </a:rPr>
              <a:t>Chairman: </a:t>
            </a:r>
            <a:r>
              <a:rPr lang="en-US" dirty="0">
                <a:latin typeface="Angsana New" pitchFamily="18" charset="-34"/>
                <a:cs typeface="Angsana New" pitchFamily="18" charset="-34"/>
              </a:rPr>
              <a:t>Director of the district hospital </a:t>
            </a:r>
            <a:r>
              <a:rPr lang="en-US" dirty="0" smtClean="0">
                <a:latin typeface="Angsana New" pitchFamily="18" charset="-34"/>
                <a:cs typeface="Angsana New" pitchFamily="18" charset="-34"/>
              </a:rPr>
              <a:t>or </a:t>
            </a:r>
            <a:r>
              <a:rPr lang="en-US" dirty="0">
                <a:latin typeface="Angsana New" pitchFamily="18" charset="-34"/>
                <a:cs typeface="Angsana New" pitchFamily="18" charset="-34"/>
              </a:rPr>
              <a:t>District Health Officer</a:t>
            </a:r>
            <a:endParaRPr lang="th-TH" dirty="0" smtClean="0">
              <a:latin typeface="Angsana New" pitchFamily="18" charset="-34"/>
              <a:cs typeface="Angsana New" pitchFamily="18" charset="-34"/>
            </a:endParaRPr>
          </a:p>
          <a:p>
            <a:pPr marL="742950" lvl="1" indent="-285750">
              <a:spcBef>
                <a:spcPct val="20000"/>
              </a:spcBef>
              <a:buFont typeface="Arial" pitchFamily="34" charset="0"/>
              <a:buChar char="–"/>
              <a:defRPr/>
            </a:pPr>
            <a:r>
              <a:rPr lang="en-US" dirty="0" smtClean="0">
                <a:latin typeface="Angsana New" pitchFamily="18" charset="-34"/>
                <a:cs typeface="Angsana New" pitchFamily="18" charset="-34"/>
              </a:rPr>
              <a:t>Secretary</a:t>
            </a:r>
            <a:r>
              <a:rPr lang="en-US" dirty="0">
                <a:latin typeface="Angsana New" pitchFamily="18" charset="-34"/>
                <a:cs typeface="Angsana New" pitchFamily="18" charset="-34"/>
              </a:rPr>
              <a:t>:</a:t>
            </a:r>
            <a:r>
              <a:rPr kumimoji="0" lang="th-TH" sz="28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kumimoji="0" lang="en-US" sz="28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Chairman choose (one fro</a:t>
            </a:r>
            <a:r>
              <a:rPr lang="en-US" dirty="0" smtClean="0">
                <a:latin typeface="Angsana New" pitchFamily="18" charset="-34"/>
                <a:cs typeface="Angsana New" pitchFamily="18" charset="-34"/>
              </a:rPr>
              <a:t>m District Hospital; and one from District Health Office)</a:t>
            </a:r>
          </a:p>
          <a:p>
            <a:pPr marL="742950" lvl="1" indent="-285750">
              <a:spcBef>
                <a:spcPct val="20000"/>
              </a:spcBef>
              <a:buFont typeface="Arial" pitchFamily="34" charset="0"/>
              <a:buChar char="–"/>
              <a:defRPr/>
            </a:pPr>
            <a:r>
              <a:rPr kumimoji="0" lang="en-US" sz="28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Deputy</a:t>
            </a:r>
            <a:r>
              <a:rPr kumimoji="0" lang="en-US" sz="2800" b="0" i="0" u="none" strike="noStrike" kern="1200" cap="none" spc="0" normalizeH="0" noProof="0" dirty="0" smtClean="0">
                <a:ln>
                  <a:noFill/>
                </a:ln>
                <a:solidFill>
                  <a:schemeClr val="tx1"/>
                </a:solidFill>
                <a:effectLst/>
                <a:uLnTx/>
                <a:uFillTx/>
                <a:latin typeface="Angsana New" pitchFamily="18" charset="-34"/>
                <a:ea typeface="+mn-ea"/>
                <a:cs typeface="Angsana New" pitchFamily="18" charset="-34"/>
              </a:rPr>
              <a:t> Secretary: </a:t>
            </a:r>
            <a:r>
              <a:rPr lang="en-US" dirty="0">
                <a:latin typeface="Angsana New" pitchFamily="18" charset="-34"/>
                <a:cs typeface="Angsana New" pitchFamily="18" charset="-34"/>
              </a:rPr>
              <a:t>Chairman choose (one from District Hospital; and one from District Health Office</a:t>
            </a:r>
            <a:r>
              <a:rPr lang="en-US" dirty="0" smtClean="0">
                <a:latin typeface="Angsana New" pitchFamily="18" charset="-34"/>
                <a:cs typeface="Angsana New" pitchFamily="18" charset="-34"/>
              </a:rPr>
              <a:t>)</a:t>
            </a:r>
            <a:endParaRPr kumimoji="0" lang="th-TH" sz="28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CUP (2545): Contracting Unit for Primary Care </a:t>
            </a:r>
            <a:r>
              <a:rPr kumimoji="0" lang="en-US" sz="32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(UC scheme: include Bangkok and private</a:t>
            </a:r>
            <a:r>
              <a:rPr kumimoji="0" lang="th-TH" sz="32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t>
            </a:r>
            <a:r>
              <a:rPr kumimoji="0" lang="en-US" sz="32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t>
            </a:r>
            <a:r>
              <a:rPr kumimoji="0" lang="en-US" sz="3200" b="0" i="0" u="none" strike="noStrike" kern="1200" cap="none" spc="0" normalizeH="0" noProof="0" dirty="0" smtClean="0">
                <a:ln>
                  <a:noFill/>
                </a:ln>
                <a:solidFill>
                  <a:schemeClr val="tx1"/>
                </a:solidFill>
                <a:effectLst/>
                <a:uLnTx/>
                <a:uFillTx/>
                <a:latin typeface="Angsana New" pitchFamily="18" charset="-34"/>
                <a:ea typeface="+mn-ea"/>
                <a:cs typeface="Angsana New" pitchFamily="18" charset="-34"/>
              </a:rPr>
              <a:t> Not include CSMBS, SSS</a:t>
            </a:r>
            <a:endParaRPr kumimoji="0" lang="en-US" sz="32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endParaRPr>
          </a:p>
          <a:p>
            <a:pPr marL="342900" lvl="0" indent="-342900">
              <a:spcBef>
                <a:spcPct val="20000"/>
              </a:spcBef>
              <a:buFont typeface="Arial" pitchFamily="34" charset="0"/>
              <a:buChar char="•"/>
              <a:defRPr/>
            </a:pPr>
            <a:r>
              <a:rPr lang="en-US" sz="3200" b="1" dirty="0" smtClean="0">
                <a:latin typeface="Angsana New" pitchFamily="18" charset="-34"/>
                <a:cs typeface="Angsana New" pitchFamily="18" charset="-34"/>
              </a:rPr>
              <a:t>DHCC</a:t>
            </a:r>
            <a:r>
              <a:rPr lang="th-TH" sz="3200" b="1" dirty="0" smtClean="0">
                <a:latin typeface="Angsana New" pitchFamily="18" charset="-34"/>
                <a:cs typeface="Angsana New" pitchFamily="18" charset="-34"/>
              </a:rPr>
              <a:t> </a:t>
            </a:r>
            <a:r>
              <a:rPr lang="en-US" sz="3200" b="1" dirty="0" smtClean="0">
                <a:latin typeface="Angsana New" pitchFamily="18" charset="-34"/>
                <a:cs typeface="Angsana New" pitchFamily="18" charset="-34"/>
              </a:rPr>
              <a:t>(</a:t>
            </a:r>
            <a:r>
              <a:rPr lang="en-US" sz="3200" b="1" dirty="0">
                <a:latin typeface="Angsana New" pitchFamily="18" charset="-34"/>
                <a:cs typeface="Angsana New" pitchFamily="18" charset="-34"/>
              </a:rPr>
              <a:t>2003</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lang="en-US" sz="3200" dirty="0">
                <a:latin typeface="Angsana New" pitchFamily="18" charset="-34"/>
                <a:cs typeface="Angsana New" pitchFamily="18" charset="-34"/>
              </a:rPr>
              <a:t>District Health Coordinating Committee</a:t>
            </a:r>
            <a:r>
              <a:rPr lang="th-TH" sz="3200" dirty="0">
                <a:latin typeface="Angsana New" pitchFamily="18" charset="-34"/>
                <a:cs typeface="Angsana New" pitchFamily="18" charset="-34"/>
              </a:rPr>
              <a:t> </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t>
            </a:r>
            <a:r>
              <a:rPr lang="en-US" sz="3200" b="1" dirty="0">
                <a:latin typeface="Angsana New" pitchFamily="18" charset="-34"/>
                <a:cs typeface="Angsana New" pitchFamily="18" charset="-34"/>
              </a:rPr>
              <a:t>10-20 persons</a:t>
            </a:r>
            <a:r>
              <a:rPr kumimoji="0" lang="th-TH"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t>
            </a:r>
            <a:r>
              <a:rPr kumimoji="0" lang="en-US" sz="3200" b="1" i="0" u="none" strike="noStrike" kern="1200" cap="none" spc="0" normalizeH="0" noProof="0" dirty="0" smtClean="0">
                <a:ln>
                  <a:noFill/>
                </a:ln>
                <a:solidFill>
                  <a:schemeClr val="tx1"/>
                </a:solidFill>
                <a:effectLst/>
                <a:uLnTx/>
                <a:uFillTx/>
                <a:latin typeface="Angsana New" pitchFamily="18" charset="-34"/>
                <a:ea typeface="+mn-ea"/>
                <a:cs typeface="Angsana New" pitchFamily="18" charset="-34"/>
              </a:rPr>
              <a:t> </a:t>
            </a:r>
            <a:r>
              <a:rPr kumimoji="0" lang="en-US" sz="3200" b="1" i="0" u="none" strike="noStrike" kern="1200" cap="none" spc="0" normalizeH="0" noProof="0" dirty="0" smtClean="0">
                <a:ln>
                  <a:noFill/>
                </a:ln>
                <a:solidFill>
                  <a:srgbClr val="FF0000"/>
                </a:solidFill>
                <a:effectLst/>
                <a:uLnTx/>
                <a:uFillTx/>
                <a:latin typeface="Angsana New" pitchFamily="18" charset="-34"/>
                <a:ea typeface="+mn-ea"/>
                <a:cs typeface="Angsana New" pitchFamily="18" charset="-34"/>
              </a:rPr>
              <a:t>more involvement of stake holders from different sectors</a:t>
            </a:r>
            <a:endParaRPr kumimoji="0" lang="th-TH" sz="3200" b="1" i="0"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DHS</a:t>
            </a:r>
            <a:r>
              <a:rPr kumimoji="0" lang="en-US" sz="32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movement (</a:t>
            </a:r>
            <a:r>
              <a:rPr lang="en-US" sz="3200" dirty="0" smtClean="0">
                <a:latin typeface="Angsana New" pitchFamily="18" charset="-34"/>
                <a:cs typeface="Angsana New" pitchFamily="18" charset="-34"/>
              </a:rPr>
              <a:t>2011</a:t>
            </a:r>
            <a:r>
              <a:rPr kumimoji="0" lang="en-US" sz="32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UCARE (informal </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DHB</a:t>
            </a:r>
            <a:r>
              <a:rPr lang="en-US" sz="3200" dirty="0" smtClean="0">
                <a:latin typeface="Angsana New" pitchFamily="18" charset="-34"/>
                <a:cs typeface="Angsana New" pitchFamily="18" charset="-34"/>
              </a:rPr>
              <a:t> </a:t>
            </a:r>
            <a:r>
              <a:rPr lang="en-US" sz="3200" noProof="0" dirty="0" smtClean="0">
                <a:latin typeface="Angsana New" pitchFamily="18" charset="-34"/>
                <a:cs typeface="Angsana New" pitchFamily="18" charset="-34"/>
              </a:rPr>
              <a:t>in</a:t>
            </a:r>
            <a:r>
              <a:rPr lang="th-TH" sz="3200" noProof="0" dirty="0" smtClean="0">
                <a:latin typeface="Angsana New" pitchFamily="18" charset="-34"/>
                <a:cs typeface="Angsana New" pitchFamily="18" charset="-34"/>
              </a:rPr>
              <a:t> </a:t>
            </a:r>
            <a:r>
              <a:rPr lang="en-US" sz="3200" noProof="0" dirty="0" smtClean="0">
                <a:latin typeface="Angsana New" pitchFamily="18" charset="-34"/>
                <a:cs typeface="Angsana New" pitchFamily="18" charset="-34"/>
              </a:rPr>
              <a:t>some districts: </a:t>
            </a:r>
            <a:r>
              <a:rPr lang="en-US" sz="3200" dirty="0" smtClean="0">
                <a:latin typeface="Angsana New" pitchFamily="18" charset="-34"/>
                <a:cs typeface="Angsana New" pitchFamily="18" charset="-34"/>
              </a:rPr>
              <a:t>District Officer is the chairman</a:t>
            </a:r>
            <a:r>
              <a:rPr kumimoji="0" lang="th-TH" sz="32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t>
            </a:r>
            <a:endParaRPr kumimoji="0" lang="en-US" sz="32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b="1" i="0"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DHB </a:t>
            </a:r>
            <a:r>
              <a:rPr kumimoji="0" lang="en-US" sz="3400" i="0" u="none" strike="noStrike" kern="1200" cap="none" spc="0" normalizeH="0" baseline="0" noProof="0" dirty="0" smtClean="0">
                <a:ln>
                  <a:noFill/>
                </a:ln>
                <a:solidFill>
                  <a:schemeClr val="tx1"/>
                </a:solidFill>
                <a:effectLst/>
                <a:uLnTx/>
                <a:uFillTx/>
                <a:latin typeface="Angsana New" pitchFamily="18" charset="-34"/>
                <a:cs typeface="Angsana New" pitchFamily="18" charset="-34"/>
              </a:rPr>
              <a:t>(</a:t>
            </a:r>
            <a:r>
              <a:rPr lang="en-US" sz="3400" dirty="0" smtClean="0">
                <a:latin typeface="Angsana New" pitchFamily="18" charset="-34"/>
                <a:cs typeface="Angsana New" pitchFamily="18" charset="-34"/>
              </a:rPr>
              <a:t>2016</a:t>
            </a:r>
            <a:r>
              <a:rPr kumimoji="0" lang="en-US" sz="3400" i="0" u="none" strike="noStrike" kern="1200" cap="none" spc="0" normalizeH="0" baseline="0" noProof="0" dirty="0" smtClean="0">
                <a:ln>
                  <a:noFill/>
                </a:ln>
                <a:solidFill>
                  <a:schemeClr val="tx1"/>
                </a:solidFill>
                <a:effectLst/>
                <a:uLnTx/>
                <a:uFillTx/>
                <a:latin typeface="Angsana New" pitchFamily="18" charset="-34"/>
                <a:cs typeface="Angsana New" pitchFamily="18" charset="-34"/>
              </a:rPr>
              <a:t>)</a:t>
            </a:r>
            <a:r>
              <a:rPr kumimoji="0" lang="en-US" sz="34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73 districts under</a:t>
            </a:r>
            <a:r>
              <a:rPr kumimoji="0" lang="en-US" sz="34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lang="en-US" sz="3400" noProof="0" dirty="0" smtClean="0">
                <a:latin typeface="Angsana New" pitchFamily="18" charset="-34"/>
                <a:cs typeface="Angsana New" pitchFamily="18" charset="-34"/>
              </a:rPr>
              <a:t>MOU (</a:t>
            </a:r>
            <a:r>
              <a:rPr lang="en-US" sz="3400" noProof="0" dirty="0" err="1" smtClean="0">
                <a:latin typeface="Angsana New" pitchFamily="18" charset="-34"/>
                <a:cs typeface="Angsana New" pitchFamily="18" charset="-34"/>
              </a:rPr>
              <a:t>MoI</a:t>
            </a:r>
            <a:r>
              <a:rPr lang="en-US" sz="3400" noProof="0" dirty="0" smtClean="0">
                <a:latin typeface="Angsana New" pitchFamily="18" charset="-34"/>
                <a:cs typeface="Angsana New" pitchFamily="18" charset="-34"/>
              </a:rPr>
              <a:t>, </a:t>
            </a:r>
            <a:r>
              <a:rPr lang="en-US" sz="3400" noProof="0" dirty="0" err="1" smtClean="0">
                <a:latin typeface="Angsana New" pitchFamily="18" charset="-34"/>
                <a:cs typeface="Angsana New" pitchFamily="18" charset="-34"/>
              </a:rPr>
              <a:t>MoPH</a:t>
            </a:r>
            <a:r>
              <a:rPr lang="en-US" sz="3400" noProof="0" dirty="0" smtClean="0">
                <a:latin typeface="Angsana New" pitchFamily="18" charset="-34"/>
                <a:cs typeface="Angsana New" pitchFamily="18" charset="-34"/>
              </a:rPr>
              <a:t>, NHSO, THPF); </a:t>
            </a:r>
            <a:r>
              <a:rPr lang="en-US" sz="3400" b="1" noProof="0" dirty="0" smtClean="0">
                <a:latin typeface="Angsana New" pitchFamily="18" charset="-34"/>
                <a:cs typeface="Angsana New" pitchFamily="18" charset="-34"/>
              </a:rPr>
              <a:t>DHB</a:t>
            </a:r>
            <a:r>
              <a:rPr lang="en-US" sz="3400" noProof="0" dirty="0" smtClean="0">
                <a:latin typeface="Angsana New" pitchFamily="18" charset="-34"/>
                <a:cs typeface="Angsana New" pitchFamily="18" charset="-34"/>
              </a:rPr>
              <a:t> (2017): 200 districts,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400" b="1" noProof="0" dirty="0" smtClean="0">
                <a:solidFill>
                  <a:srgbClr val="FF0000"/>
                </a:solidFill>
                <a:latin typeface="Angsana New" pitchFamily="18" charset="-34"/>
                <a:cs typeface="Angsana New" pitchFamily="18" charset="-34"/>
              </a:rPr>
              <a:t>DHB</a:t>
            </a:r>
            <a:r>
              <a:rPr lang="en-US" sz="3400" noProof="0" dirty="0" smtClean="0">
                <a:latin typeface="Angsana New" pitchFamily="18" charset="-34"/>
                <a:cs typeface="Angsana New" pitchFamily="18" charset="-34"/>
              </a:rPr>
              <a:t> (2017) &gt;&gt;&gt; a formal legal framework  </a:t>
            </a:r>
            <a:endParaRPr kumimoji="0" lang="th-TH" sz="3400" b="0" i="0" u="none" strike="noStrike" kern="1200" cap="none" spc="0" normalizeH="0" baseline="0" noProof="0" dirty="0">
              <a:ln>
                <a:noFill/>
              </a:ln>
              <a:solidFill>
                <a:srgbClr val="FF0000"/>
              </a:solidFill>
              <a:effectLst/>
              <a:uLnTx/>
              <a:uFillTx/>
              <a:latin typeface="Angsana New" pitchFamily="18" charset="-34"/>
              <a:ea typeface="+mn-ea"/>
              <a:cs typeface="Angsana New" pitchFamily="18" charset="-34"/>
            </a:endParaRPr>
          </a:p>
        </p:txBody>
      </p:sp>
      <p:cxnSp>
        <p:nvCxnSpPr>
          <p:cNvPr id="4" name="Straight Arrow Connector 3"/>
          <p:cNvCxnSpPr/>
          <p:nvPr/>
        </p:nvCxnSpPr>
        <p:spPr>
          <a:xfrm flipH="1">
            <a:off x="3499936" y="1320983"/>
            <a:ext cx="15920" cy="483415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38480" y="415333"/>
            <a:ext cx="7239482" cy="584775"/>
          </a:xfrm>
          <a:prstGeom prst="rect">
            <a:avLst/>
          </a:prstGeom>
          <a:noFill/>
        </p:spPr>
        <p:txBody>
          <a:bodyPr wrap="none" rtlCol="0">
            <a:spAutoFit/>
          </a:bodyPr>
          <a:lstStyle/>
          <a:p>
            <a:r>
              <a:rPr lang="en-US" sz="3200" b="1" dirty="0" smtClean="0">
                <a:latin typeface="Angsana New" pitchFamily="18" charset="-34"/>
                <a:cs typeface="Angsana New" pitchFamily="18" charset="-34"/>
              </a:rPr>
              <a:t>Evolution:</a:t>
            </a:r>
            <a:r>
              <a:rPr lang="th-TH" b="1" dirty="0" smtClean="0">
                <a:latin typeface="Angsana New" pitchFamily="18" charset="-34"/>
                <a:cs typeface="Angsana New" pitchFamily="18" charset="-34"/>
              </a:rPr>
              <a:t> </a:t>
            </a:r>
            <a:r>
              <a:rPr lang="en-US" b="1" dirty="0" smtClean="0">
                <a:latin typeface="Angsana New" pitchFamily="18" charset="-34"/>
                <a:cs typeface="Angsana New" pitchFamily="18" charset="-34"/>
              </a:rPr>
              <a:t>… </a:t>
            </a:r>
            <a:r>
              <a:rPr lang="th-TH" b="1" i="1" dirty="0" smtClean="0">
                <a:latin typeface="Angsana New" pitchFamily="18" charset="-34"/>
                <a:cs typeface="Angsana New" pitchFamily="18" charset="-34"/>
              </a:rPr>
              <a:t>“</a:t>
            </a:r>
            <a:r>
              <a:rPr lang="en-US" b="1" i="1" dirty="0" smtClean="0">
                <a:latin typeface="Angsana New" pitchFamily="18" charset="-34"/>
                <a:cs typeface="Angsana New" pitchFamily="18" charset="-34"/>
              </a:rPr>
              <a:t>2 lines of commands</a:t>
            </a:r>
            <a:r>
              <a:rPr lang="th-TH" b="1" i="1" dirty="0" smtClean="0">
                <a:latin typeface="Angsana New" pitchFamily="18" charset="-34"/>
                <a:cs typeface="Angsana New" pitchFamily="18" charset="-34"/>
              </a:rPr>
              <a:t>”</a:t>
            </a:r>
            <a:r>
              <a:rPr lang="th-TH" b="1" dirty="0" smtClean="0">
                <a:latin typeface="Angsana New" pitchFamily="18" charset="-34"/>
                <a:cs typeface="Angsana New" pitchFamily="18" charset="-34"/>
              </a:rPr>
              <a:t> </a:t>
            </a:r>
            <a:r>
              <a:rPr lang="en-US" b="1" dirty="0" smtClean="0">
                <a:latin typeface="Angsana New" pitchFamily="18" charset="-34"/>
                <a:cs typeface="Angsana New" pitchFamily="18" charset="-34"/>
              </a:rPr>
              <a:t> &gt;&gt; Committee &gt;&gt;&gt; </a:t>
            </a:r>
            <a:r>
              <a:rPr lang="th-TH" b="1" dirty="0" smtClean="0">
                <a:latin typeface="Angsana New" pitchFamily="18" charset="-34"/>
                <a:cs typeface="Angsana New" pitchFamily="18" charset="-34"/>
              </a:rPr>
              <a:t> </a:t>
            </a:r>
            <a:r>
              <a:rPr lang="en-US" b="1" dirty="0" smtClean="0">
                <a:latin typeface="Angsana New" pitchFamily="18" charset="-34"/>
                <a:cs typeface="Angsana New" pitchFamily="18" charset="-34"/>
              </a:rPr>
              <a:t>…</a:t>
            </a:r>
            <a:r>
              <a:rPr lang="th-TH" b="1" dirty="0" smtClean="0">
                <a:latin typeface="Angsana New" pitchFamily="18" charset="-34"/>
                <a:cs typeface="Angsana New" pitchFamily="18" charset="-34"/>
              </a:rPr>
              <a:t> “</a:t>
            </a:r>
            <a:r>
              <a:rPr lang="en-US" b="1" dirty="0" smtClean="0">
                <a:latin typeface="Angsana New" pitchFamily="18" charset="-34"/>
                <a:cs typeface="Angsana New" pitchFamily="18" charset="-34"/>
              </a:rPr>
              <a:t>Board”</a:t>
            </a:r>
            <a:endParaRPr lang="th-TH" sz="3200" b="1" dirty="0">
              <a:latin typeface="Angsana New" pitchFamily="18" charset="-34"/>
              <a:cs typeface="Angsana New" pitchFamily="18" charset="-34"/>
            </a:endParaRPr>
          </a:p>
        </p:txBody>
      </p:sp>
      <p:sp>
        <p:nvSpPr>
          <p:cNvPr id="8" name="TextBox 7"/>
          <p:cNvSpPr txBox="1"/>
          <p:nvPr/>
        </p:nvSpPr>
        <p:spPr>
          <a:xfrm>
            <a:off x="666712" y="1361927"/>
            <a:ext cx="2384948" cy="954107"/>
          </a:xfrm>
          <a:prstGeom prst="rect">
            <a:avLst/>
          </a:prstGeom>
          <a:noFill/>
        </p:spPr>
        <p:txBody>
          <a:bodyPr wrap="none" rtlCol="0">
            <a:spAutoFit/>
          </a:bodyPr>
          <a:lstStyle/>
          <a:p>
            <a:r>
              <a:rPr lang="en-US" dirty="0" smtClean="0"/>
              <a:t>Administrative </a:t>
            </a:r>
          </a:p>
          <a:p>
            <a:r>
              <a:rPr lang="en-US" dirty="0" smtClean="0"/>
              <a:t>Integration</a:t>
            </a:r>
            <a:endParaRPr lang="th-TH" dirty="0"/>
          </a:p>
        </p:txBody>
      </p:sp>
      <p:sp>
        <p:nvSpPr>
          <p:cNvPr id="9" name="Oval 8"/>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2</a:t>
            </a:r>
            <a:endParaRPr lang="th-TH" b="1" dirty="0">
              <a:solidFill>
                <a:srgbClr val="FFFF00"/>
              </a:solidFill>
            </a:endParaRPr>
          </a:p>
        </p:txBody>
      </p:sp>
      <p:sp>
        <p:nvSpPr>
          <p:cNvPr id="5" name="TextBox 4"/>
          <p:cNvSpPr txBox="1"/>
          <p:nvPr/>
        </p:nvSpPr>
        <p:spPr>
          <a:xfrm>
            <a:off x="4583339" y="765623"/>
            <a:ext cx="3911648" cy="461665"/>
          </a:xfrm>
          <a:prstGeom prst="rect">
            <a:avLst/>
          </a:prstGeom>
          <a:noFill/>
        </p:spPr>
        <p:txBody>
          <a:bodyPr wrap="square" rtlCol="0">
            <a:spAutoFit/>
          </a:bodyPr>
          <a:lstStyle/>
          <a:p>
            <a:r>
              <a:rPr lang="en-US" sz="2400" b="1" i="1" dirty="0" smtClean="0">
                <a:latin typeface="Angsana New" panose="02020603050405020304" pitchFamily="18" charset="-34"/>
                <a:cs typeface="Angsana New" panose="02020603050405020304" pitchFamily="18" charset="-34"/>
              </a:rPr>
              <a:t>“District Hospital” &amp; “District Health Office”</a:t>
            </a:r>
            <a:endParaRPr lang="th-TH" sz="2400" b="1" i="1" dirty="0">
              <a:latin typeface="Angsana New" panose="02020603050405020304" pitchFamily="18" charset="-34"/>
              <a:cs typeface="Angsana New" panose="02020603050405020304" pitchFamily="18" charset="-34"/>
            </a:endParaRPr>
          </a:p>
        </p:txBody>
      </p:sp>
      <p:cxnSp>
        <p:nvCxnSpPr>
          <p:cNvPr id="12" name="Straight Arrow Connector 11"/>
          <p:cNvCxnSpPr/>
          <p:nvPr/>
        </p:nvCxnSpPr>
        <p:spPr>
          <a:xfrm>
            <a:off x="3309918" y="3862316"/>
            <a:ext cx="0" cy="2238125"/>
          </a:xfrm>
          <a:prstGeom prst="straightConnector1">
            <a:avLst/>
          </a:prstGeom>
          <a:ln>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87361" y="3671244"/>
            <a:ext cx="1350050" cy="400110"/>
          </a:xfrm>
          <a:prstGeom prst="rect">
            <a:avLst/>
          </a:prstGeom>
          <a:noFill/>
        </p:spPr>
        <p:txBody>
          <a:bodyPr wrap="none" rtlCol="0">
            <a:spAutoFit/>
          </a:bodyPr>
          <a:lstStyle/>
          <a:p>
            <a:r>
              <a:rPr lang="en-US" sz="2000" dirty="0" smtClean="0"/>
              <a:t>UC scheme</a:t>
            </a:r>
            <a:endParaRPr lang="th-TH" sz="2000" dirty="0"/>
          </a:p>
        </p:txBody>
      </p:sp>
      <p:cxnSp>
        <p:nvCxnSpPr>
          <p:cNvPr id="17" name="Straight Arrow Connector 16"/>
          <p:cNvCxnSpPr/>
          <p:nvPr/>
        </p:nvCxnSpPr>
        <p:spPr>
          <a:xfrm>
            <a:off x="2565779" y="3871299"/>
            <a:ext cx="744139" cy="466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81699" y="5033636"/>
            <a:ext cx="744139" cy="466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70325" y="6100441"/>
            <a:ext cx="744139" cy="4662"/>
          </a:xfrm>
          <a:prstGeom prst="straightConnector1">
            <a:avLst/>
          </a:prstGeom>
          <a:ln>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70323" y="4421759"/>
            <a:ext cx="744139" cy="466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8621" y="5815065"/>
            <a:ext cx="1931939" cy="523220"/>
          </a:xfrm>
          <a:prstGeom prst="rect">
            <a:avLst/>
          </a:prstGeom>
        </p:spPr>
        <p:txBody>
          <a:bodyPr wrap="none">
            <a:spAutoFit/>
          </a:bodyPr>
          <a:lstStyle/>
          <a:p>
            <a:r>
              <a:rPr lang="en-US" b="1" dirty="0" smtClean="0">
                <a:latin typeface="Angsana New" pitchFamily="18" charset="-34"/>
                <a:cs typeface="Angsana New" pitchFamily="18" charset="-34"/>
              </a:rPr>
              <a:t>Cabinet resolution</a:t>
            </a:r>
            <a:endParaRPr lang="th-TH" dirty="0"/>
          </a:p>
        </p:txBody>
      </p:sp>
    </p:spTree>
    <p:extLst>
      <p:ext uri="{BB962C8B-B14F-4D97-AF65-F5344CB8AC3E}">
        <p14:creationId xmlns:p14="http://schemas.microsoft.com/office/powerpoint/2010/main" val="1364680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a:srcRect/>
          <a:stretch>
            <a:fillRect/>
          </a:stretch>
        </p:blipFill>
        <p:spPr bwMode="auto">
          <a:xfrm>
            <a:off x="9328648" y="4735781"/>
            <a:ext cx="2047881" cy="1596776"/>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F2A92173-8CE5-4CA0-A6E3-C88529117C95}" type="slidenum">
              <a:rPr lang="th-TH" smtClean="0"/>
              <a:pPr/>
              <a:t>32</a:t>
            </a:fld>
            <a:endParaRPr lang="th-TH"/>
          </a:p>
        </p:txBody>
      </p:sp>
      <p:sp>
        <p:nvSpPr>
          <p:cNvPr id="5" name="Content Placeholder 2"/>
          <p:cNvSpPr txBox="1">
            <a:spLocks/>
          </p:cNvSpPr>
          <p:nvPr/>
        </p:nvSpPr>
        <p:spPr>
          <a:xfrm>
            <a:off x="3309917" y="1208074"/>
            <a:ext cx="8277031" cy="5649926"/>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latin typeface="Angsana New" pitchFamily="18" charset="-34"/>
                <a:cs typeface="Angsana New" pitchFamily="18" charset="-34"/>
              </a:rPr>
              <a:t>Extended OPDs</a:t>
            </a:r>
            <a:endParaRPr kumimoji="0" lang="th-TH" sz="32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endParaRPr>
          </a:p>
          <a:p>
            <a:pPr marL="742950" lvl="1" indent="-285750">
              <a:spcBef>
                <a:spcPct val="20000"/>
              </a:spcBef>
              <a:buFont typeface="Arial" pitchFamily="34" charset="0"/>
              <a:buChar char="–"/>
              <a:defRPr/>
            </a:pPr>
            <a:r>
              <a:rPr lang="en-US" dirty="0" smtClean="0">
                <a:latin typeface="Angsana New" pitchFamily="18" charset="-34"/>
                <a:cs typeface="Angsana New" pitchFamily="18" charset="-34"/>
              </a:rPr>
              <a:t>Doctor and hospital team: go to only remote health </a:t>
            </a:r>
            <a:r>
              <a:rPr lang="en-US" dirty="0" err="1" smtClean="0">
                <a:latin typeface="Angsana New" pitchFamily="18" charset="-34"/>
                <a:cs typeface="Angsana New" pitchFamily="18" charset="-34"/>
              </a:rPr>
              <a:t>centres</a:t>
            </a:r>
            <a:endParaRPr kumimoji="0" lang="th-TH" sz="28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h-TH" sz="2800" b="0"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1" dirty="0" smtClean="0">
                <a:solidFill>
                  <a:srgbClr val="FF0000"/>
                </a:solidFill>
                <a:latin typeface="Angsana New" pitchFamily="18" charset="-34"/>
                <a:cs typeface="Angsana New" pitchFamily="18" charset="-34"/>
              </a:rPr>
              <a:t>PCUs (2002)</a:t>
            </a:r>
            <a:r>
              <a:rPr lang="en-US" sz="3200" b="1" dirty="0" smtClean="0">
                <a:latin typeface="Angsana New" pitchFamily="18" charset="-34"/>
                <a:cs typeface="Angsana New" pitchFamily="18" charset="-34"/>
              </a:rPr>
              <a:t>: Human resource criteria of</a:t>
            </a:r>
            <a:r>
              <a:rPr lang="th-TH" sz="3200" b="1" dirty="0" smtClean="0">
                <a:latin typeface="Angsana New" pitchFamily="18" charset="-34"/>
                <a:cs typeface="Angsana New" pitchFamily="18" charset="-34"/>
              </a:rPr>
              <a:t> </a:t>
            </a:r>
            <a:r>
              <a:rPr lang="en-US" sz="3200" b="1" dirty="0" smtClean="0">
                <a:latin typeface="Angsana New" pitchFamily="18" charset="-34"/>
                <a:cs typeface="Angsana New" pitchFamily="18" charset="-34"/>
              </a:rPr>
              <a:t>CUP</a:t>
            </a:r>
            <a:endParaRPr kumimoji="0" lang="th-TH"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endParaRPr>
          </a:p>
          <a:p>
            <a:pPr marL="742950" lvl="1" indent="-285750">
              <a:spcBef>
                <a:spcPct val="20000"/>
              </a:spcBef>
              <a:buFont typeface="Arial" pitchFamily="34" charset="0"/>
              <a:buChar char="–"/>
              <a:defRPr/>
            </a:pPr>
            <a:r>
              <a:rPr lang="en-US" dirty="0">
                <a:latin typeface="Angsana New" pitchFamily="18" charset="-34"/>
                <a:cs typeface="Angsana New" pitchFamily="18" charset="-34"/>
              </a:rPr>
              <a:t>Doctor and hospital team: </a:t>
            </a:r>
            <a:r>
              <a:rPr lang="en-US" dirty="0" smtClean="0">
                <a:latin typeface="Angsana New" pitchFamily="18" charset="-34"/>
                <a:cs typeface="Angsana New" pitchFamily="18" charset="-34"/>
              </a:rPr>
              <a:t>go (rotate) </a:t>
            </a:r>
            <a:r>
              <a:rPr lang="en-US" dirty="0">
                <a:latin typeface="Angsana New" pitchFamily="18" charset="-34"/>
                <a:cs typeface="Angsana New" pitchFamily="18" charset="-34"/>
              </a:rPr>
              <a:t>to </a:t>
            </a:r>
            <a:r>
              <a:rPr lang="en-US" dirty="0" smtClean="0">
                <a:latin typeface="Angsana New" pitchFamily="18" charset="-34"/>
                <a:cs typeface="Angsana New" pitchFamily="18" charset="-34"/>
              </a:rPr>
              <a:t>almost every </a:t>
            </a:r>
            <a:r>
              <a:rPr lang="en-US" dirty="0">
                <a:latin typeface="Angsana New" pitchFamily="18" charset="-34"/>
                <a:cs typeface="Angsana New" pitchFamily="18" charset="-34"/>
              </a:rPr>
              <a:t>health </a:t>
            </a:r>
            <a:r>
              <a:rPr lang="en-US" dirty="0" err="1" smtClean="0">
                <a:latin typeface="Angsana New" pitchFamily="18" charset="-34"/>
                <a:cs typeface="Angsana New" pitchFamily="18" charset="-34"/>
              </a:rPr>
              <a:t>centre</a:t>
            </a:r>
            <a:r>
              <a:rPr lang="en-US" dirty="0" smtClean="0">
                <a:latin typeface="Angsana New" pitchFamily="18" charset="-34"/>
                <a:cs typeface="Angsana New" pitchFamily="18" charset="-34"/>
              </a:rPr>
              <a:t> in the district under the condition as </a:t>
            </a:r>
            <a:r>
              <a:rPr lang="en-US" b="1" dirty="0" smtClean="0">
                <a:latin typeface="Angsana New" pitchFamily="18" charset="-34"/>
                <a:cs typeface="Angsana New" pitchFamily="18" charset="-34"/>
              </a:rPr>
              <a:t>PCUs</a:t>
            </a:r>
            <a:endParaRPr lang="th-TH" b="1" dirty="0">
              <a:latin typeface="Angsana New" pitchFamily="18" charset="-34"/>
              <a:cs typeface="Angsana New" pitchFamily="18" charset="-34"/>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noProof="0" dirty="0" smtClean="0">
                <a:latin typeface="Angsana New" pitchFamily="18" charset="-34"/>
                <a:cs typeface="Angsana New" pitchFamily="18" charset="-34"/>
              </a:rPr>
              <a:t>Community Medical </a:t>
            </a:r>
            <a:r>
              <a:rPr lang="en-US" noProof="0" dirty="0" err="1" smtClean="0">
                <a:latin typeface="Angsana New" pitchFamily="18" charset="-34"/>
                <a:cs typeface="Angsana New" pitchFamily="18" charset="-34"/>
              </a:rPr>
              <a:t>Centres</a:t>
            </a:r>
            <a:r>
              <a:rPr lang="en-US" noProof="0" dirty="0" smtClean="0">
                <a:latin typeface="Angsana New" pitchFamily="18" charset="-34"/>
                <a:cs typeface="Angsana New" pitchFamily="18" charset="-34"/>
              </a:rPr>
              <a:t> </a:t>
            </a:r>
            <a:r>
              <a:rPr kumimoji="0" lang="en-US" sz="2800" i="0" u="none" strike="noStrike" kern="1200" cap="none" spc="0" normalizeH="0" noProof="0" dirty="0" smtClean="0">
                <a:ln>
                  <a:noFill/>
                </a:ln>
                <a:solidFill>
                  <a:schemeClr val="tx1"/>
                </a:solidFill>
                <a:effectLst/>
                <a:uLnTx/>
                <a:uFillTx/>
                <a:latin typeface="Angsana New" pitchFamily="18" charset="-34"/>
                <a:cs typeface="Angsana New" pitchFamily="18" charset="-34"/>
              </a:rPr>
              <a:t>CMUs </a:t>
            </a:r>
            <a:r>
              <a:rPr lang="en-US" dirty="0" smtClean="0">
                <a:latin typeface="Angsana New" pitchFamily="18" charset="-34"/>
                <a:cs typeface="Angsana New" pitchFamily="18" charset="-34"/>
              </a:rPr>
              <a:t>in some urban areas e.g. Ayutthaya, Korat., </a:t>
            </a:r>
            <a:r>
              <a:rPr lang="en-US" dirty="0" err="1" smtClean="0">
                <a:latin typeface="Angsana New" pitchFamily="18" charset="-34"/>
                <a:cs typeface="Angsana New" pitchFamily="18" charset="-34"/>
              </a:rPr>
              <a:t>Hadyai</a:t>
            </a:r>
            <a:r>
              <a:rPr lang="en-US" dirty="0" smtClean="0">
                <a:latin typeface="Angsana New" pitchFamily="18" charset="-34"/>
                <a:cs typeface="Angsana New" pitchFamily="18" charset="-34"/>
              </a:rPr>
              <a:t>, …</a:t>
            </a:r>
            <a:endParaRPr kumimoji="0" lang="en-US" sz="2800" i="0" u="none" strike="noStrike" kern="1200" cap="none" spc="0" normalizeH="0" noProof="0" dirty="0" smtClean="0">
              <a:ln>
                <a:noFill/>
              </a:ln>
              <a:solidFill>
                <a:schemeClr val="tx1"/>
              </a:solidFill>
              <a:effectLst/>
              <a:uLnTx/>
              <a:uFillTx/>
              <a:latin typeface="Angsana New" pitchFamily="18" charset="-34"/>
              <a:cs typeface="Angsana New" pitchFamily="18" charset="-34"/>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h-TH" sz="2800" i="0" u="none" strike="noStrike" kern="1200" cap="none" spc="0" normalizeH="0" baseline="0" noProof="0" dirty="0" smtClean="0">
              <a:ln>
                <a:noFill/>
              </a:ln>
              <a:solidFill>
                <a:schemeClr val="tx1"/>
              </a:solidFill>
              <a:effectLst/>
              <a:uLnTx/>
              <a:uFillTx/>
              <a:latin typeface="Angsana New" pitchFamily="18" charset="-34"/>
              <a:cs typeface="Angsana New" pitchFamily="18" charset="-34"/>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effectLst/>
                <a:uLnTx/>
                <a:uFillTx/>
                <a:latin typeface="Angsana New" pitchFamily="18" charset="-34"/>
                <a:ea typeface="+mn-ea"/>
                <a:cs typeface="Angsana New" pitchFamily="18" charset="-34"/>
              </a:rPr>
              <a:t>Movement of</a:t>
            </a:r>
            <a:r>
              <a:rPr kumimoji="0" lang="th-TH" sz="3200" b="1" i="0" u="none" strike="noStrike" kern="1200" cap="none" spc="0" normalizeH="0" noProof="0" dirty="0" smtClean="0">
                <a:ln>
                  <a:noFill/>
                </a:ln>
                <a:effectLst/>
                <a:uLnTx/>
                <a:uFillTx/>
                <a:latin typeface="Angsana New" pitchFamily="18" charset="-34"/>
                <a:ea typeface="+mn-ea"/>
                <a:cs typeface="Angsana New" pitchFamily="18" charset="-34"/>
              </a:rPr>
              <a:t> </a:t>
            </a:r>
            <a:r>
              <a:rPr kumimoji="0" lang="en-US" sz="3200" b="1" i="0" u="none" strike="noStrike" kern="1200" cap="none" spc="0" normalizeH="0" noProof="0" dirty="0" smtClean="0">
                <a:ln>
                  <a:noFill/>
                </a:ln>
                <a:effectLst/>
                <a:uLnTx/>
                <a:uFillTx/>
                <a:latin typeface="Angsana New" pitchFamily="18" charset="-34"/>
                <a:ea typeface="+mn-ea"/>
                <a:cs typeface="Angsana New" pitchFamily="18" charset="-34"/>
              </a:rPr>
              <a:t>DHS (2011): Matrix Links/Networks</a:t>
            </a:r>
            <a:endParaRPr kumimoji="0" lang="en-US" sz="3200" b="0" i="0" u="none" strike="noStrike" kern="1200" cap="none" spc="0" normalizeH="0" baseline="0" noProof="0" dirty="0" smtClean="0">
              <a:ln>
                <a:noFill/>
              </a:ln>
              <a:effectLst/>
              <a:uLnTx/>
              <a:uFillTx/>
              <a:latin typeface="Angsana New" pitchFamily="18" charset="-34"/>
              <a:ea typeface="+mn-ea"/>
              <a:cs typeface="Angsana New" pitchFamily="18" charset="-34"/>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noProof="0" dirty="0" smtClean="0">
                <a:ln>
                  <a:noFill/>
                </a:ln>
                <a:solidFill>
                  <a:srgbClr val="FF0000"/>
                </a:solidFill>
                <a:effectLst/>
                <a:uLnTx/>
                <a:uFillTx/>
                <a:latin typeface="Angsana New" pitchFamily="18" charset="-34"/>
                <a:ea typeface="+mn-ea"/>
                <a:cs typeface="Angsana New" pitchFamily="18" charset="-34"/>
              </a:rPr>
              <a:t>FCT (2015)</a:t>
            </a:r>
            <a:r>
              <a:rPr kumimoji="0" lang="en-US" sz="3200" b="1" i="0" u="none" strike="noStrike" kern="1200" cap="none" spc="0" normalizeH="0" noProof="0" dirty="0" smtClean="0">
                <a:ln>
                  <a:noFill/>
                </a:ln>
                <a:solidFill>
                  <a:schemeClr val="tx1"/>
                </a:solidFill>
                <a:effectLst/>
                <a:uLnTx/>
                <a:uFillTx/>
                <a:latin typeface="Angsana New" pitchFamily="18" charset="-34"/>
                <a:ea typeface="+mn-ea"/>
                <a:cs typeface="Angsana New" pitchFamily="18" charset="-34"/>
              </a:rPr>
              <a:t>: Family Care Team</a:t>
            </a:r>
            <a:endParaRPr kumimoji="0" lang="th-TH"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PCC (2016)</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Primary Care Cluster</a:t>
            </a:r>
          </a:p>
          <a:p>
            <a:pPr marL="342900" lvl="0" indent="-342900">
              <a:spcBef>
                <a:spcPct val="20000"/>
              </a:spcBef>
              <a:buFont typeface="Arial" pitchFamily="34" charset="0"/>
              <a:buChar char="•"/>
              <a:defRPr/>
            </a:pPr>
            <a:r>
              <a:rPr lang="en-US" sz="3200" b="1" dirty="0" smtClean="0">
                <a:latin typeface="Angsana New" pitchFamily="18" charset="-34"/>
                <a:cs typeface="Angsana New" pitchFamily="18" charset="-34"/>
              </a:rPr>
              <a:t>(2017): </a:t>
            </a:r>
            <a:r>
              <a:rPr lang="en-US" sz="3200" dirty="0" smtClean="0">
                <a:latin typeface="Angsana New" pitchFamily="18" charset="-34"/>
                <a:cs typeface="Angsana New" pitchFamily="18" charset="-34"/>
              </a:rPr>
              <a:t>Family Doctors -&gt; appropriate proportion with </a:t>
            </a:r>
            <a:r>
              <a:rPr lang="en-US" sz="3200" dirty="0">
                <a:latin typeface="Angsana New" pitchFamily="18" charset="-34"/>
                <a:cs typeface="Angsana New" pitchFamily="18" charset="-34"/>
              </a:rPr>
              <a:t>the population </a:t>
            </a:r>
          </a:p>
          <a:p>
            <a:pPr marL="342900" lvl="0" indent="-342900">
              <a:spcBef>
                <a:spcPct val="20000"/>
              </a:spcBef>
              <a:buFont typeface="Arial" pitchFamily="34" charset="0"/>
              <a:buChar char="•"/>
              <a:defRPr/>
            </a:pPr>
            <a:endParaRPr kumimoji="0" lang="en-US" sz="3200" i="0" u="none" strike="noStrike" kern="1200" cap="none" spc="0" normalizeH="0" baseline="0" noProof="0" dirty="0" smtClean="0">
              <a:ln>
                <a:noFill/>
              </a:ln>
              <a:solidFill>
                <a:schemeClr val="tx1"/>
              </a:solidFill>
              <a:effectLst/>
              <a:uLnTx/>
              <a:uFillTx/>
              <a:latin typeface="Angsana New" pitchFamily="18" charset="-34"/>
              <a:cs typeface="Angsana New" pitchFamily="18" charset="-34"/>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b="1" i="0" u="none" strike="noStrike" kern="1200" cap="none" spc="0" normalizeH="0" baseline="0" noProof="0" dirty="0" smtClean="0">
                <a:ln>
                  <a:noFill/>
                </a:ln>
                <a:effectLst/>
                <a:uLnTx/>
                <a:uFillTx/>
                <a:latin typeface="Angsana New" pitchFamily="18" charset="-34"/>
                <a:ea typeface="+mn-ea"/>
                <a:cs typeface="Angsana New" pitchFamily="18" charset="-34"/>
              </a:rPr>
              <a:t>&gt;&gt;&gt; </a:t>
            </a:r>
            <a:r>
              <a:rPr kumimoji="0" lang="en-US" sz="3400" b="1" i="0"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Matrix Team</a:t>
            </a:r>
            <a:r>
              <a:rPr kumimoji="0" lang="en-US" sz="3400" i="0"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a:t>
            </a:r>
            <a:r>
              <a:rPr kumimoji="0" lang="en-US" sz="3400" b="1" i="0"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 </a:t>
            </a:r>
            <a:r>
              <a:rPr kumimoji="0" lang="en-US" sz="3400" i="0" u="none" strike="noStrike" kern="1200" cap="none" spc="0" normalizeH="0" baseline="0" noProof="0" dirty="0" smtClean="0">
                <a:ln>
                  <a:noFill/>
                </a:ln>
                <a:effectLst/>
                <a:uLnTx/>
                <a:uFillTx/>
                <a:latin typeface="Angsana New" pitchFamily="18" charset="-34"/>
                <a:ea typeface="+mn-ea"/>
                <a:cs typeface="Angsana New" pitchFamily="18" charset="-34"/>
              </a:rPr>
              <a:t>Horizontal, Vertical, and Diagonal Relationships</a:t>
            </a:r>
            <a:endParaRPr kumimoji="0" lang="th-TH" sz="3400" i="0" u="none" strike="noStrike" kern="1200" cap="none" spc="0" normalizeH="0" baseline="0" noProof="0" dirty="0">
              <a:ln>
                <a:noFill/>
              </a:ln>
              <a:effectLst/>
              <a:uLnTx/>
              <a:uFillTx/>
              <a:latin typeface="Angsana New" pitchFamily="18" charset="-34"/>
              <a:ea typeface="+mn-ea"/>
              <a:cs typeface="Angsana New" pitchFamily="18" charset="-34"/>
            </a:endParaRPr>
          </a:p>
        </p:txBody>
      </p:sp>
      <p:cxnSp>
        <p:nvCxnSpPr>
          <p:cNvPr id="6" name="Straight Arrow Connector 5"/>
          <p:cNvCxnSpPr/>
          <p:nvPr/>
        </p:nvCxnSpPr>
        <p:spPr>
          <a:xfrm flipH="1">
            <a:off x="3480179" y="1352538"/>
            <a:ext cx="16243" cy="497651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12254" y="2190456"/>
            <a:ext cx="5968473" cy="461665"/>
          </a:xfrm>
          <a:prstGeom prst="rect">
            <a:avLst/>
          </a:prstGeom>
          <a:noFill/>
        </p:spPr>
        <p:txBody>
          <a:bodyPr wrap="square" rtlCol="0">
            <a:spAutoFit/>
          </a:bodyPr>
          <a:lstStyle/>
          <a:p>
            <a:r>
              <a:rPr lang="en-US" sz="2400" b="1" dirty="0" smtClean="0">
                <a:solidFill>
                  <a:srgbClr val="FF0000"/>
                </a:solidFill>
                <a:latin typeface="Angsana New" panose="02020603050405020304" pitchFamily="18" charset="-34"/>
                <a:cs typeface="Angsana New" panose="02020603050405020304" pitchFamily="18" charset="-34"/>
              </a:rPr>
              <a:t>Cultural Confrontations: hospital culture &amp; family medicine concepts</a:t>
            </a:r>
            <a:endParaRPr lang="th-TH" sz="2400" b="1" dirty="0">
              <a:solidFill>
                <a:srgbClr val="FF0000"/>
              </a:solidFill>
              <a:latin typeface="Angsana New" panose="02020603050405020304" pitchFamily="18" charset="-34"/>
              <a:cs typeface="Angsana New" panose="02020603050405020304" pitchFamily="18" charset="-34"/>
            </a:endParaRPr>
          </a:p>
        </p:txBody>
      </p:sp>
      <p:sp>
        <p:nvSpPr>
          <p:cNvPr id="10" name="TextBox 9"/>
          <p:cNvSpPr txBox="1"/>
          <p:nvPr/>
        </p:nvSpPr>
        <p:spPr>
          <a:xfrm>
            <a:off x="9731473" y="4354188"/>
            <a:ext cx="1251818" cy="338554"/>
          </a:xfrm>
          <a:prstGeom prst="rect">
            <a:avLst/>
          </a:prstGeom>
          <a:noFill/>
          <a:ln>
            <a:solidFill>
              <a:srgbClr val="FF0000"/>
            </a:solidFill>
          </a:ln>
        </p:spPr>
        <p:txBody>
          <a:bodyPr wrap="none" rtlCol="0">
            <a:spAutoFit/>
          </a:bodyPr>
          <a:lstStyle/>
          <a:p>
            <a:r>
              <a:rPr lang="en-US" sz="1600" b="1" dirty="0" smtClean="0">
                <a:solidFill>
                  <a:srgbClr val="0070C0"/>
                </a:solidFill>
              </a:rPr>
              <a:t>Matrix Team</a:t>
            </a:r>
            <a:endParaRPr lang="th-TH" sz="1600" b="1" dirty="0">
              <a:solidFill>
                <a:srgbClr val="0070C0"/>
              </a:solidFill>
            </a:endParaRPr>
          </a:p>
        </p:txBody>
      </p:sp>
      <p:sp>
        <p:nvSpPr>
          <p:cNvPr id="12" name="TextBox 11"/>
          <p:cNvSpPr txBox="1"/>
          <p:nvPr/>
        </p:nvSpPr>
        <p:spPr>
          <a:xfrm>
            <a:off x="3238480" y="415333"/>
            <a:ext cx="7677102" cy="584775"/>
          </a:xfrm>
          <a:prstGeom prst="rect">
            <a:avLst/>
          </a:prstGeom>
          <a:noFill/>
        </p:spPr>
        <p:txBody>
          <a:bodyPr wrap="none" rtlCol="0">
            <a:spAutoFit/>
          </a:bodyPr>
          <a:lstStyle/>
          <a:p>
            <a:r>
              <a:rPr lang="en-US" sz="3200" b="1" dirty="0" smtClean="0">
                <a:latin typeface="Angsana New" pitchFamily="18" charset="-34"/>
                <a:cs typeface="Angsana New" pitchFamily="18" charset="-34"/>
              </a:rPr>
              <a:t>Evolution: From… extended OPDs in HCs  &gt;&gt;&gt; To… Matrix Teams</a:t>
            </a:r>
            <a:endParaRPr lang="th-TH" sz="3200" b="1" dirty="0">
              <a:latin typeface="Angsana New" pitchFamily="18" charset="-34"/>
              <a:cs typeface="Angsana New" pitchFamily="18" charset="-34"/>
            </a:endParaRPr>
          </a:p>
        </p:txBody>
      </p:sp>
      <p:sp>
        <p:nvSpPr>
          <p:cNvPr id="13" name="Oval 12"/>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2</a:t>
            </a:r>
            <a:endParaRPr lang="th-TH" b="1" dirty="0">
              <a:solidFill>
                <a:srgbClr val="FFFF00"/>
              </a:solidFill>
            </a:endParaRPr>
          </a:p>
        </p:txBody>
      </p:sp>
      <p:sp>
        <p:nvSpPr>
          <p:cNvPr id="14" name="TextBox 13"/>
          <p:cNvSpPr txBox="1"/>
          <p:nvPr/>
        </p:nvSpPr>
        <p:spPr>
          <a:xfrm>
            <a:off x="666712" y="1361927"/>
            <a:ext cx="1990160" cy="954107"/>
          </a:xfrm>
          <a:prstGeom prst="rect">
            <a:avLst/>
          </a:prstGeom>
          <a:noFill/>
        </p:spPr>
        <p:txBody>
          <a:bodyPr wrap="none" rtlCol="0">
            <a:spAutoFit/>
          </a:bodyPr>
          <a:lstStyle/>
          <a:p>
            <a:r>
              <a:rPr lang="en-US" dirty="0" smtClean="0"/>
              <a:t>Operational </a:t>
            </a:r>
          </a:p>
          <a:p>
            <a:r>
              <a:rPr lang="en-US" dirty="0" smtClean="0"/>
              <a:t>Integration</a:t>
            </a:r>
            <a:endParaRPr lang="th-TH" dirty="0"/>
          </a:p>
        </p:txBody>
      </p:sp>
      <p:cxnSp>
        <p:nvCxnSpPr>
          <p:cNvPr id="15" name="Straight Arrow Connector 14"/>
          <p:cNvCxnSpPr/>
          <p:nvPr/>
        </p:nvCxnSpPr>
        <p:spPr>
          <a:xfrm flipH="1">
            <a:off x="3309917" y="2686102"/>
            <a:ext cx="1" cy="36429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87361" y="2483880"/>
            <a:ext cx="1350050" cy="400110"/>
          </a:xfrm>
          <a:prstGeom prst="rect">
            <a:avLst/>
          </a:prstGeom>
          <a:noFill/>
        </p:spPr>
        <p:txBody>
          <a:bodyPr wrap="none" rtlCol="0">
            <a:spAutoFit/>
          </a:bodyPr>
          <a:lstStyle/>
          <a:p>
            <a:r>
              <a:rPr lang="en-US" sz="2000" dirty="0" smtClean="0"/>
              <a:t>UC scheme</a:t>
            </a:r>
            <a:endParaRPr lang="th-TH" sz="2000" dirty="0"/>
          </a:p>
        </p:txBody>
      </p:sp>
      <p:cxnSp>
        <p:nvCxnSpPr>
          <p:cNvPr id="17" name="Straight Arrow Connector 16"/>
          <p:cNvCxnSpPr/>
          <p:nvPr/>
        </p:nvCxnSpPr>
        <p:spPr>
          <a:xfrm>
            <a:off x="2565779" y="2683935"/>
            <a:ext cx="744139" cy="466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68051" y="4747021"/>
            <a:ext cx="744139" cy="466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556675" y="5172381"/>
            <a:ext cx="744139" cy="466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881601" y="6303296"/>
            <a:ext cx="995785" cy="338554"/>
          </a:xfrm>
          <a:prstGeom prst="rect">
            <a:avLst/>
          </a:prstGeom>
          <a:noFill/>
        </p:spPr>
        <p:txBody>
          <a:bodyPr wrap="none" rtlCol="0">
            <a:spAutoFit/>
          </a:bodyPr>
          <a:lstStyle/>
          <a:p>
            <a:r>
              <a:rPr lang="en-US" sz="1600" dirty="0" smtClean="0">
                <a:solidFill>
                  <a:srgbClr val="0070C0"/>
                </a:solidFill>
              </a:rPr>
              <a:t>Individual</a:t>
            </a:r>
            <a:endParaRPr lang="th-TH" sz="1600" dirty="0">
              <a:solidFill>
                <a:srgbClr val="0070C0"/>
              </a:solidFill>
            </a:endParaRPr>
          </a:p>
        </p:txBody>
      </p:sp>
      <p:cxnSp>
        <p:nvCxnSpPr>
          <p:cNvPr id="21" name="Straight Arrow Connector 20"/>
          <p:cNvCxnSpPr/>
          <p:nvPr/>
        </p:nvCxnSpPr>
        <p:spPr>
          <a:xfrm>
            <a:off x="2545299" y="5529501"/>
            <a:ext cx="744139" cy="4662"/>
          </a:xfrm>
          <a:prstGeom prst="straightConnector1">
            <a:avLst/>
          </a:prstGeom>
          <a:ln>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51452" y="5255504"/>
            <a:ext cx="1872629" cy="523220"/>
          </a:xfrm>
          <a:prstGeom prst="rect">
            <a:avLst/>
          </a:prstGeom>
        </p:spPr>
        <p:txBody>
          <a:bodyPr wrap="none">
            <a:spAutoFit/>
          </a:bodyPr>
          <a:lstStyle/>
          <a:p>
            <a:r>
              <a:rPr lang="en-US" b="1" dirty="0">
                <a:latin typeface="Angsana New" pitchFamily="18" charset="-34"/>
                <a:cs typeface="Angsana New" pitchFamily="18" charset="-34"/>
              </a:rPr>
              <a:t>New constitution </a:t>
            </a:r>
            <a:endParaRPr lang="th-TH" dirty="0"/>
          </a:p>
        </p:txBody>
      </p:sp>
    </p:spTree>
    <p:extLst>
      <p:ext uri="{BB962C8B-B14F-4D97-AF65-F5344CB8AC3E}">
        <p14:creationId xmlns:p14="http://schemas.microsoft.com/office/powerpoint/2010/main" val="2005304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49344" y="3071810"/>
            <a:ext cx="10001319"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1" name="Right Arrow 30"/>
          <p:cNvSpPr/>
          <p:nvPr/>
        </p:nvSpPr>
        <p:spPr>
          <a:xfrm rot="2152807">
            <a:off x="2442568" y="1380409"/>
            <a:ext cx="96225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2" name="Right Arrow 31"/>
          <p:cNvSpPr/>
          <p:nvPr/>
        </p:nvSpPr>
        <p:spPr>
          <a:xfrm rot="19437330">
            <a:off x="2406034" y="5041697"/>
            <a:ext cx="973513"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7" name="TextBox 36"/>
          <p:cNvSpPr txBox="1"/>
          <p:nvPr/>
        </p:nvSpPr>
        <p:spPr>
          <a:xfrm rot="16200000">
            <a:off x="2061323" y="3151366"/>
            <a:ext cx="2795123" cy="523220"/>
          </a:xfrm>
          <a:prstGeom prst="rect">
            <a:avLst/>
          </a:prstGeom>
          <a:solidFill>
            <a:srgbClr val="FFFF00"/>
          </a:solidFill>
          <a:ln w="57150">
            <a:solidFill>
              <a:srgbClr val="002060"/>
            </a:solidFill>
          </a:ln>
        </p:spPr>
        <p:txBody>
          <a:bodyPr wrap="square" rtlCol="0">
            <a:spAutoFit/>
          </a:bodyPr>
          <a:lstStyle/>
          <a:p>
            <a:r>
              <a:rPr lang="en-US" b="1" dirty="0" smtClean="0">
                <a:latin typeface="Angsana New" pitchFamily="18" charset="-34"/>
                <a:cs typeface="Angsana New" pitchFamily="18" charset="-34"/>
              </a:rPr>
              <a:t>Hospital-</a:t>
            </a:r>
            <a:r>
              <a:rPr lang="en-US" b="1" dirty="0" err="1" smtClean="0">
                <a:latin typeface="Angsana New" pitchFamily="18" charset="-34"/>
                <a:cs typeface="Angsana New" pitchFamily="18" charset="-34"/>
              </a:rPr>
              <a:t>centred</a:t>
            </a:r>
            <a:r>
              <a:rPr lang="en-US" b="1" dirty="0" smtClean="0">
                <a:latin typeface="Angsana New" pitchFamily="18" charset="-34"/>
                <a:cs typeface="Angsana New" pitchFamily="18" charset="-34"/>
              </a:rPr>
              <a:t> System…</a:t>
            </a:r>
            <a:endParaRPr lang="th-TH" b="1" dirty="0">
              <a:latin typeface="Angsana New" pitchFamily="18" charset="-34"/>
              <a:cs typeface="Angsana New" pitchFamily="18" charset="-34"/>
            </a:endParaRPr>
          </a:p>
        </p:txBody>
      </p:sp>
      <p:sp>
        <p:nvSpPr>
          <p:cNvPr id="38" name="TextBox 37"/>
          <p:cNvSpPr txBox="1"/>
          <p:nvPr/>
        </p:nvSpPr>
        <p:spPr>
          <a:xfrm rot="5400000">
            <a:off x="8900840" y="3114179"/>
            <a:ext cx="4689104" cy="584775"/>
          </a:xfrm>
          <a:prstGeom prst="rect">
            <a:avLst/>
          </a:prstGeom>
          <a:solidFill>
            <a:srgbClr val="FFFF00"/>
          </a:solidFill>
          <a:ln w="57150">
            <a:solidFill>
              <a:srgbClr val="002060"/>
            </a:solidFill>
          </a:ln>
        </p:spPr>
        <p:txBody>
          <a:bodyPr wrap="none" rtlCol="0">
            <a:spAutoFit/>
          </a:bodyPr>
          <a:lstStyle/>
          <a:p>
            <a:r>
              <a:rPr lang="en-US" sz="3200" b="1" dirty="0" smtClean="0">
                <a:latin typeface="Angsana New" pitchFamily="18" charset="-34"/>
                <a:cs typeface="Angsana New" pitchFamily="18" charset="-34"/>
              </a:rPr>
              <a:t>Area based and People-</a:t>
            </a:r>
            <a:r>
              <a:rPr lang="en-US" sz="3200" b="1" dirty="0" err="1" smtClean="0">
                <a:latin typeface="Angsana New" pitchFamily="18" charset="-34"/>
                <a:cs typeface="Angsana New" pitchFamily="18" charset="-34"/>
              </a:rPr>
              <a:t>centred</a:t>
            </a:r>
            <a:r>
              <a:rPr lang="en-US" sz="3200" b="1" dirty="0" smtClean="0">
                <a:latin typeface="Angsana New" pitchFamily="18" charset="-34"/>
                <a:cs typeface="Angsana New" pitchFamily="18" charset="-34"/>
              </a:rPr>
              <a:t> System…</a:t>
            </a:r>
            <a:endParaRPr lang="th-TH" sz="3200" b="1" dirty="0">
              <a:latin typeface="Angsana New" pitchFamily="18" charset="-34"/>
              <a:cs typeface="Angsana New" pitchFamily="18" charset="-34"/>
            </a:endParaRPr>
          </a:p>
        </p:txBody>
      </p:sp>
      <p:sp>
        <p:nvSpPr>
          <p:cNvPr id="48" name="Rectangle 47"/>
          <p:cNvSpPr/>
          <p:nvPr/>
        </p:nvSpPr>
        <p:spPr>
          <a:xfrm>
            <a:off x="4094921" y="1071546"/>
            <a:ext cx="6237247" cy="478634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TextBox 48"/>
          <p:cNvSpPr txBox="1"/>
          <p:nvPr/>
        </p:nvSpPr>
        <p:spPr>
          <a:xfrm>
            <a:off x="4776748" y="1359277"/>
            <a:ext cx="4216219" cy="461665"/>
          </a:xfrm>
          <a:prstGeom prst="rect">
            <a:avLst/>
          </a:prstGeom>
          <a:noFill/>
        </p:spPr>
        <p:txBody>
          <a:bodyPr wrap="none" rtlCol="0">
            <a:spAutoFit/>
          </a:bodyPr>
          <a:lstStyle/>
          <a:p>
            <a:r>
              <a:rPr lang="en-US" sz="2400" b="1" dirty="0" smtClean="0">
                <a:solidFill>
                  <a:schemeClr val="bg2">
                    <a:lumMod val="75000"/>
                  </a:schemeClr>
                </a:solidFill>
                <a:latin typeface="Angsana New" pitchFamily="18" charset="-34"/>
                <a:cs typeface="Angsana New" pitchFamily="18" charset="-34"/>
              </a:rPr>
              <a:t>1990s: </a:t>
            </a:r>
            <a:r>
              <a:rPr lang="th-TH" sz="2400" b="1" dirty="0" smtClean="0">
                <a:solidFill>
                  <a:schemeClr val="bg2">
                    <a:lumMod val="75000"/>
                  </a:schemeClr>
                </a:solidFill>
                <a:latin typeface="Angsana New" pitchFamily="18" charset="-34"/>
                <a:cs typeface="Angsana New" pitchFamily="18" charset="-34"/>
              </a:rPr>
              <a:t> </a:t>
            </a:r>
            <a:r>
              <a:rPr lang="en-US" sz="2400" b="1" dirty="0" smtClean="0">
                <a:solidFill>
                  <a:schemeClr val="bg2">
                    <a:lumMod val="75000"/>
                  </a:schemeClr>
                </a:solidFill>
                <a:latin typeface="Angsana New" pitchFamily="18" charset="-34"/>
                <a:cs typeface="Angsana New" pitchFamily="18" charset="-34"/>
              </a:rPr>
              <a:t>Family Practice Model (Action Research)</a:t>
            </a:r>
            <a:endParaRPr lang="en-US" sz="2400" b="1" dirty="0">
              <a:solidFill>
                <a:schemeClr val="bg2">
                  <a:lumMod val="75000"/>
                </a:schemeClr>
              </a:solidFill>
              <a:latin typeface="Angsana New" pitchFamily="18" charset="-34"/>
              <a:cs typeface="Angsana New" pitchFamily="18" charset="-34"/>
            </a:endParaRPr>
          </a:p>
        </p:txBody>
      </p:sp>
      <p:sp>
        <p:nvSpPr>
          <p:cNvPr id="50" name="TextBox 49"/>
          <p:cNvSpPr txBox="1"/>
          <p:nvPr/>
        </p:nvSpPr>
        <p:spPr>
          <a:xfrm>
            <a:off x="4767080" y="1895769"/>
            <a:ext cx="3544560" cy="461665"/>
          </a:xfrm>
          <a:prstGeom prst="rect">
            <a:avLst/>
          </a:prstGeom>
          <a:noFill/>
        </p:spPr>
        <p:txBody>
          <a:bodyPr wrap="none" rtlCol="0">
            <a:spAutoFit/>
          </a:bodyPr>
          <a:lstStyle/>
          <a:p>
            <a:r>
              <a:rPr lang="en-US" sz="2400" b="1" dirty="0">
                <a:solidFill>
                  <a:schemeClr val="bg2">
                    <a:lumMod val="75000"/>
                  </a:schemeClr>
                </a:solidFill>
                <a:latin typeface="Angsana New" pitchFamily="18" charset="-34"/>
                <a:cs typeface="Angsana New" pitchFamily="18" charset="-34"/>
              </a:rPr>
              <a:t>1999: </a:t>
            </a:r>
            <a:r>
              <a:rPr lang="en-US" sz="2400" b="1" dirty="0" smtClean="0">
                <a:solidFill>
                  <a:schemeClr val="bg2">
                    <a:lumMod val="75000"/>
                  </a:schemeClr>
                </a:solidFill>
                <a:latin typeface="Angsana New" pitchFamily="18" charset="-34"/>
                <a:cs typeface="Angsana New" pitchFamily="18" charset="-34"/>
              </a:rPr>
              <a:t> Specialization in </a:t>
            </a:r>
            <a:r>
              <a:rPr lang="en-US" sz="2400" b="1" dirty="0">
                <a:solidFill>
                  <a:schemeClr val="bg2">
                    <a:lumMod val="75000"/>
                  </a:schemeClr>
                </a:solidFill>
                <a:latin typeface="Angsana New" pitchFamily="18" charset="-34"/>
                <a:cs typeface="Angsana New" pitchFamily="18" charset="-34"/>
              </a:rPr>
              <a:t>Family </a:t>
            </a:r>
            <a:r>
              <a:rPr lang="en-US" sz="2400" b="1" dirty="0" smtClean="0">
                <a:solidFill>
                  <a:schemeClr val="bg2">
                    <a:lumMod val="75000"/>
                  </a:schemeClr>
                </a:solidFill>
                <a:latin typeface="Angsana New" pitchFamily="18" charset="-34"/>
                <a:cs typeface="Angsana New" pitchFamily="18" charset="-34"/>
              </a:rPr>
              <a:t>Medicine</a:t>
            </a:r>
            <a:endParaRPr lang="th-TH" sz="2400" b="1" dirty="0">
              <a:solidFill>
                <a:schemeClr val="bg2">
                  <a:lumMod val="75000"/>
                </a:schemeClr>
              </a:solidFill>
              <a:latin typeface="Angsana New" pitchFamily="18" charset="-34"/>
              <a:cs typeface="Angsana New" pitchFamily="18" charset="-34"/>
            </a:endParaRPr>
          </a:p>
        </p:txBody>
      </p:sp>
      <p:sp>
        <p:nvSpPr>
          <p:cNvPr id="58" name="Oval 57"/>
          <p:cNvSpPr/>
          <p:nvPr/>
        </p:nvSpPr>
        <p:spPr>
          <a:xfrm>
            <a:off x="4348122" y="1214422"/>
            <a:ext cx="365546" cy="357190"/>
          </a:xfrm>
          <a:prstGeom prst="ellipse">
            <a:avLst/>
          </a:prstGeom>
          <a:solidFill>
            <a:schemeClr val="bg1">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1</a:t>
            </a:r>
            <a:endParaRPr lang="th-TH" b="1" dirty="0">
              <a:solidFill>
                <a:schemeClr val="bg2">
                  <a:lumMod val="75000"/>
                </a:schemeClr>
              </a:solidFill>
              <a:latin typeface="Angsana New" pitchFamily="18" charset="-34"/>
              <a:cs typeface="Angsana New" pitchFamily="18" charset="-34"/>
            </a:endParaRPr>
          </a:p>
        </p:txBody>
      </p:sp>
      <p:sp>
        <p:nvSpPr>
          <p:cNvPr id="63" name="Rectangle 62"/>
          <p:cNvSpPr/>
          <p:nvPr/>
        </p:nvSpPr>
        <p:spPr>
          <a:xfrm>
            <a:off x="5344126" y="1610017"/>
            <a:ext cx="3215945"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 Demonstration Diffusion Strategy</a:t>
            </a:r>
            <a:endParaRPr lang="en-US" sz="2400" b="1" dirty="0">
              <a:solidFill>
                <a:schemeClr val="bg2">
                  <a:lumMod val="75000"/>
                </a:schemeClr>
              </a:solidFill>
              <a:latin typeface="Angsana New" pitchFamily="18" charset="-34"/>
              <a:cs typeface="Angsana New" pitchFamily="18" charset="-34"/>
            </a:endParaRPr>
          </a:p>
        </p:txBody>
      </p:sp>
      <p:sp>
        <p:nvSpPr>
          <p:cNvPr id="64" name="TextBox 63"/>
          <p:cNvSpPr txBox="1"/>
          <p:nvPr/>
        </p:nvSpPr>
        <p:spPr>
          <a:xfrm>
            <a:off x="4698306" y="619764"/>
            <a:ext cx="3958135"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Good Care: Hospitals + Technologies</a:t>
            </a:r>
            <a:endParaRPr lang="th-TH" b="1" dirty="0">
              <a:solidFill>
                <a:srgbClr val="FF0000"/>
              </a:solidFill>
              <a:latin typeface="Angsana New" pitchFamily="18" charset="-34"/>
              <a:cs typeface="Angsana New" pitchFamily="18" charset="-34"/>
            </a:endParaRPr>
          </a:p>
        </p:txBody>
      </p:sp>
      <p:sp>
        <p:nvSpPr>
          <p:cNvPr id="65" name="TextBox 64"/>
          <p:cNvSpPr txBox="1"/>
          <p:nvPr/>
        </p:nvSpPr>
        <p:spPr>
          <a:xfrm>
            <a:off x="4626866" y="5834738"/>
            <a:ext cx="5315879"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Good Care</a:t>
            </a:r>
            <a:r>
              <a:rPr lang="en-US" dirty="0" smtClean="0">
                <a:solidFill>
                  <a:srgbClr val="FF0000"/>
                </a:solidFill>
                <a:latin typeface="Angsana New" pitchFamily="18" charset="-34"/>
                <a:cs typeface="Angsana New" pitchFamily="18" charset="-34"/>
              </a:rPr>
              <a:t>: </a:t>
            </a:r>
            <a:r>
              <a:rPr lang="en-US" b="1" dirty="0" smtClean="0">
                <a:solidFill>
                  <a:srgbClr val="FF0000"/>
                </a:solidFill>
                <a:latin typeface="Angsana New" pitchFamily="18" charset="-34"/>
                <a:cs typeface="Angsana New" pitchFamily="18" charset="-34"/>
              </a:rPr>
              <a:t>Patient-, Person-, People-</a:t>
            </a:r>
            <a:r>
              <a:rPr lang="en-US" b="1" dirty="0" err="1" smtClean="0">
                <a:solidFill>
                  <a:srgbClr val="FF0000"/>
                </a:solidFill>
                <a:latin typeface="Angsana New" pitchFamily="18" charset="-34"/>
                <a:cs typeface="Angsana New" pitchFamily="18" charset="-34"/>
              </a:rPr>
              <a:t>centred</a:t>
            </a:r>
            <a:r>
              <a:rPr lang="en-US" b="1" dirty="0" smtClean="0">
                <a:solidFill>
                  <a:srgbClr val="FF0000"/>
                </a:solidFill>
                <a:latin typeface="Angsana New" pitchFamily="18" charset="-34"/>
                <a:cs typeface="Angsana New" pitchFamily="18" charset="-34"/>
              </a:rPr>
              <a:t> Care</a:t>
            </a:r>
            <a:endParaRPr lang="th-TH" b="1" dirty="0">
              <a:solidFill>
                <a:srgbClr val="FF0000"/>
              </a:solidFill>
              <a:latin typeface="Angsana New" pitchFamily="18" charset="-34"/>
              <a:cs typeface="Angsana New" pitchFamily="18" charset="-34"/>
            </a:endParaRPr>
          </a:p>
        </p:txBody>
      </p:sp>
      <p:sp>
        <p:nvSpPr>
          <p:cNvPr id="71" name="TextBox 70"/>
          <p:cNvSpPr txBox="1"/>
          <p:nvPr/>
        </p:nvSpPr>
        <p:spPr>
          <a:xfrm>
            <a:off x="4769742" y="1071546"/>
            <a:ext cx="4881465" cy="523220"/>
          </a:xfrm>
          <a:prstGeom prst="rect">
            <a:avLst/>
          </a:prstGeom>
          <a:noFill/>
        </p:spPr>
        <p:txBody>
          <a:bodyPr wrap="none" rtlCol="0">
            <a:spAutoFit/>
          </a:bodyPr>
          <a:lstStyle/>
          <a:p>
            <a:r>
              <a:rPr lang="en-US" dirty="0" smtClean="0">
                <a:solidFill>
                  <a:schemeClr val="bg2">
                    <a:lumMod val="75000"/>
                  </a:schemeClr>
                </a:solidFill>
                <a:latin typeface="Angsana New" pitchFamily="18" charset="-34"/>
                <a:cs typeface="Angsana New" pitchFamily="18" charset="-34"/>
              </a:rPr>
              <a:t>Introduction of new paradigm: </a:t>
            </a:r>
            <a:r>
              <a:rPr lang="en-US" dirty="0" err="1" smtClean="0">
                <a:solidFill>
                  <a:schemeClr val="bg2">
                    <a:lumMod val="75000"/>
                  </a:schemeClr>
                </a:solidFill>
                <a:latin typeface="Angsana New" pitchFamily="18" charset="-34"/>
                <a:cs typeface="Angsana New" pitchFamily="18" charset="-34"/>
              </a:rPr>
              <a:t>Hol</a:t>
            </a:r>
            <a:r>
              <a:rPr lang="en-US" dirty="0" smtClean="0">
                <a:solidFill>
                  <a:schemeClr val="bg2">
                    <a:lumMod val="75000"/>
                  </a:schemeClr>
                </a:solidFill>
                <a:latin typeface="Angsana New" pitchFamily="18" charset="-34"/>
                <a:cs typeface="Angsana New" pitchFamily="18" charset="-34"/>
              </a:rPr>
              <a:t>., Int. Cont., ...</a:t>
            </a:r>
            <a:endParaRPr lang="th-TH" dirty="0">
              <a:solidFill>
                <a:schemeClr val="bg2">
                  <a:lumMod val="75000"/>
                </a:schemeClr>
              </a:solidFill>
              <a:latin typeface="Angsana New" pitchFamily="18" charset="-34"/>
              <a:cs typeface="Angsana New" pitchFamily="18" charset="-34"/>
            </a:endParaRPr>
          </a:p>
        </p:txBody>
      </p:sp>
      <p:sp>
        <p:nvSpPr>
          <p:cNvPr id="75" name="TextBox 74"/>
          <p:cNvSpPr txBox="1"/>
          <p:nvPr/>
        </p:nvSpPr>
        <p:spPr>
          <a:xfrm rot="5400000">
            <a:off x="9026144" y="3194547"/>
            <a:ext cx="2231701"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Changing Paradigm</a:t>
            </a:r>
            <a:endParaRPr lang="th-TH" b="1" dirty="0">
              <a:solidFill>
                <a:srgbClr val="FF0000"/>
              </a:solidFill>
              <a:latin typeface="Angsana New" pitchFamily="18" charset="-34"/>
              <a:cs typeface="Angsana New" pitchFamily="18" charset="-34"/>
            </a:endParaRPr>
          </a:p>
        </p:txBody>
      </p:sp>
      <p:cxnSp>
        <p:nvCxnSpPr>
          <p:cNvPr id="76" name="Straight Connector 75"/>
          <p:cNvCxnSpPr/>
          <p:nvPr/>
        </p:nvCxnSpPr>
        <p:spPr>
          <a:xfrm rot="5400000">
            <a:off x="9545158" y="1714091"/>
            <a:ext cx="1143802" cy="1588"/>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9475308" y="5215347"/>
            <a:ext cx="1285090" cy="1588"/>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825067" y="3253087"/>
            <a:ext cx="4596130" cy="461665"/>
          </a:xfrm>
          <a:prstGeom prst="rect">
            <a:avLst/>
          </a:prstGeom>
          <a:noFill/>
        </p:spPr>
        <p:txBody>
          <a:bodyPr wrap="none" rtlCol="0">
            <a:spAutoFit/>
          </a:bodyPr>
          <a:lstStyle/>
          <a:p>
            <a:r>
              <a:rPr lang="en-US" sz="2400" b="1" dirty="0">
                <a:latin typeface="Angsana New" pitchFamily="18" charset="-34"/>
                <a:cs typeface="Angsana New" pitchFamily="18" charset="-34"/>
              </a:rPr>
              <a:t>2007: Context Based </a:t>
            </a:r>
            <a:r>
              <a:rPr lang="en-US" sz="2400" b="1" dirty="0" smtClean="0">
                <a:latin typeface="Angsana New" pitchFamily="18" charset="-34"/>
                <a:cs typeface="Angsana New" pitchFamily="18" charset="-34"/>
              </a:rPr>
              <a:t>Learning (</a:t>
            </a:r>
            <a:r>
              <a:rPr lang="en-US" sz="2400" b="1" dirty="0" smtClean="0">
                <a:solidFill>
                  <a:srgbClr val="FF0000"/>
                </a:solidFill>
                <a:latin typeface="Angsana New" pitchFamily="18" charset="-34"/>
                <a:cs typeface="Angsana New" pitchFamily="18" charset="-34"/>
              </a:rPr>
              <a:t>CBL</a:t>
            </a:r>
            <a:r>
              <a:rPr lang="en-US" sz="2400" b="1" dirty="0" smtClean="0">
                <a:latin typeface="Angsana New" pitchFamily="18" charset="-34"/>
                <a:cs typeface="Angsana New" pitchFamily="18" charset="-34"/>
              </a:rPr>
              <a:t>): identified Gaps</a:t>
            </a:r>
          </a:p>
        </p:txBody>
      </p:sp>
      <p:sp>
        <p:nvSpPr>
          <p:cNvPr id="69" name="TextBox 68"/>
          <p:cNvSpPr txBox="1"/>
          <p:nvPr/>
        </p:nvSpPr>
        <p:spPr>
          <a:xfrm>
            <a:off x="4769742" y="4324657"/>
            <a:ext cx="3203121" cy="461665"/>
          </a:xfrm>
          <a:prstGeom prst="rect">
            <a:avLst/>
          </a:prstGeom>
          <a:noFill/>
        </p:spPr>
        <p:txBody>
          <a:bodyPr wrap="none" rtlCol="0">
            <a:spAutoFit/>
          </a:bodyPr>
          <a:lstStyle/>
          <a:p>
            <a:r>
              <a:rPr lang="en-US" sz="2400" b="1" dirty="0">
                <a:latin typeface="Angsana New" pitchFamily="18" charset="-34"/>
                <a:cs typeface="Angsana New" pitchFamily="18" charset="-34"/>
              </a:rPr>
              <a:t>2016: </a:t>
            </a:r>
            <a:r>
              <a:rPr lang="en-US" sz="2400" b="1" dirty="0" smtClean="0">
                <a:latin typeface="Angsana New" pitchFamily="18" charset="-34"/>
                <a:cs typeface="Angsana New" pitchFamily="18" charset="-34"/>
              </a:rPr>
              <a:t> Primary Care Cluster (</a:t>
            </a:r>
            <a:r>
              <a:rPr lang="en-US" sz="2400" b="1" dirty="0" smtClean="0">
                <a:solidFill>
                  <a:srgbClr val="FF0000"/>
                </a:solidFill>
                <a:latin typeface="Angsana New" pitchFamily="18" charset="-34"/>
                <a:cs typeface="Angsana New" pitchFamily="18" charset="-34"/>
              </a:rPr>
              <a:t>PCC</a:t>
            </a:r>
            <a:r>
              <a:rPr lang="en-US" sz="2400" b="1" dirty="0" smtClean="0">
                <a:latin typeface="Angsana New" pitchFamily="18" charset="-34"/>
                <a:cs typeface="Angsana New" pitchFamily="18" charset="-34"/>
              </a:rPr>
              <a:t>);  </a:t>
            </a:r>
          </a:p>
        </p:txBody>
      </p:sp>
      <p:sp>
        <p:nvSpPr>
          <p:cNvPr id="70" name="TextBox 69"/>
          <p:cNvSpPr txBox="1"/>
          <p:nvPr/>
        </p:nvSpPr>
        <p:spPr>
          <a:xfrm>
            <a:off x="4808651" y="3753153"/>
            <a:ext cx="2257349" cy="461665"/>
          </a:xfrm>
          <a:prstGeom prst="rect">
            <a:avLst/>
          </a:prstGeom>
          <a:noFill/>
        </p:spPr>
        <p:txBody>
          <a:bodyPr wrap="none" rtlCol="0">
            <a:spAutoFit/>
          </a:bodyPr>
          <a:lstStyle/>
          <a:p>
            <a:r>
              <a:rPr lang="en-US" sz="2400" b="1" dirty="0" smtClean="0">
                <a:latin typeface="Angsana New" pitchFamily="18" charset="-34"/>
                <a:cs typeface="Angsana New" pitchFamily="18" charset="-34"/>
              </a:rPr>
              <a:t>2011:</a:t>
            </a:r>
            <a:r>
              <a:rPr lang="th-TH" sz="2400" b="1" dirty="0" smtClean="0">
                <a:latin typeface="Angsana New" pitchFamily="18" charset="-34"/>
                <a:cs typeface="Angsana New" pitchFamily="18" charset="-34"/>
              </a:rPr>
              <a:t> </a:t>
            </a:r>
            <a:r>
              <a:rPr lang="en-US" sz="2400" b="1" dirty="0" smtClean="0">
                <a:latin typeface="Angsana New" pitchFamily="18" charset="-34"/>
                <a:cs typeface="Angsana New" pitchFamily="18" charset="-34"/>
              </a:rPr>
              <a:t>DHS --&gt; UCARE</a:t>
            </a:r>
            <a:endParaRPr lang="th-TH" sz="2400" b="1" dirty="0">
              <a:latin typeface="Angsana New" pitchFamily="18" charset="-34"/>
              <a:cs typeface="Angsana New" pitchFamily="18" charset="-34"/>
            </a:endParaRPr>
          </a:p>
        </p:txBody>
      </p:sp>
      <p:sp>
        <p:nvSpPr>
          <p:cNvPr id="72" name="TextBox 71"/>
          <p:cNvSpPr txBox="1"/>
          <p:nvPr/>
        </p:nvSpPr>
        <p:spPr>
          <a:xfrm>
            <a:off x="4773491" y="4038905"/>
            <a:ext cx="2908168" cy="461665"/>
          </a:xfrm>
          <a:prstGeom prst="rect">
            <a:avLst/>
          </a:prstGeom>
          <a:noFill/>
        </p:spPr>
        <p:txBody>
          <a:bodyPr wrap="none" rtlCol="0">
            <a:spAutoFit/>
          </a:bodyPr>
          <a:lstStyle/>
          <a:p>
            <a:r>
              <a:rPr lang="en-US" sz="2400" b="1" dirty="0" smtClean="0">
                <a:latin typeface="Angsana New" pitchFamily="18" charset="-34"/>
                <a:cs typeface="Angsana New" pitchFamily="18" charset="-34"/>
              </a:rPr>
              <a:t>2015:  Family Care Teams (</a:t>
            </a:r>
            <a:r>
              <a:rPr lang="en-US" sz="2400" b="1" dirty="0" smtClean="0">
                <a:solidFill>
                  <a:srgbClr val="FF0000"/>
                </a:solidFill>
                <a:latin typeface="Angsana New" pitchFamily="18" charset="-34"/>
                <a:cs typeface="Angsana New" pitchFamily="18" charset="-34"/>
              </a:rPr>
              <a:t>FCT</a:t>
            </a:r>
            <a:r>
              <a:rPr lang="en-US" sz="2400" b="1" dirty="0" smtClean="0">
                <a:latin typeface="Angsana New" pitchFamily="18" charset="-34"/>
                <a:cs typeface="Angsana New" pitchFamily="18" charset="-34"/>
              </a:rPr>
              <a:t>)</a:t>
            </a:r>
            <a:endParaRPr lang="th-TH" sz="2400" b="1" dirty="0">
              <a:latin typeface="Angsana New" pitchFamily="18" charset="-34"/>
              <a:cs typeface="Angsana New" pitchFamily="18" charset="-34"/>
            </a:endParaRPr>
          </a:p>
        </p:txBody>
      </p:sp>
      <p:sp>
        <p:nvSpPr>
          <p:cNvPr id="79" name="Oval 78"/>
          <p:cNvSpPr/>
          <p:nvPr/>
        </p:nvSpPr>
        <p:spPr>
          <a:xfrm>
            <a:off x="4348122" y="3071810"/>
            <a:ext cx="357191"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itchFamily="18" charset="-34"/>
                <a:cs typeface="Angsana New" pitchFamily="18" charset="-34"/>
              </a:rPr>
              <a:t>3</a:t>
            </a:r>
            <a:endParaRPr lang="th-TH" b="1" dirty="0">
              <a:solidFill>
                <a:srgbClr val="FFFF00"/>
              </a:solidFill>
              <a:latin typeface="Angsana New" pitchFamily="18" charset="-34"/>
              <a:cs typeface="Angsana New" pitchFamily="18" charset="-34"/>
            </a:endParaRPr>
          </a:p>
        </p:txBody>
      </p:sp>
      <p:sp>
        <p:nvSpPr>
          <p:cNvPr id="80" name="Rectangle 79"/>
          <p:cNvSpPr/>
          <p:nvPr/>
        </p:nvSpPr>
        <p:spPr>
          <a:xfrm>
            <a:off x="5341247" y="3500441"/>
            <a:ext cx="3724096" cy="461665"/>
          </a:xfrm>
          <a:prstGeom prst="rect">
            <a:avLst/>
          </a:prstGeom>
        </p:spPr>
        <p:txBody>
          <a:bodyPr wrap="none">
            <a:spAutoFit/>
          </a:bodyPr>
          <a:lstStyle/>
          <a:p>
            <a:r>
              <a:rPr lang="en-US" sz="2400" b="1" dirty="0" smtClean="0">
                <a:latin typeface="Angsana New" pitchFamily="18" charset="-34"/>
                <a:cs typeface="Angsana New" pitchFamily="18" charset="-34"/>
              </a:rPr>
              <a:t>PCPL (2007), FPL (2012), DHML (2014)</a:t>
            </a:r>
            <a:endParaRPr lang="th-TH" sz="2400" b="1" dirty="0">
              <a:latin typeface="Angsana New" pitchFamily="18" charset="-34"/>
              <a:cs typeface="Angsana New" pitchFamily="18" charset="-34"/>
            </a:endParaRPr>
          </a:p>
        </p:txBody>
      </p:sp>
      <p:sp>
        <p:nvSpPr>
          <p:cNvPr id="81" name="TextBox 80"/>
          <p:cNvSpPr txBox="1"/>
          <p:nvPr/>
        </p:nvSpPr>
        <p:spPr>
          <a:xfrm>
            <a:off x="4769742" y="2977218"/>
            <a:ext cx="5230919" cy="523220"/>
          </a:xfrm>
          <a:prstGeom prst="rect">
            <a:avLst/>
          </a:prstGeom>
          <a:noFill/>
        </p:spPr>
        <p:txBody>
          <a:bodyPr wrap="none" rtlCol="0">
            <a:spAutoFit/>
          </a:bodyPr>
          <a:lstStyle/>
          <a:p>
            <a:r>
              <a:rPr lang="en-US" dirty="0" smtClean="0">
                <a:solidFill>
                  <a:srgbClr val="FF0000"/>
                </a:solidFill>
                <a:latin typeface="Angsana New" pitchFamily="18" charset="-34"/>
                <a:cs typeface="Angsana New" pitchFamily="18" charset="-34"/>
              </a:rPr>
              <a:t>Matrix Teams/Links/Networks in the context of DHS</a:t>
            </a:r>
            <a:endParaRPr lang="th-TH" dirty="0">
              <a:solidFill>
                <a:srgbClr val="FF0000"/>
              </a:solidFill>
              <a:latin typeface="Angsana New" pitchFamily="18" charset="-34"/>
              <a:cs typeface="Angsana New" pitchFamily="18" charset="-34"/>
            </a:endParaRPr>
          </a:p>
        </p:txBody>
      </p:sp>
      <p:sp>
        <p:nvSpPr>
          <p:cNvPr id="41" name="Oval 40"/>
          <p:cNvSpPr/>
          <p:nvPr/>
        </p:nvSpPr>
        <p:spPr>
          <a:xfrm>
            <a:off x="4348122" y="2357431"/>
            <a:ext cx="357191" cy="35719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2</a:t>
            </a:r>
            <a:endParaRPr lang="th-TH" b="1" dirty="0">
              <a:solidFill>
                <a:schemeClr val="bg2">
                  <a:lumMod val="75000"/>
                </a:schemeClr>
              </a:solidFill>
              <a:latin typeface="Angsana New" pitchFamily="18" charset="-34"/>
              <a:cs typeface="Angsana New" pitchFamily="18" charset="-34"/>
            </a:endParaRPr>
          </a:p>
        </p:txBody>
      </p:sp>
      <p:sp>
        <p:nvSpPr>
          <p:cNvPr id="51" name="TextBox 50"/>
          <p:cNvSpPr txBox="1"/>
          <p:nvPr/>
        </p:nvSpPr>
        <p:spPr>
          <a:xfrm>
            <a:off x="4776750" y="2452022"/>
            <a:ext cx="5139548" cy="461665"/>
          </a:xfrm>
          <a:prstGeom prst="rect">
            <a:avLst/>
          </a:prstGeom>
          <a:noFill/>
        </p:spPr>
        <p:txBody>
          <a:bodyPr wrap="none" rtlCol="0">
            <a:spAutoFit/>
          </a:bodyPr>
          <a:lstStyle/>
          <a:p>
            <a:r>
              <a:rPr lang="en-US" sz="2400" b="1" dirty="0">
                <a:solidFill>
                  <a:schemeClr val="bg2">
                    <a:lumMod val="75000"/>
                  </a:schemeClr>
                </a:solidFill>
                <a:latin typeface="Angsana New" pitchFamily="18" charset="-34"/>
                <a:cs typeface="Angsana New" pitchFamily="18" charset="-34"/>
              </a:rPr>
              <a:t>2002: </a:t>
            </a:r>
            <a:r>
              <a:rPr lang="en-US" sz="2400" b="1" dirty="0" smtClean="0">
                <a:solidFill>
                  <a:schemeClr val="bg2">
                    <a:lumMod val="75000"/>
                  </a:schemeClr>
                </a:solidFill>
                <a:latin typeface="Angsana New" pitchFamily="18" charset="-34"/>
                <a:cs typeface="Angsana New" pitchFamily="18" charset="-34"/>
              </a:rPr>
              <a:t> Contracting </a:t>
            </a:r>
            <a:r>
              <a:rPr lang="en-US" sz="2400" b="1" dirty="0">
                <a:solidFill>
                  <a:schemeClr val="bg2">
                    <a:lumMod val="75000"/>
                  </a:schemeClr>
                </a:solidFill>
                <a:latin typeface="Angsana New" pitchFamily="18" charset="-34"/>
                <a:cs typeface="Angsana New" pitchFamily="18" charset="-34"/>
              </a:rPr>
              <a:t>Unit for Primary </a:t>
            </a:r>
            <a:r>
              <a:rPr lang="en-US" sz="2400" b="1" dirty="0" smtClean="0">
                <a:solidFill>
                  <a:schemeClr val="bg2">
                    <a:lumMod val="75000"/>
                  </a:schemeClr>
                </a:solidFill>
                <a:latin typeface="Angsana New" pitchFamily="18" charset="-34"/>
                <a:cs typeface="Angsana New" pitchFamily="18" charset="-34"/>
              </a:rPr>
              <a:t>Care (CUP): HR criteria</a:t>
            </a:r>
          </a:p>
        </p:txBody>
      </p:sp>
      <p:sp>
        <p:nvSpPr>
          <p:cNvPr id="52" name="Rectangle 51"/>
          <p:cNvSpPr/>
          <p:nvPr/>
        </p:nvSpPr>
        <p:spPr>
          <a:xfrm>
            <a:off x="5372211" y="2702762"/>
            <a:ext cx="4655442"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Primary Care Unit (</a:t>
            </a:r>
            <a:r>
              <a:rPr lang="en-US" sz="2400" b="1" dirty="0">
                <a:solidFill>
                  <a:schemeClr val="bg2">
                    <a:lumMod val="75000"/>
                  </a:schemeClr>
                </a:solidFill>
                <a:latin typeface="Angsana New" pitchFamily="18" charset="-34"/>
                <a:cs typeface="Angsana New" pitchFamily="18" charset="-34"/>
              </a:rPr>
              <a:t>PCU): intro… new medical culture</a:t>
            </a:r>
            <a:endParaRPr lang="th-TH" sz="2400" b="1" dirty="0">
              <a:solidFill>
                <a:schemeClr val="bg2">
                  <a:lumMod val="75000"/>
                </a:schemeClr>
              </a:solidFill>
              <a:latin typeface="Angsana New" pitchFamily="18" charset="-34"/>
              <a:cs typeface="Angsana New" pitchFamily="18" charset="-34"/>
            </a:endParaRPr>
          </a:p>
        </p:txBody>
      </p:sp>
      <p:sp>
        <p:nvSpPr>
          <p:cNvPr id="53" name="TextBox 52"/>
          <p:cNvSpPr txBox="1"/>
          <p:nvPr/>
        </p:nvSpPr>
        <p:spPr>
          <a:xfrm>
            <a:off x="4769742" y="2214554"/>
            <a:ext cx="5331909" cy="523220"/>
          </a:xfrm>
          <a:prstGeom prst="rect">
            <a:avLst/>
          </a:prstGeom>
          <a:noFill/>
        </p:spPr>
        <p:txBody>
          <a:bodyPr wrap="none" rtlCol="0">
            <a:spAutoFit/>
          </a:bodyPr>
          <a:lstStyle/>
          <a:p>
            <a:r>
              <a:rPr lang="en-US" dirty="0" smtClean="0">
                <a:solidFill>
                  <a:schemeClr val="bg2">
                    <a:lumMod val="75000"/>
                  </a:schemeClr>
                </a:solidFill>
                <a:latin typeface="Angsana New" pitchFamily="18" charset="-34"/>
                <a:cs typeface="Angsana New" pitchFamily="18" charset="-34"/>
              </a:rPr>
              <a:t>Impacts of the UC scheme: Introducing Matrix Teams</a:t>
            </a:r>
            <a:endParaRPr lang="th-TH" dirty="0">
              <a:solidFill>
                <a:schemeClr val="bg2">
                  <a:lumMod val="75000"/>
                </a:schemeClr>
              </a:solidFill>
              <a:latin typeface="Angsana New" pitchFamily="18" charset="-34"/>
              <a:cs typeface="Angsana New" pitchFamily="18" charset="-34"/>
            </a:endParaRPr>
          </a:p>
        </p:txBody>
      </p:sp>
      <p:sp>
        <p:nvSpPr>
          <p:cNvPr id="54" name="Oval 53"/>
          <p:cNvSpPr/>
          <p:nvPr/>
        </p:nvSpPr>
        <p:spPr>
          <a:xfrm>
            <a:off x="4348122" y="5000637"/>
            <a:ext cx="357191" cy="35719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4</a:t>
            </a:r>
            <a:endParaRPr lang="th-TH" b="1" dirty="0">
              <a:solidFill>
                <a:schemeClr val="bg2">
                  <a:lumMod val="75000"/>
                </a:schemeClr>
              </a:solidFill>
              <a:latin typeface="Angsana New" pitchFamily="18" charset="-34"/>
              <a:cs typeface="Angsana New" pitchFamily="18" charset="-34"/>
            </a:endParaRPr>
          </a:p>
        </p:txBody>
      </p:sp>
      <p:sp>
        <p:nvSpPr>
          <p:cNvPr id="55" name="TextBox 54"/>
          <p:cNvSpPr txBox="1"/>
          <p:nvPr/>
        </p:nvSpPr>
        <p:spPr>
          <a:xfrm>
            <a:off x="4769742" y="4906044"/>
            <a:ext cx="1418978" cy="523220"/>
          </a:xfrm>
          <a:prstGeom prst="rect">
            <a:avLst/>
          </a:prstGeom>
          <a:noFill/>
        </p:spPr>
        <p:txBody>
          <a:bodyPr wrap="none" rtlCol="0">
            <a:spAutoFit/>
          </a:bodyPr>
          <a:lstStyle/>
          <a:p>
            <a:r>
              <a:rPr lang="en-US" dirty="0" smtClean="0">
                <a:solidFill>
                  <a:schemeClr val="bg2">
                    <a:lumMod val="75000"/>
                  </a:schemeClr>
                </a:solidFill>
                <a:latin typeface="Angsana New" pitchFamily="18" charset="-34"/>
                <a:cs typeface="Angsana New" pitchFamily="18" charset="-34"/>
              </a:rPr>
              <a:t>Legal issues:</a:t>
            </a:r>
            <a:endParaRPr lang="th-TH" dirty="0">
              <a:solidFill>
                <a:schemeClr val="bg2">
                  <a:lumMod val="75000"/>
                </a:schemeClr>
              </a:solidFill>
              <a:latin typeface="Angsana New" pitchFamily="18" charset="-34"/>
              <a:cs typeface="Angsana New" pitchFamily="18" charset="-34"/>
            </a:endParaRPr>
          </a:p>
        </p:txBody>
      </p:sp>
      <p:sp>
        <p:nvSpPr>
          <p:cNvPr id="56" name="Rectangle 55"/>
          <p:cNvSpPr/>
          <p:nvPr/>
        </p:nvSpPr>
        <p:spPr>
          <a:xfrm>
            <a:off x="4769742" y="5213039"/>
            <a:ext cx="5370381"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2017:  Family Doctor (Constitution); DHB (Cabinet resolution)</a:t>
            </a:r>
            <a:endParaRPr lang="th-TH" sz="2400" b="1" dirty="0">
              <a:solidFill>
                <a:schemeClr val="bg2">
                  <a:lumMod val="75000"/>
                </a:schemeClr>
              </a:solidFill>
              <a:latin typeface="Angsana New" pitchFamily="18" charset="-34"/>
              <a:cs typeface="Angsana New" pitchFamily="18" charset="-34"/>
            </a:endParaRPr>
          </a:p>
        </p:txBody>
      </p:sp>
      <p:sp>
        <p:nvSpPr>
          <p:cNvPr id="43" name="Oval 42"/>
          <p:cNvSpPr/>
          <p:nvPr/>
        </p:nvSpPr>
        <p:spPr>
          <a:xfrm>
            <a:off x="4207284" y="2985608"/>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3</a:t>
            </a:r>
            <a:endParaRPr lang="th-TH" b="1" dirty="0">
              <a:solidFill>
                <a:srgbClr val="FFFF00"/>
              </a:solidFill>
            </a:endParaRPr>
          </a:p>
        </p:txBody>
      </p:sp>
      <p:sp>
        <p:nvSpPr>
          <p:cNvPr id="42" name="TextBox 41"/>
          <p:cNvSpPr txBox="1"/>
          <p:nvPr/>
        </p:nvSpPr>
        <p:spPr>
          <a:xfrm rot="16200000">
            <a:off x="-476120" y="3064070"/>
            <a:ext cx="4551246" cy="954107"/>
          </a:xfrm>
          <a:prstGeom prst="rect">
            <a:avLst/>
          </a:prstGeom>
          <a:solidFill>
            <a:srgbClr val="002060"/>
          </a:solidFill>
          <a:ln w="57150">
            <a:solidFill>
              <a:srgbClr val="0070C0"/>
            </a:solidFill>
          </a:ln>
        </p:spPr>
        <p:txBody>
          <a:bodyPr wrap="none" rtlCol="0">
            <a:spAutoFit/>
          </a:bodyPr>
          <a:lstStyle/>
          <a:p>
            <a:pPr algn="ctr"/>
            <a:r>
              <a:rPr lang="en-US" b="1" dirty="0" smtClean="0">
                <a:solidFill>
                  <a:schemeClr val="bg1"/>
                </a:solidFill>
                <a:latin typeface="Angsana New" pitchFamily="18" charset="-34"/>
                <a:cs typeface="Angsana New" pitchFamily="18" charset="-34"/>
              </a:rPr>
              <a:t>Historical Backgrounds </a:t>
            </a:r>
          </a:p>
          <a:p>
            <a:pPr algn="ctr"/>
            <a:r>
              <a:rPr lang="en-US" b="1" dirty="0" smtClean="0">
                <a:solidFill>
                  <a:schemeClr val="bg1"/>
                </a:solidFill>
                <a:latin typeface="Angsana New" pitchFamily="18" charset="-34"/>
                <a:cs typeface="Angsana New" pitchFamily="18" charset="-34"/>
              </a:rPr>
              <a:t> The Hegemony of Hospital Based Specialists</a:t>
            </a:r>
            <a:endParaRPr lang="th-TH" b="1" dirty="0" smtClean="0">
              <a:solidFill>
                <a:schemeClr val="bg1"/>
              </a:solidFill>
              <a:latin typeface="Angsana New" pitchFamily="18" charset="-34"/>
              <a:cs typeface="Angsana New" pitchFamily="18" charset="-34"/>
            </a:endParaRPr>
          </a:p>
        </p:txBody>
      </p:sp>
      <p:sp>
        <p:nvSpPr>
          <p:cNvPr id="67" name="Rectangle 66"/>
          <p:cNvSpPr/>
          <p:nvPr/>
        </p:nvSpPr>
        <p:spPr>
          <a:xfrm>
            <a:off x="5231171" y="4546014"/>
            <a:ext cx="4358886" cy="461665"/>
          </a:xfrm>
          <a:prstGeom prst="rect">
            <a:avLst/>
          </a:prstGeom>
        </p:spPr>
        <p:txBody>
          <a:bodyPr wrap="none">
            <a:spAutoFit/>
          </a:bodyPr>
          <a:lstStyle/>
          <a:p>
            <a:r>
              <a:rPr lang="en-US" sz="2400" b="1" dirty="0" smtClean="0">
                <a:latin typeface="Angsana New" pitchFamily="18" charset="-34"/>
                <a:cs typeface="Angsana New" pitchFamily="18" charset="-34"/>
              </a:rPr>
              <a:t>  District Health Boards (</a:t>
            </a:r>
            <a:r>
              <a:rPr lang="en-US" sz="2400" b="1" dirty="0" smtClean="0">
                <a:solidFill>
                  <a:srgbClr val="FF0000"/>
                </a:solidFill>
                <a:latin typeface="Angsana New" pitchFamily="18" charset="-34"/>
                <a:cs typeface="Angsana New" pitchFamily="18" charset="-34"/>
              </a:rPr>
              <a:t>DHB</a:t>
            </a:r>
            <a:r>
              <a:rPr lang="en-US" sz="2400" b="1" dirty="0" smtClean="0">
                <a:latin typeface="Angsana New" pitchFamily="18" charset="-34"/>
                <a:cs typeface="Angsana New" pitchFamily="18" charset="-34"/>
              </a:rPr>
              <a:t>): pilot in 73 districts</a:t>
            </a:r>
            <a:endParaRPr lang="th-TH" sz="2400" b="1" dirty="0">
              <a:latin typeface="Angsana New" pitchFamily="18" charset="-34"/>
              <a:cs typeface="Angsana New" pitchFamily="18" charset="-34"/>
            </a:endParaRPr>
          </a:p>
        </p:txBody>
      </p:sp>
      <p:sp>
        <p:nvSpPr>
          <p:cNvPr id="73" name="Rectangle 72"/>
          <p:cNvSpPr/>
          <p:nvPr/>
        </p:nvSpPr>
        <p:spPr>
          <a:xfrm>
            <a:off x="7364600" y="5408313"/>
            <a:ext cx="2388795" cy="523220"/>
          </a:xfrm>
          <a:prstGeom prst="rect">
            <a:avLst/>
          </a:prstGeom>
        </p:spPr>
        <p:txBody>
          <a:bodyPr wrap="none">
            <a:spAutoFit/>
          </a:bodyPr>
          <a:lstStyle/>
          <a:p>
            <a:r>
              <a:rPr lang="en-US" b="1" dirty="0" smtClean="0">
                <a:solidFill>
                  <a:schemeClr val="bg2">
                    <a:lumMod val="75000"/>
                  </a:schemeClr>
                </a:solidFill>
                <a:latin typeface="Angsana New" pitchFamily="18" charset="-34"/>
                <a:cs typeface="Angsana New" pitchFamily="18" charset="-34"/>
              </a:rPr>
              <a:t>&gt;&gt;&gt; All (928) districts </a:t>
            </a:r>
            <a:endParaRPr lang="th-TH" dirty="0">
              <a:solidFill>
                <a:schemeClr val="bg2">
                  <a:lumMod val="75000"/>
                </a:schemeClr>
              </a:solidFill>
            </a:endParaRPr>
          </a:p>
        </p:txBody>
      </p:sp>
      <p:sp>
        <p:nvSpPr>
          <p:cNvPr id="74" name="Rectangle 73"/>
          <p:cNvSpPr/>
          <p:nvPr/>
        </p:nvSpPr>
        <p:spPr>
          <a:xfrm>
            <a:off x="6023053" y="4736465"/>
            <a:ext cx="3627916" cy="461665"/>
          </a:xfrm>
          <a:prstGeom prst="rect">
            <a:avLst/>
          </a:prstGeom>
        </p:spPr>
        <p:txBody>
          <a:bodyPr wrap="none">
            <a:spAutoFit/>
          </a:bodyPr>
          <a:lstStyle/>
          <a:p>
            <a:r>
              <a:rPr lang="en-US" sz="2400" b="1" dirty="0" smtClean="0">
                <a:latin typeface="Angsana New" pitchFamily="18" charset="-34"/>
                <a:cs typeface="Angsana New" pitchFamily="18" charset="-34"/>
              </a:rPr>
              <a:t>&gt;&gt;&gt; early 2017: expanded to 200 districts </a:t>
            </a:r>
            <a:endParaRPr lang="th-TH" sz="2400" dirty="0"/>
          </a:p>
        </p:txBody>
      </p:sp>
      <p:sp>
        <p:nvSpPr>
          <p:cNvPr id="47" name="TextBox 46"/>
          <p:cNvSpPr txBox="1"/>
          <p:nvPr/>
        </p:nvSpPr>
        <p:spPr>
          <a:xfrm>
            <a:off x="1407294" y="341632"/>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Health </a:t>
            </a:r>
            <a:r>
              <a:rPr lang="en-US" sz="2000" b="1" dirty="0" err="1" smtClean="0">
                <a:latin typeface="Angsana New" pitchFamily="18" charset="-34"/>
                <a:cs typeface="Angsana New" pitchFamily="18" charset="-34"/>
              </a:rPr>
              <a:t>centre</a:t>
            </a:r>
            <a:r>
              <a:rPr lang="en-US" sz="2000" dirty="0" smtClean="0">
                <a:latin typeface="Angsana New" pitchFamily="18" charset="-34"/>
                <a:cs typeface="Angsana New" pitchFamily="18" charset="-34"/>
              </a:rPr>
              <a:t>: in every sub-district</a:t>
            </a:r>
            <a:endParaRPr lang="th-TH" sz="2000" dirty="0">
              <a:latin typeface="Angsana New" pitchFamily="18" charset="-34"/>
              <a:cs typeface="Angsana New" pitchFamily="18" charset="-34"/>
            </a:endParaRPr>
          </a:p>
        </p:txBody>
      </p:sp>
      <p:sp>
        <p:nvSpPr>
          <p:cNvPr id="78" name="TextBox 77"/>
          <p:cNvSpPr txBox="1"/>
          <p:nvPr/>
        </p:nvSpPr>
        <p:spPr>
          <a:xfrm>
            <a:off x="386955" y="714356"/>
            <a:ext cx="590226" cy="400110"/>
          </a:xfrm>
          <a:prstGeom prst="rect">
            <a:avLst/>
          </a:prstGeom>
          <a:noFill/>
        </p:spPr>
        <p:txBody>
          <a:bodyPr wrap="none" rtlCol="0">
            <a:spAutoFit/>
          </a:bodyPr>
          <a:lstStyle/>
          <a:p>
            <a:r>
              <a:rPr lang="en-US" sz="2000" b="1" dirty="0" smtClean="0">
                <a:latin typeface="Angsana New" pitchFamily="18" charset="-34"/>
                <a:cs typeface="Angsana New" pitchFamily="18" charset="-34"/>
              </a:rPr>
              <a:t>1980s</a:t>
            </a:r>
            <a:endParaRPr lang="th-TH" sz="2000" dirty="0">
              <a:latin typeface="Angsana New" pitchFamily="18" charset="-34"/>
              <a:cs typeface="Angsana New" pitchFamily="18" charset="-34"/>
            </a:endParaRPr>
          </a:p>
        </p:txBody>
      </p:sp>
      <p:sp>
        <p:nvSpPr>
          <p:cNvPr id="82" name="Rectangle 81"/>
          <p:cNvSpPr/>
          <p:nvPr/>
        </p:nvSpPr>
        <p:spPr>
          <a:xfrm>
            <a:off x="380962" y="224091"/>
            <a:ext cx="965329" cy="400110"/>
          </a:xfrm>
          <a:prstGeom prst="rect">
            <a:avLst/>
          </a:prstGeom>
        </p:spPr>
        <p:txBody>
          <a:bodyPr wrap="none">
            <a:spAutoFit/>
          </a:bodyPr>
          <a:lstStyle/>
          <a:p>
            <a:r>
              <a:rPr lang="en-US" sz="2000" b="1" dirty="0" smtClean="0">
                <a:latin typeface="Angsana New" pitchFamily="18" charset="-34"/>
                <a:cs typeface="Angsana New" pitchFamily="18" charset="-34"/>
              </a:rPr>
              <a:t>1970s - 80s</a:t>
            </a:r>
            <a:endParaRPr lang="th-TH" sz="2000" dirty="0"/>
          </a:p>
        </p:txBody>
      </p:sp>
      <p:sp>
        <p:nvSpPr>
          <p:cNvPr id="83" name="Rectangle 82"/>
          <p:cNvSpPr/>
          <p:nvPr/>
        </p:nvSpPr>
        <p:spPr>
          <a:xfrm>
            <a:off x="977181" y="714356"/>
            <a:ext cx="2558714" cy="400110"/>
          </a:xfrm>
          <a:prstGeom prst="rect">
            <a:avLst/>
          </a:prstGeom>
        </p:spPr>
        <p:txBody>
          <a:bodyPr wrap="none">
            <a:spAutoFit/>
          </a:bodyPr>
          <a:lstStyle/>
          <a:p>
            <a:r>
              <a:rPr lang="en-US" sz="2000" b="1" dirty="0" smtClean="0">
                <a:latin typeface="Angsana New" pitchFamily="18" charset="-34"/>
                <a:cs typeface="Angsana New" pitchFamily="18" charset="-34"/>
              </a:rPr>
              <a:t>Health Volunteers</a:t>
            </a:r>
            <a:r>
              <a:rPr lang="en-US" sz="2000" dirty="0" smtClean="0">
                <a:latin typeface="Angsana New" pitchFamily="18" charset="-34"/>
                <a:cs typeface="Angsana New" pitchFamily="18" charset="-34"/>
              </a:rPr>
              <a:t>: in every village</a:t>
            </a:r>
            <a:endParaRPr lang="th-TH" sz="2000" dirty="0"/>
          </a:p>
        </p:txBody>
      </p:sp>
      <p:sp>
        <p:nvSpPr>
          <p:cNvPr id="84" name="TextBox 83"/>
          <p:cNvSpPr txBox="1"/>
          <p:nvPr/>
        </p:nvSpPr>
        <p:spPr>
          <a:xfrm>
            <a:off x="1400667" y="96467"/>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Hospital</a:t>
            </a:r>
            <a:r>
              <a:rPr lang="en-US" sz="2000" dirty="0" smtClean="0">
                <a:latin typeface="Angsana New" pitchFamily="18" charset="-34"/>
                <a:cs typeface="Angsana New" pitchFamily="18" charset="-34"/>
              </a:rPr>
              <a:t>: in every district</a:t>
            </a:r>
            <a:endParaRPr lang="th-TH" sz="2000" dirty="0">
              <a:latin typeface="Angsana New" pitchFamily="18" charset="-34"/>
              <a:cs typeface="Angsana New" pitchFamily="18" charset="-34"/>
            </a:endParaRPr>
          </a:p>
        </p:txBody>
      </p:sp>
      <p:sp>
        <p:nvSpPr>
          <p:cNvPr id="85" name="Rectangle 84"/>
          <p:cNvSpPr/>
          <p:nvPr/>
        </p:nvSpPr>
        <p:spPr>
          <a:xfrm>
            <a:off x="380962" y="78999"/>
            <a:ext cx="3534215" cy="1002121"/>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6" name="TextBox 85"/>
          <p:cNvSpPr txBox="1"/>
          <p:nvPr/>
        </p:nvSpPr>
        <p:spPr>
          <a:xfrm>
            <a:off x="355204" y="6110294"/>
            <a:ext cx="3570704" cy="430887"/>
          </a:xfrm>
          <a:prstGeom prst="rect">
            <a:avLst/>
          </a:prstGeom>
          <a:noFill/>
          <a:ln w="38100">
            <a:solidFill>
              <a:srgbClr val="FF0000"/>
            </a:solidFill>
          </a:ln>
        </p:spPr>
        <p:txBody>
          <a:bodyPr wrap="square" rtlCol="0">
            <a:spAutoFit/>
          </a:bodyPr>
          <a:lstStyle/>
          <a:p>
            <a:r>
              <a:rPr lang="en-US" sz="2200" b="1" dirty="0">
                <a:latin typeface="Angsana New" pitchFamily="18" charset="-34"/>
                <a:cs typeface="Angsana New" pitchFamily="18" charset="-34"/>
              </a:rPr>
              <a:t>2000s</a:t>
            </a:r>
            <a:r>
              <a:rPr lang="en-US" sz="2200" dirty="0">
                <a:latin typeface="Angsana New" pitchFamily="18" charset="-34"/>
                <a:cs typeface="Angsana New" pitchFamily="18" charset="-34"/>
              </a:rPr>
              <a:t>: </a:t>
            </a:r>
            <a:r>
              <a:rPr lang="en-US" sz="2200" dirty="0" smtClean="0">
                <a:latin typeface="Angsana New" pitchFamily="18" charset="-34"/>
                <a:cs typeface="Angsana New" pitchFamily="18" charset="-34"/>
              </a:rPr>
              <a:t>Achieving </a:t>
            </a:r>
            <a:r>
              <a:rPr lang="en-US" sz="2200" b="1" dirty="0" smtClean="0">
                <a:latin typeface="Angsana New" pitchFamily="18" charset="-34"/>
                <a:cs typeface="Angsana New" pitchFamily="18" charset="-34"/>
              </a:rPr>
              <a:t>Universal Health Coverage</a:t>
            </a:r>
            <a:endParaRPr lang="th-TH" sz="2200" b="1" dirty="0">
              <a:latin typeface="Angsana New" pitchFamily="18" charset="-34"/>
              <a:cs typeface="Angsana New" pitchFamily="18" charset="-34"/>
            </a:endParaRPr>
          </a:p>
        </p:txBody>
      </p:sp>
    </p:spTree>
    <p:extLst>
      <p:ext uri="{BB962C8B-B14F-4D97-AF65-F5344CB8AC3E}">
        <p14:creationId xmlns:p14="http://schemas.microsoft.com/office/powerpoint/2010/main" val="1695247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4828185" y="814783"/>
            <a:ext cx="2096049" cy="1090562"/>
          </a:xfrm>
          <a:prstGeom prst="rect">
            <a:avLst/>
          </a:prstGeom>
        </p:spPr>
      </p:pic>
      <p:pic>
        <p:nvPicPr>
          <p:cNvPr id="1027" name="Picture 3"/>
          <p:cNvPicPr>
            <a:picLocks noChangeAspect="1" noChangeArrowheads="1"/>
          </p:cNvPicPr>
          <p:nvPr/>
        </p:nvPicPr>
        <p:blipFill>
          <a:blip r:embed="rId3"/>
          <a:srcRect/>
          <a:stretch>
            <a:fillRect/>
          </a:stretch>
        </p:blipFill>
        <p:spPr bwMode="auto">
          <a:xfrm>
            <a:off x="1204524" y="1276351"/>
            <a:ext cx="1357323" cy="1143008"/>
          </a:xfrm>
          <a:prstGeom prst="rect">
            <a:avLst/>
          </a:prstGeom>
          <a:noFill/>
          <a:ln w="9525">
            <a:noFill/>
            <a:miter lim="800000"/>
            <a:headEnd/>
            <a:tailEnd/>
          </a:ln>
          <a:effectLst/>
        </p:spPr>
      </p:pic>
      <p:cxnSp>
        <p:nvCxnSpPr>
          <p:cNvPr id="3" name="Straight Connector 2"/>
          <p:cNvCxnSpPr/>
          <p:nvPr/>
        </p:nvCxnSpPr>
        <p:spPr>
          <a:xfrm>
            <a:off x="1142965" y="3380713"/>
            <a:ext cx="4667283" cy="1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7" name="Pentagon 46"/>
          <p:cNvSpPr/>
          <p:nvPr/>
        </p:nvSpPr>
        <p:spPr>
          <a:xfrm>
            <a:off x="380960" y="2125324"/>
            <a:ext cx="762005" cy="2547198"/>
          </a:xfrm>
          <a:prstGeom prst="homePlate">
            <a:avLst>
              <a:gd name="adj" fmla="val 25385"/>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5" name="Straight Arrow Connector 4"/>
          <p:cNvCxnSpPr/>
          <p:nvPr/>
        </p:nvCxnSpPr>
        <p:spPr>
          <a:xfrm>
            <a:off x="5810248" y="3380713"/>
            <a:ext cx="571504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78268" y="3362923"/>
            <a:ext cx="524503" cy="400110"/>
          </a:xfrm>
          <a:prstGeom prst="rect">
            <a:avLst/>
          </a:prstGeom>
          <a:noFill/>
        </p:spPr>
        <p:txBody>
          <a:bodyPr wrap="none" rtlCol="0">
            <a:spAutoFit/>
          </a:bodyPr>
          <a:lstStyle/>
          <a:p>
            <a:r>
              <a:rPr lang="en-US" sz="2000" dirty="0" smtClean="0">
                <a:solidFill>
                  <a:srgbClr val="C00000"/>
                </a:solidFill>
                <a:latin typeface="Angsana New" pitchFamily="18" charset="-34"/>
                <a:cs typeface="Angsana New" pitchFamily="18" charset="-34"/>
              </a:rPr>
              <a:t>2007</a:t>
            </a:r>
            <a:endParaRPr lang="th-TH" sz="2000" dirty="0">
              <a:solidFill>
                <a:srgbClr val="C00000"/>
              </a:solidFill>
              <a:latin typeface="Angsana New" pitchFamily="18" charset="-34"/>
              <a:cs typeface="Angsana New" pitchFamily="18" charset="-34"/>
            </a:endParaRPr>
          </a:p>
        </p:txBody>
      </p:sp>
      <p:sp>
        <p:nvSpPr>
          <p:cNvPr id="7" name="TextBox 6"/>
          <p:cNvSpPr txBox="1"/>
          <p:nvPr/>
        </p:nvSpPr>
        <p:spPr>
          <a:xfrm>
            <a:off x="5416178" y="4191661"/>
            <a:ext cx="646331" cy="523220"/>
          </a:xfrm>
          <a:prstGeom prst="rect">
            <a:avLst/>
          </a:prstGeom>
          <a:noFill/>
        </p:spPr>
        <p:txBody>
          <a:bodyPr wrap="none" rtlCol="0">
            <a:spAutoFit/>
          </a:bodyPr>
          <a:lstStyle/>
          <a:p>
            <a:r>
              <a:rPr lang="en-US" dirty="0" smtClean="0">
                <a:latin typeface="Angsana New" pitchFamily="18" charset="-34"/>
                <a:cs typeface="Angsana New" pitchFamily="18" charset="-34"/>
              </a:rPr>
              <a:t>CBL</a:t>
            </a:r>
            <a:endParaRPr lang="th-TH" dirty="0">
              <a:latin typeface="Angsana New" pitchFamily="18" charset="-34"/>
              <a:cs typeface="Angsana New" pitchFamily="18" charset="-34"/>
            </a:endParaRPr>
          </a:p>
        </p:txBody>
      </p:sp>
      <p:sp>
        <p:nvSpPr>
          <p:cNvPr id="8" name="TextBox 7"/>
          <p:cNvSpPr txBox="1"/>
          <p:nvPr/>
        </p:nvSpPr>
        <p:spPr>
          <a:xfrm>
            <a:off x="5333995" y="2905777"/>
            <a:ext cx="723371" cy="476912"/>
          </a:xfrm>
          <a:prstGeom prst="rect">
            <a:avLst/>
          </a:prstGeom>
          <a:noFill/>
        </p:spPr>
        <p:txBody>
          <a:bodyPr wrap="square" rtlCol="0">
            <a:spAutoFit/>
          </a:bodyPr>
          <a:lstStyle/>
          <a:p>
            <a:pPr algn="ctr"/>
            <a:r>
              <a:rPr lang="en-US" sz="2400" b="1" dirty="0" smtClean="0">
                <a:solidFill>
                  <a:srgbClr val="C00000"/>
                </a:solidFill>
                <a:latin typeface="Angsana New" pitchFamily="18" charset="-34"/>
                <a:cs typeface="Angsana New" pitchFamily="18" charset="-34"/>
              </a:rPr>
              <a:t>PCPL</a:t>
            </a:r>
            <a:endParaRPr lang="th-TH" sz="2400" b="1" dirty="0">
              <a:solidFill>
                <a:srgbClr val="C00000"/>
              </a:solidFill>
              <a:latin typeface="Angsana New" pitchFamily="18" charset="-34"/>
              <a:cs typeface="Angsana New" pitchFamily="18" charset="-34"/>
            </a:endParaRPr>
          </a:p>
        </p:txBody>
      </p:sp>
      <p:sp>
        <p:nvSpPr>
          <p:cNvPr id="14" name="TextBox 13"/>
          <p:cNvSpPr txBox="1"/>
          <p:nvPr/>
        </p:nvSpPr>
        <p:spPr>
          <a:xfrm>
            <a:off x="6975268" y="3362923"/>
            <a:ext cx="524503" cy="400110"/>
          </a:xfrm>
          <a:prstGeom prst="rect">
            <a:avLst/>
          </a:prstGeom>
          <a:noFill/>
        </p:spPr>
        <p:txBody>
          <a:bodyPr wrap="none" rtlCol="0">
            <a:spAutoFit/>
          </a:bodyPr>
          <a:lstStyle/>
          <a:p>
            <a:r>
              <a:rPr lang="en-US" sz="2000" dirty="0" smtClean="0">
                <a:solidFill>
                  <a:srgbClr val="C00000"/>
                </a:solidFill>
                <a:latin typeface="Angsana New" pitchFamily="18" charset="-34"/>
                <a:cs typeface="Angsana New" pitchFamily="18" charset="-34"/>
              </a:rPr>
              <a:t>2011</a:t>
            </a:r>
            <a:endParaRPr lang="th-TH" sz="2000" dirty="0">
              <a:solidFill>
                <a:srgbClr val="C00000"/>
              </a:solidFill>
              <a:latin typeface="Angsana New" pitchFamily="18" charset="-34"/>
              <a:cs typeface="Angsana New" pitchFamily="18" charset="-34"/>
            </a:endParaRPr>
          </a:p>
        </p:txBody>
      </p:sp>
      <p:sp>
        <p:nvSpPr>
          <p:cNvPr id="15" name="TextBox 14"/>
          <p:cNvSpPr txBox="1"/>
          <p:nvPr/>
        </p:nvSpPr>
        <p:spPr>
          <a:xfrm>
            <a:off x="6858007" y="4191661"/>
            <a:ext cx="646331" cy="523220"/>
          </a:xfrm>
          <a:prstGeom prst="rect">
            <a:avLst/>
          </a:prstGeom>
          <a:noFill/>
        </p:spPr>
        <p:txBody>
          <a:bodyPr wrap="none" rtlCol="0">
            <a:spAutoFit/>
          </a:bodyPr>
          <a:lstStyle/>
          <a:p>
            <a:r>
              <a:rPr lang="en-US" dirty="0" smtClean="0">
                <a:latin typeface="Angsana New" pitchFamily="18" charset="-34"/>
                <a:cs typeface="Angsana New" pitchFamily="18" charset="-34"/>
              </a:rPr>
              <a:t>CBL</a:t>
            </a:r>
            <a:endParaRPr lang="th-TH" dirty="0">
              <a:latin typeface="Angsana New" pitchFamily="18" charset="-34"/>
              <a:cs typeface="Angsana New" pitchFamily="18" charset="-34"/>
            </a:endParaRPr>
          </a:p>
        </p:txBody>
      </p:sp>
      <p:sp>
        <p:nvSpPr>
          <p:cNvPr id="16" name="TextBox 15"/>
          <p:cNvSpPr txBox="1"/>
          <p:nvPr/>
        </p:nvSpPr>
        <p:spPr>
          <a:xfrm>
            <a:off x="6225444" y="2537284"/>
            <a:ext cx="2018501" cy="830997"/>
          </a:xfrm>
          <a:prstGeom prst="rect">
            <a:avLst/>
          </a:prstGeom>
          <a:noFill/>
        </p:spPr>
        <p:txBody>
          <a:bodyPr wrap="none" rtlCol="0">
            <a:spAutoFit/>
          </a:bodyPr>
          <a:lstStyle/>
          <a:p>
            <a:pPr algn="ctr"/>
            <a:r>
              <a:rPr lang="en-US" sz="2400" b="1" dirty="0" smtClean="0">
                <a:solidFill>
                  <a:srgbClr val="C00000"/>
                </a:solidFill>
                <a:latin typeface="Angsana New" pitchFamily="18" charset="-34"/>
                <a:cs typeface="Angsana New" pitchFamily="18" charset="-34"/>
              </a:rPr>
              <a:t>PCPL:</a:t>
            </a:r>
            <a:endParaRPr lang="th-TH" sz="2400" b="1" dirty="0">
              <a:solidFill>
                <a:srgbClr val="C00000"/>
              </a:solidFill>
              <a:latin typeface="Angsana New" pitchFamily="18" charset="-34"/>
              <a:cs typeface="Angsana New" pitchFamily="18" charset="-34"/>
            </a:endParaRPr>
          </a:p>
          <a:p>
            <a:pPr algn="ctr"/>
            <a:r>
              <a:rPr lang="en-US" sz="2400" b="1" dirty="0" smtClean="0">
                <a:solidFill>
                  <a:srgbClr val="C00000"/>
                </a:solidFill>
                <a:latin typeface="Angsana New" pitchFamily="18" charset="-34"/>
                <a:cs typeface="Angsana New" pitchFamily="18" charset="-34"/>
              </a:rPr>
              <a:t>Scale up for DHS dev.</a:t>
            </a:r>
          </a:p>
        </p:txBody>
      </p:sp>
      <p:sp>
        <p:nvSpPr>
          <p:cNvPr id="22" name="TextBox 21"/>
          <p:cNvSpPr txBox="1"/>
          <p:nvPr/>
        </p:nvSpPr>
        <p:spPr>
          <a:xfrm>
            <a:off x="8404028" y="3362923"/>
            <a:ext cx="524503" cy="400110"/>
          </a:xfrm>
          <a:prstGeom prst="rect">
            <a:avLst/>
          </a:prstGeom>
          <a:noFill/>
        </p:spPr>
        <p:txBody>
          <a:bodyPr wrap="none" rtlCol="0">
            <a:spAutoFit/>
          </a:bodyPr>
          <a:lstStyle/>
          <a:p>
            <a:r>
              <a:rPr lang="en-US" sz="2000" dirty="0" smtClean="0">
                <a:solidFill>
                  <a:srgbClr val="C00000"/>
                </a:solidFill>
                <a:latin typeface="Angsana New" pitchFamily="18" charset="-34"/>
                <a:cs typeface="Angsana New" pitchFamily="18" charset="-34"/>
              </a:rPr>
              <a:t>2012</a:t>
            </a:r>
            <a:endParaRPr lang="th-TH" sz="2000" dirty="0">
              <a:solidFill>
                <a:srgbClr val="C00000"/>
              </a:solidFill>
              <a:latin typeface="Angsana New" pitchFamily="18" charset="-34"/>
              <a:cs typeface="Angsana New" pitchFamily="18" charset="-34"/>
            </a:endParaRPr>
          </a:p>
        </p:txBody>
      </p:sp>
      <p:sp>
        <p:nvSpPr>
          <p:cNvPr id="23" name="TextBox 22"/>
          <p:cNvSpPr txBox="1"/>
          <p:nvPr/>
        </p:nvSpPr>
        <p:spPr>
          <a:xfrm>
            <a:off x="8289402" y="4191661"/>
            <a:ext cx="646331" cy="523220"/>
          </a:xfrm>
          <a:prstGeom prst="rect">
            <a:avLst/>
          </a:prstGeom>
          <a:noFill/>
        </p:spPr>
        <p:txBody>
          <a:bodyPr wrap="none" rtlCol="0">
            <a:spAutoFit/>
          </a:bodyPr>
          <a:lstStyle/>
          <a:p>
            <a:r>
              <a:rPr lang="en-US" dirty="0" smtClean="0">
                <a:latin typeface="Angsana New" pitchFamily="18" charset="-34"/>
                <a:cs typeface="Angsana New" pitchFamily="18" charset="-34"/>
              </a:rPr>
              <a:t>CBL</a:t>
            </a:r>
            <a:endParaRPr lang="th-TH" dirty="0">
              <a:latin typeface="Angsana New" pitchFamily="18" charset="-34"/>
              <a:cs typeface="Angsana New" pitchFamily="18" charset="-34"/>
            </a:endParaRPr>
          </a:p>
        </p:txBody>
      </p:sp>
      <p:sp>
        <p:nvSpPr>
          <p:cNvPr id="24" name="TextBox 23"/>
          <p:cNvSpPr txBox="1"/>
          <p:nvPr/>
        </p:nvSpPr>
        <p:spPr>
          <a:xfrm>
            <a:off x="8385737" y="2905780"/>
            <a:ext cx="567783" cy="461665"/>
          </a:xfrm>
          <a:prstGeom prst="rect">
            <a:avLst/>
          </a:prstGeom>
          <a:noFill/>
        </p:spPr>
        <p:txBody>
          <a:bodyPr wrap="none" rtlCol="0">
            <a:spAutoFit/>
          </a:bodyPr>
          <a:lstStyle/>
          <a:p>
            <a:pPr algn="ctr"/>
            <a:r>
              <a:rPr lang="en-US" sz="2400" b="1" dirty="0" smtClean="0">
                <a:solidFill>
                  <a:srgbClr val="C00000"/>
                </a:solidFill>
                <a:latin typeface="Angsana New" pitchFamily="18" charset="-34"/>
                <a:cs typeface="Angsana New" pitchFamily="18" charset="-34"/>
              </a:rPr>
              <a:t>FPL</a:t>
            </a:r>
            <a:endParaRPr lang="th-TH" sz="2400" b="1" dirty="0">
              <a:solidFill>
                <a:srgbClr val="C00000"/>
              </a:solidFill>
              <a:latin typeface="Angsana New" pitchFamily="18" charset="-34"/>
              <a:cs typeface="Angsana New" pitchFamily="18" charset="-34"/>
            </a:endParaRPr>
          </a:p>
        </p:txBody>
      </p:sp>
      <p:sp>
        <p:nvSpPr>
          <p:cNvPr id="25" name="TextBox 24"/>
          <p:cNvSpPr txBox="1"/>
          <p:nvPr/>
        </p:nvSpPr>
        <p:spPr>
          <a:xfrm>
            <a:off x="10159198" y="3362923"/>
            <a:ext cx="524503" cy="400110"/>
          </a:xfrm>
          <a:prstGeom prst="rect">
            <a:avLst/>
          </a:prstGeom>
          <a:noFill/>
        </p:spPr>
        <p:txBody>
          <a:bodyPr wrap="none" rtlCol="0">
            <a:spAutoFit/>
          </a:bodyPr>
          <a:lstStyle/>
          <a:p>
            <a:r>
              <a:rPr lang="en-US" sz="2000" dirty="0" smtClean="0">
                <a:solidFill>
                  <a:srgbClr val="C00000"/>
                </a:solidFill>
                <a:latin typeface="Angsana New" pitchFamily="18" charset="-34"/>
                <a:cs typeface="Angsana New" pitchFamily="18" charset="-34"/>
              </a:rPr>
              <a:t>2104</a:t>
            </a:r>
            <a:endParaRPr lang="th-TH" sz="2000" dirty="0">
              <a:solidFill>
                <a:srgbClr val="C00000"/>
              </a:solidFill>
              <a:latin typeface="Angsana New" pitchFamily="18" charset="-34"/>
              <a:cs typeface="Angsana New" pitchFamily="18" charset="-34"/>
            </a:endParaRPr>
          </a:p>
        </p:txBody>
      </p:sp>
      <p:sp>
        <p:nvSpPr>
          <p:cNvPr id="26" name="TextBox 25"/>
          <p:cNvSpPr txBox="1"/>
          <p:nvPr/>
        </p:nvSpPr>
        <p:spPr>
          <a:xfrm>
            <a:off x="10134329" y="2905780"/>
            <a:ext cx="819455" cy="461665"/>
          </a:xfrm>
          <a:prstGeom prst="rect">
            <a:avLst/>
          </a:prstGeom>
          <a:noFill/>
        </p:spPr>
        <p:txBody>
          <a:bodyPr wrap="none" rtlCol="0">
            <a:spAutoFit/>
          </a:bodyPr>
          <a:lstStyle/>
          <a:p>
            <a:pPr algn="ctr"/>
            <a:r>
              <a:rPr lang="en-US" sz="2400" b="1" dirty="0" smtClean="0">
                <a:solidFill>
                  <a:srgbClr val="C00000"/>
                </a:solidFill>
                <a:latin typeface="Angsana New" pitchFamily="18" charset="-34"/>
                <a:cs typeface="Angsana New" pitchFamily="18" charset="-34"/>
              </a:rPr>
              <a:t>DHML</a:t>
            </a:r>
            <a:endParaRPr lang="th-TH" sz="2400" b="1" dirty="0">
              <a:solidFill>
                <a:srgbClr val="C00000"/>
              </a:solidFill>
              <a:latin typeface="Angsana New" pitchFamily="18" charset="-34"/>
              <a:cs typeface="Angsana New" pitchFamily="18" charset="-34"/>
            </a:endParaRPr>
          </a:p>
        </p:txBody>
      </p:sp>
      <p:sp>
        <p:nvSpPr>
          <p:cNvPr id="29" name="TextBox 28"/>
          <p:cNvSpPr txBox="1"/>
          <p:nvPr/>
        </p:nvSpPr>
        <p:spPr>
          <a:xfrm>
            <a:off x="10173899" y="4191661"/>
            <a:ext cx="646331" cy="523220"/>
          </a:xfrm>
          <a:prstGeom prst="rect">
            <a:avLst/>
          </a:prstGeom>
          <a:noFill/>
        </p:spPr>
        <p:txBody>
          <a:bodyPr wrap="none" rtlCol="0">
            <a:spAutoFit/>
          </a:bodyPr>
          <a:lstStyle/>
          <a:p>
            <a:r>
              <a:rPr lang="en-US" dirty="0" smtClean="0">
                <a:latin typeface="Angsana New" pitchFamily="18" charset="-34"/>
                <a:cs typeface="Angsana New" pitchFamily="18" charset="-34"/>
              </a:rPr>
              <a:t>CBL</a:t>
            </a:r>
            <a:endParaRPr lang="th-TH" dirty="0">
              <a:latin typeface="Angsana New" pitchFamily="18" charset="-34"/>
              <a:cs typeface="Angsana New" pitchFamily="18" charset="-34"/>
            </a:endParaRPr>
          </a:p>
        </p:txBody>
      </p:sp>
      <p:sp>
        <p:nvSpPr>
          <p:cNvPr id="33" name="TextBox 32"/>
          <p:cNvSpPr txBox="1"/>
          <p:nvPr/>
        </p:nvSpPr>
        <p:spPr>
          <a:xfrm>
            <a:off x="4953565" y="1744886"/>
            <a:ext cx="1640193" cy="830997"/>
          </a:xfrm>
          <a:prstGeom prst="rect">
            <a:avLst/>
          </a:prstGeom>
          <a:noFill/>
        </p:spPr>
        <p:txBody>
          <a:bodyPr wrap="none" rtlCol="0">
            <a:spAutoFit/>
          </a:bodyPr>
          <a:lstStyle/>
          <a:p>
            <a:pPr algn="ctr"/>
            <a:r>
              <a:rPr lang="en-US" sz="2400" b="1" dirty="0" smtClean="0">
                <a:latin typeface="Angsana New" pitchFamily="18" charset="-34"/>
                <a:cs typeface="Angsana New" pitchFamily="18" charset="-34"/>
              </a:rPr>
              <a:t>P</a:t>
            </a:r>
            <a:r>
              <a:rPr lang="en-US" sz="2400" dirty="0" smtClean="0">
                <a:latin typeface="Angsana New" pitchFamily="18" charset="-34"/>
                <a:cs typeface="Angsana New" pitchFamily="18" charset="-34"/>
              </a:rPr>
              <a:t>rimary </a:t>
            </a:r>
            <a:r>
              <a:rPr lang="en-US" sz="2400" b="1" dirty="0" smtClean="0">
                <a:latin typeface="Angsana New" pitchFamily="18" charset="-34"/>
                <a:cs typeface="Angsana New" pitchFamily="18" charset="-34"/>
              </a:rPr>
              <a:t>C</a:t>
            </a:r>
            <a:r>
              <a:rPr lang="en-US" sz="2400" dirty="0" smtClean="0">
                <a:latin typeface="Angsana New" pitchFamily="18" charset="-34"/>
                <a:cs typeface="Angsana New" pitchFamily="18" charset="-34"/>
              </a:rPr>
              <a:t>are</a:t>
            </a:r>
          </a:p>
          <a:p>
            <a:pPr algn="ctr"/>
            <a:r>
              <a:rPr lang="en-US" sz="2400" b="1" dirty="0" smtClean="0">
                <a:latin typeface="Angsana New" pitchFamily="18" charset="-34"/>
                <a:cs typeface="Angsana New" pitchFamily="18" charset="-34"/>
              </a:rPr>
              <a:t>P</a:t>
            </a:r>
            <a:r>
              <a:rPr lang="en-US" sz="2400" dirty="0" smtClean="0">
                <a:latin typeface="Angsana New" pitchFamily="18" charset="-34"/>
                <a:cs typeface="Angsana New" pitchFamily="18" charset="-34"/>
              </a:rPr>
              <a:t>ractice </a:t>
            </a:r>
            <a:r>
              <a:rPr lang="en-US" sz="2400" b="1" dirty="0" smtClean="0">
                <a:latin typeface="Angsana New" pitchFamily="18" charset="-34"/>
                <a:cs typeface="Angsana New" pitchFamily="18" charset="-34"/>
              </a:rPr>
              <a:t>L</a:t>
            </a:r>
            <a:r>
              <a:rPr lang="en-US" sz="2400" dirty="0" smtClean="0">
                <a:latin typeface="Angsana New" pitchFamily="18" charset="-34"/>
                <a:cs typeface="Angsana New" pitchFamily="18" charset="-34"/>
              </a:rPr>
              <a:t>earning</a:t>
            </a:r>
            <a:endParaRPr lang="th-TH" sz="2400" dirty="0">
              <a:latin typeface="Angsana New" pitchFamily="18" charset="-34"/>
              <a:cs typeface="Angsana New" pitchFamily="18" charset="-34"/>
            </a:endParaRPr>
          </a:p>
        </p:txBody>
      </p:sp>
      <p:sp>
        <p:nvSpPr>
          <p:cNvPr id="34" name="TextBox 33"/>
          <p:cNvSpPr txBox="1"/>
          <p:nvPr/>
        </p:nvSpPr>
        <p:spPr>
          <a:xfrm>
            <a:off x="7899050" y="1737642"/>
            <a:ext cx="1483098" cy="830997"/>
          </a:xfrm>
          <a:prstGeom prst="rect">
            <a:avLst/>
          </a:prstGeom>
          <a:noFill/>
        </p:spPr>
        <p:txBody>
          <a:bodyPr wrap="none" rtlCol="0">
            <a:spAutoFit/>
          </a:bodyPr>
          <a:lstStyle/>
          <a:p>
            <a:pPr algn="ctr"/>
            <a:r>
              <a:rPr lang="en-US" sz="2400" b="1" dirty="0" smtClean="0">
                <a:latin typeface="Angsana New" pitchFamily="18" charset="-34"/>
                <a:cs typeface="Angsana New" pitchFamily="18" charset="-34"/>
              </a:rPr>
              <a:t>F</a:t>
            </a:r>
            <a:r>
              <a:rPr lang="en-US" sz="2400" dirty="0" smtClean="0">
                <a:latin typeface="Angsana New" pitchFamily="18" charset="-34"/>
                <a:cs typeface="Angsana New" pitchFamily="18" charset="-34"/>
              </a:rPr>
              <a:t>amily </a:t>
            </a:r>
            <a:r>
              <a:rPr lang="en-US" sz="2400" b="1" dirty="0" smtClean="0">
                <a:latin typeface="Angsana New" pitchFamily="18" charset="-34"/>
                <a:cs typeface="Angsana New" pitchFamily="18" charset="-34"/>
              </a:rPr>
              <a:t>P</a:t>
            </a:r>
            <a:r>
              <a:rPr lang="en-US" sz="2400" dirty="0" smtClean="0">
                <a:latin typeface="Angsana New" pitchFamily="18" charset="-34"/>
                <a:cs typeface="Angsana New" pitchFamily="18" charset="-34"/>
              </a:rPr>
              <a:t>ractice</a:t>
            </a:r>
          </a:p>
          <a:p>
            <a:pPr algn="ctr"/>
            <a:r>
              <a:rPr lang="en-US" sz="2400" b="1" dirty="0" smtClean="0">
                <a:latin typeface="Angsana New" pitchFamily="18" charset="-34"/>
                <a:cs typeface="Angsana New" pitchFamily="18" charset="-34"/>
              </a:rPr>
              <a:t>L</a:t>
            </a:r>
            <a:r>
              <a:rPr lang="en-US" sz="2400" dirty="0" smtClean="0">
                <a:latin typeface="Angsana New" pitchFamily="18" charset="-34"/>
                <a:cs typeface="Angsana New" pitchFamily="18" charset="-34"/>
              </a:rPr>
              <a:t>earning</a:t>
            </a:r>
            <a:endParaRPr lang="th-TH" sz="2400" dirty="0">
              <a:latin typeface="Angsana New" pitchFamily="18" charset="-34"/>
              <a:cs typeface="Angsana New" pitchFamily="18" charset="-34"/>
            </a:endParaRPr>
          </a:p>
        </p:txBody>
      </p:sp>
      <p:sp>
        <p:nvSpPr>
          <p:cNvPr id="37" name="TextBox 36"/>
          <p:cNvSpPr txBox="1"/>
          <p:nvPr/>
        </p:nvSpPr>
        <p:spPr>
          <a:xfrm>
            <a:off x="9752222" y="1605685"/>
            <a:ext cx="1435009" cy="1200329"/>
          </a:xfrm>
          <a:prstGeom prst="rect">
            <a:avLst/>
          </a:prstGeom>
          <a:noFill/>
        </p:spPr>
        <p:txBody>
          <a:bodyPr wrap="none" rtlCol="0">
            <a:spAutoFit/>
          </a:bodyPr>
          <a:lstStyle/>
          <a:p>
            <a:pPr algn="ctr"/>
            <a:r>
              <a:rPr lang="en-US" sz="2400" b="1" dirty="0" smtClean="0">
                <a:latin typeface="Angsana New" pitchFamily="18" charset="-34"/>
                <a:cs typeface="Angsana New" pitchFamily="18" charset="-34"/>
              </a:rPr>
              <a:t>D</a:t>
            </a:r>
            <a:r>
              <a:rPr lang="en-US" sz="2400" dirty="0" smtClean="0">
                <a:latin typeface="Angsana New" pitchFamily="18" charset="-34"/>
                <a:cs typeface="Angsana New" pitchFamily="18" charset="-34"/>
              </a:rPr>
              <a:t>istrict </a:t>
            </a:r>
            <a:r>
              <a:rPr lang="en-US" sz="2400" b="1" dirty="0" smtClean="0">
                <a:latin typeface="Angsana New" pitchFamily="18" charset="-34"/>
                <a:cs typeface="Angsana New" pitchFamily="18" charset="-34"/>
              </a:rPr>
              <a:t>H</a:t>
            </a:r>
            <a:r>
              <a:rPr lang="en-US" sz="2400" dirty="0" smtClean="0">
                <a:latin typeface="Angsana New" pitchFamily="18" charset="-34"/>
                <a:cs typeface="Angsana New" pitchFamily="18" charset="-34"/>
              </a:rPr>
              <a:t>ealth </a:t>
            </a:r>
          </a:p>
          <a:p>
            <a:pPr algn="ctr"/>
            <a:r>
              <a:rPr lang="en-US" sz="2400" b="1" dirty="0" smtClean="0">
                <a:latin typeface="Angsana New" pitchFamily="18" charset="-34"/>
                <a:cs typeface="Angsana New" pitchFamily="18" charset="-34"/>
              </a:rPr>
              <a:t>M</a:t>
            </a:r>
            <a:r>
              <a:rPr lang="en-US" sz="2400" dirty="0" smtClean="0">
                <a:latin typeface="Angsana New" pitchFamily="18" charset="-34"/>
                <a:cs typeface="Angsana New" pitchFamily="18" charset="-34"/>
              </a:rPr>
              <a:t>anagement</a:t>
            </a:r>
          </a:p>
          <a:p>
            <a:pPr algn="ctr"/>
            <a:r>
              <a:rPr lang="en-US" sz="2400" b="1" dirty="0" smtClean="0">
                <a:latin typeface="Angsana New" pitchFamily="18" charset="-34"/>
                <a:cs typeface="Angsana New" pitchFamily="18" charset="-34"/>
              </a:rPr>
              <a:t>L</a:t>
            </a:r>
            <a:r>
              <a:rPr lang="en-US" sz="2400" dirty="0" smtClean="0">
                <a:latin typeface="Angsana New" pitchFamily="18" charset="-34"/>
                <a:cs typeface="Angsana New" pitchFamily="18" charset="-34"/>
              </a:rPr>
              <a:t>earning</a:t>
            </a:r>
            <a:endParaRPr lang="th-TH" sz="2400" dirty="0">
              <a:latin typeface="Angsana New" pitchFamily="18" charset="-34"/>
              <a:cs typeface="Angsana New" pitchFamily="18" charset="-34"/>
            </a:endParaRPr>
          </a:p>
        </p:txBody>
      </p:sp>
      <p:cxnSp>
        <p:nvCxnSpPr>
          <p:cNvPr id="39" name="Straight Connector 38"/>
          <p:cNvCxnSpPr/>
          <p:nvPr/>
        </p:nvCxnSpPr>
        <p:spPr>
          <a:xfrm rot="5400000">
            <a:off x="5512987" y="2693366"/>
            <a:ext cx="428628" cy="21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8432449" y="2665276"/>
            <a:ext cx="428628" cy="21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0367198" y="2813377"/>
            <a:ext cx="214314" cy="21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6200000">
            <a:off x="-591594" y="3157785"/>
            <a:ext cx="2588141" cy="523220"/>
          </a:xfrm>
          <a:prstGeom prst="rect">
            <a:avLst/>
          </a:prstGeom>
          <a:noFill/>
        </p:spPr>
        <p:txBody>
          <a:bodyPr wrap="square" rtlCol="0">
            <a:spAutoFit/>
          </a:bodyPr>
          <a:lstStyle/>
          <a:p>
            <a:pPr algn="ctr"/>
            <a:r>
              <a:rPr lang="en-US" dirty="0" smtClean="0">
                <a:latin typeface="Angsana New" pitchFamily="18" charset="-34"/>
                <a:cs typeface="Angsana New" pitchFamily="18" charset="-34"/>
              </a:rPr>
              <a:t>Learning in the Context </a:t>
            </a:r>
            <a:endParaRPr lang="th-TH" dirty="0">
              <a:latin typeface="Angsana New" pitchFamily="18" charset="-34"/>
              <a:cs typeface="Angsana New" pitchFamily="18" charset="-34"/>
            </a:endParaRPr>
          </a:p>
        </p:txBody>
      </p:sp>
      <p:sp>
        <p:nvSpPr>
          <p:cNvPr id="54" name="TextBox 53"/>
          <p:cNvSpPr txBox="1"/>
          <p:nvPr/>
        </p:nvSpPr>
        <p:spPr>
          <a:xfrm>
            <a:off x="6030829" y="5039037"/>
            <a:ext cx="2180405" cy="461665"/>
          </a:xfrm>
          <a:prstGeom prst="rect">
            <a:avLst/>
          </a:prstGeom>
          <a:noFill/>
        </p:spPr>
        <p:txBody>
          <a:bodyPr wrap="none" rtlCol="0">
            <a:spAutoFit/>
          </a:bodyPr>
          <a:lstStyle/>
          <a:p>
            <a:pPr algn="ctr"/>
            <a:r>
              <a:rPr lang="en-US" sz="2400" b="1" dirty="0" smtClean="0">
                <a:latin typeface="Angsana New" pitchFamily="18" charset="-34"/>
                <a:cs typeface="Angsana New" pitchFamily="18" charset="-34"/>
              </a:rPr>
              <a:t>Technical Competencies</a:t>
            </a:r>
            <a:endParaRPr lang="th-TH" sz="2400" b="1" dirty="0">
              <a:latin typeface="Angsana New" pitchFamily="18" charset="-34"/>
              <a:cs typeface="Angsana New" pitchFamily="18" charset="-34"/>
            </a:endParaRPr>
          </a:p>
        </p:txBody>
      </p:sp>
      <p:sp>
        <p:nvSpPr>
          <p:cNvPr id="55" name="TextBox 54"/>
          <p:cNvSpPr txBox="1"/>
          <p:nvPr/>
        </p:nvSpPr>
        <p:spPr>
          <a:xfrm>
            <a:off x="6212198" y="5572140"/>
            <a:ext cx="1890262" cy="461665"/>
          </a:xfrm>
          <a:prstGeom prst="rect">
            <a:avLst/>
          </a:prstGeom>
          <a:noFill/>
        </p:spPr>
        <p:txBody>
          <a:bodyPr wrap="none" rtlCol="0">
            <a:spAutoFit/>
          </a:bodyPr>
          <a:lstStyle/>
          <a:p>
            <a:pPr algn="ctr"/>
            <a:r>
              <a:rPr lang="en-US" sz="2400" b="1" dirty="0" smtClean="0">
                <a:latin typeface="Angsana New" pitchFamily="18" charset="-34"/>
                <a:cs typeface="Angsana New" pitchFamily="18" charset="-34"/>
              </a:rPr>
              <a:t>Social Competencies</a:t>
            </a:r>
            <a:endParaRPr lang="th-TH" sz="2400" b="1" dirty="0">
              <a:latin typeface="Angsana New" pitchFamily="18" charset="-34"/>
              <a:cs typeface="Angsana New" pitchFamily="18" charset="-34"/>
            </a:endParaRPr>
          </a:p>
        </p:txBody>
      </p:sp>
      <p:sp>
        <p:nvSpPr>
          <p:cNvPr id="56" name="TextBox 55"/>
          <p:cNvSpPr txBox="1"/>
          <p:nvPr/>
        </p:nvSpPr>
        <p:spPr>
          <a:xfrm>
            <a:off x="6919368" y="5327332"/>
            <a:ext cx="298480" cy="461665"/>
          </a:xfrm>
          <a:prstGeom prst="rect">
            <a:avLst/>
          </a:prstGeom>
          <a:noFill/>
        </p:spPr>
        <p:txBody>
          <a:bodyPr wrap="none" rtlCol="0">
            <a:spAutoFit/>
          </a:bodyPr>
          <a:lstStyle/>
          <a:p>
            <a:pPr algn="ctr"/>
            <a:r>
              <a:rPr lang="th-TH" sz="2400" b="1" dirty="0" smtClean="0">
                <a:latin typeface="Angsana New" pitchFamily="18" charset="-34"/>
                <a:cs typeface="Angsana New" pitchFamily="18" charset="-34"/>
              </a:rPr>
              <a:t>+</a:t>
            </a:r>
            <a:endParaRPr lang="th-TH" sz="2400" b="1" dirty="0">
              <a:latin typeface="Angsana New" pitchFamily="18" charset="-34"/>
              <a:cs typeface="Angsana New" pitchFamily="18" charset="-34"/>
            </a:endParaRPr>
          </a:p>
        </p:txBody>
      </p:sp>
      <p:sp>
        <p:nvSpPr>
          <p:cNvPr id="57" name="TextBox 56"/>
          <p:cNvSpPr txBox="1"/>
          <p:nvPr/>
        </p:nvSpPr>
        <p:spPr>
          <a:xfrm>
            <a:off x="9363959" y="5000636"/>
            <a:ext cx="2324675" cy="461665"/>
          </a:xfrm>
          <a:prstGeom prst="rect">
            <a:avLst/>
          </a:prstGeom>
          <a:noFill/>
        </p:spPr>
        <p:txBody>
          <a:bodyPr wrap="none" rtlCol="0">
            <a:spAutoFit/>
          </a:bodyPr>
          <a:lstStyle/>
          <a:p>
            <a:pPr algn="ctr"/>
            <a:r>
              <a:rPr lang="en-US" sz="2400" b="1" dirty="0" smtClean="0">
                <a:latin typeface="Angsana New" pitchFamily="18" charset="-34"/>
                <a:cs typeface="Angsana New" pitchFamily="18" charset="-34"/>
              </a:rPr>
              <a:t>Shadow Competencies</a:t>
            </a:r>
            <a:r>
              <a:rPr lang="th-TH" sz="2400" b="1" dirty="0" smtClean="0">
                <a:latin typeface="Angsana New" pitchFamily="18" charset="-34"/>
                <a:cs typeface="Angsana New" pitchFamily="18" charset="-34"/>
              </a:rPr>
              <a:t> </a:t>
            </a:r>
            <a:r>
              <a:rPr lang="en-US" sz="2400" b="1" dirty="0" smtClean="0">
                <a:latin typeface="Angsana New" pitchFamily="18" charset="-34"/>
                <a:cs typeface="Angsana New" pitchFamily="18" charset="-34"/>
              </a:rPr>
              <a:t>(5)</a:t>
            </a:r>
            <a:endParaRPr lang="th-TH" sz="2400" b="1" dirty="0">
              <a:latin typeface="Angsana New" pitchFamily="18" charset="-34"/>
              <a:cs typeface="Angsana New" pitchFamily="18" charset="-34"/>
            </a:endParaRPr>
          </a:p>
        </p:txBody>
      </p:sp>
      <p:sp>
        <p:nvSpPr>
          <p:cNvPr id="58" name="TextBox 57"/>
          <p:cNvSpPr txBox="1"/>
          <p:nvPr/>
        </p:nvSpPr>
        <p:spPr>
          <a:xfrm>
            <a:off x="9462424" y="5539103"/>
            <a:ext cx="2062381" cy="461665"/>
          </a:xfrm>
          <a:prstGeom prst="rect">
            <a:avLst/>
          </a:prstGeom>
          <a:noFill/>
        </p:spPr>
        <p:txBody>
          <a:bodyPr wrap="square" rtlCol="0">
            <a:spAutoFit/>
          </a:bodyPr>
          <a:lstStyle/>
          <a:p>
            <a:pPr algn="ctr"/>
            <a:r>
              <a:rPr lang="en-US" sz="2400" b="1" dirty="0" smtClean="0">
                <a:latin typeface="Angsana New" pitchFamily="18" charset="-34"/>
                <a:cs typeface="Angsana New" pitchFamily="18" charset="-34"/>
              </a:rPr>
              <a:t>Core Competencies</a:t>
            </a:r>
            <a:r>
              <a:rPr lang="th-TH" sz="2400" b="1" dirty="0" smtClean="0">
                <a:latin typeface="Angsana New" pitchFamily="18" charset="-34"/>
                <a:cs typeface="Angsana New" pitchFamily="18" charset="-34"/>
              </a:rPr>
              <a:t> (</a:t>
            </a:r>
            <a:r>
              <a:rPr lang="en-US" sz="2400" b="1" dirty="0">
                <a:latin typeface="Angsana New" pitchFamily="18" charset="-34"/>
                <a:cs typeface="Angsana New" pitchFamily="18" charset="-34"/>
              </a:rPr>
              <a:t>5</a:t>
            </a:r>
            <a:r>
              <a:rPr lang="en-US" sz="2400" b="1" dirty="0" smtClean="0">
                <a:latin typeface="Angsana New" pitchFamily="18" charset="-34"/>
                <a:cs typeface="Angsana New" pitchFamily="18" charset="-34"/>
              </a:rPr>
              <a:t>)</a:t>
            </a:r>
            <a:endParaRPr lang="th-TH" sz="2400" b="1" dirty="0">
              <a:latin typeface="Angsana New" pitchFamily="18" charset="-34"/>
              <a:cs typeface="Angsana New" pitchFamily="18" charset="-34"/>
            </a:endParaRPr>
          </a:p>
        </p:txBody>
      </p:sp>
      <p:sp>
        <p:nvSpPr>
          <p:cNvPr id="59" name="TextBox 58"/>
          <p:cNvSpPr txBox="1"/>
          <p:nvPr/>
        </p:nvSpPr>
        <p:spPr>
          <a:xfrm>
            <a:off x="10286744" y="5307943"/>
            <a:ext cx="298480" cy="461665"/>
          </a:xfrm>
          <a:prstGeom prst="rect">
            <a:avLst/>
          </a:prstGeom>
          <a:noFill/>
        </p:spPr>
        <p:txBody>
          <a:bodyPr wrap="none" rtlCol="0">
            <a:spAutoFit/>
          </a:bodyPr>
          <a:lstStyle/>
          <a:p>
            <a:pPr algn="ctr"/>
            <a:r>
              <a:rPr lang="th-TH" sz="2400" b="1" dirty="0" smtClean="0">
                <a:latin typeface="Angsana New" pitchFamily="18" charset="-34"/>
                <a:cs typeface="Angsana New" pitchFamily="18" charset="-34"/>
              </a:rPr>
              <a:t>+</a:t>
            </a:r>
            <a:endParaRPr lang="th-TH" sz="2400" b="1" dirty="0">
              <a:latin typeface="Angsana New" pitchFamily="18" charset="-34"/>
              <a:cs typeface="Angsana New" pitchFamily="18" charset="-34"/>
            </a:endParaRPr>
          </a:p>
        </p:txBody>
      </p:sp>
      <p:sp>
        <p:nvSpPr>
          <p:cNvPr id="60" name="TextBox 59"/>
          <p:cNvSpPr txBox="1"/>
          <p:nvPr/>
        </p:nvSpPr>
        <p:spPr>
          <a:xfrm>
            <a:off x="7660661" y="6253483"/>
            <a:ext cx="2220318" cy="461665"/>
          </a:xfrm>
          <a:prstGeom prst="rect">
            <a:avLst/>
          </a:prstGeom>
          <a:noFill/>
          <a:ln>
            <a:solidFill>
              <a:srgbClr val="FF0000"/>
            </a:solidFill>
          </a:ln>
        </p:spPr>
        <p:txBody>
          <a:bodyPr wrap="square" rtlCol="0">
            <a:spAutoFit/>
          </a:bodyPr>
          <a:lstStyle/>
          <a:p>
            <a:pPr algn="ctr"/>
            <a:r>
              <a:rPr lang="en-US" sz="2400" dirty="0" smtClean="0">
                <a:latin typeface="Angsana New" pitchFamily="18" charset="-34"/>
                <a:cs typeface="Angsana New" pitchFamily="18" charset="-34"/>
              </a:rPr>
              <a:t>Individual-Team-System</a:t>
            </a:r>
            <a:endParaRPr lang="th-TH" sz="2400" dirty="0">
              <a:latin typeface="Angsana New" pitchFamily="18" charset="-34"/>
              <a:cs typeface="Angsana New" pitchFamily="18" charset="-34"/>
            </a:endParaRPr>
          </a:p>
        </p:txBody>
      </p:sp>
      <p:cxnSp>
        <p:nvCxnSpPr>
          <p:cNvPr id="62" name="Straight Connector 61"/>
          <p:cNvCxnSpPr>
            <a:stCxn id="7" idx="2"/>
            <a:endCxn id="74" idx="0"/>
          </p:cNvCxnSpPr>
          <p:nvPr/>
        </p:nvCxnSpPr>
        <p:spPr>
          <a:xfrm>
            <a:off x="5739344" y="4714881"/>
            <a:ext cx="1385262" cy="28575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5" idx="2"/>
            <a:endCxn id="74" idx="0"/>
          </p:cNvCxnSpPr>
          <p:nvPr/>
        </p:nvCxnSpPr>
        <p:spPr>
          <a:xfrm flipH="1">
            <a:off x="7124606" y="4714881"/>
            <a:ext cx="56567" cy="28575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23" idx="2"/>
            <a:endCxn id="74" idx="0"/>
          </p:cNvCxnSpPr>
          <p:nvPr/>
        </p:nvCxnSpPr>
        <p:spPr>
          <a:xfrm flipH="1">
            <a:off x="7124606" y="4714881"/>
            <a:ext cx="1487962" cy="28575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10360616" y="4832526"/>
            <a:ext cx="236674" cy="139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74" idx="2"/>
            <a:endCxn id="60" idx="0"/>
          </p:cNvCxnSpPr>
          <p:nvPr/>
        </p:nvCxnSpPr>
        <p:spPr>
          <a:xfrm>
            <a:off x="7124606" y="6000765"/>
            <a:ext cx="1646214" cy="25271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9" idx="2"/>
            <a:endCxn id="60" idx="0"/>
          </p:cNvCxnSpPr>
          <p:nvPr/>
        </p:nvCxnSpPr>
        <p:spPr>
          <a:xfrm flipH="1">
            <a:off x="8770820" y="6000765"/>
            <a:ext cx="1720336" cy="25271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081509" y="5000633"/>
            <a:ext cx="2086193" cy="100013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9" name="Rectangle 78"/>
          <p:cNvSpPr/>
          <p:nvPr/>
        </p:nvSpPr>
        <p:spPr>
          <a:xfrm>
            <a:off x="9345775" y="5000633"/>
            <a:ext cx="2290761" cy="100013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82" name="Straight Connector 81"/>
          <p:cNvCxnSpPr>
            <a:stCxn id="74" idx="3"/>
            <a:endCxn id="79" idx="1"/>
          </p:cNvCxnSpPr>
          <p:nvPr/>
        </p:nvCxnSpPr>
        <p:spPr>
          <a:xfrm>
            <a:off x="8167702" y="5500699"/>
            <a:ext cx="1178073"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501153" y="2335779"/>
            <a:ext cx="1051891" cy="369332"/>
          </a:xfrm>
          <a:prstGeom prst="rect">
            <a:avLst/>
          </a:prstGeom>
          <a:noFill/>
        </p:spPr>
        <p:txBody>
          <a:bodyPr wrap="none" rtlCol="0">
            <a:spAutoFit/>
          </a:bodyPr>
          <a:lstStyle/>
          <a:p>
            <a:pPr algn="ctr"/>
            <a:r>
              <a:rPr lang="en-US" sz="1800" dirty="0" smtClean="0">
                <a:latin typeface="Angsana New" pitchFamily="18" charset="-34"/>
                <a:cs typeface="Angsana New" pitchFamily="18" charset="-34"/>
              </a:rPr>
              <a:t>Decision trees</a:t>
            </a:r>
            <a:endParaRPr lang="th-TH" sz="1800" dirty="0">
              <a:latin typeface="Angsana New" pitchFamily="18" charset="-34"/>
              <a:cs typeface="Angsana New" pitchFamily="18" charset="-34"/>
            </a:endParaRPr>
          </a:p>
        </p:txBody>
      </p:sp>
      <p:sp>
        <p:nvSpPr>
          <p:cNvPr id="88" name="TextBox 87"/>
          <p:cNvSpPr txBox="1"/>
          <p:nvPr/>
        </p:nvSpPr>
        <p:spPr>
          <a:xfrm>
            <a:off x="1850951" y="2504445"/>
            <a:ext cx="271228" cy="369332"/>
          </a:xfrm>
          <a:prstGeom prst="rect">
            <a:avLst/>
          </a:prstGeom>
          <a:noFill/>
        </p:spPr>
        <p:txBody>
          <a:bodyPr wrap="none" rtlCol="0">
            <a:spAutoFit/>
          </a:bodyPr>
          <a:lstStyle/>
          <a:p>
            <a:pPr algn="ctr"/>
            <a:r>
              <a:rPr lang="th-TH" sz="1800" dirty="0" smtClean="0">
                <a:latin typeface="Angsana New" pitchFamily="18" charset="-34"/>
                <a:cs typeface="Angsana New" pitchFamily="18" charset="-34"/>
              </a:rPr>
              <a:t>+</a:t>
            </a:r>
            <a:endParaRPr lang="th-TH" sz="1800" dirty="0">
              <a:latin typeface="Angsana New" pitchFamily="18" charset="-34"/>
              <a:cs typeface="Angsana New" pitchFamily="18" charset="-34"/>
            </a:endParaRPr>
          </a:p>
        </p:txBody>
      </p:sp>
      <p:sp>
        <p:nvSpPr>
          <p:cNvPr id="89" name="TextBox 88"/>
          <p:cNvSpPr txBox="1"/>
          <p:nvPr/>
        </p:nvSpPr>
        <p:spPr>
          <a:xfrm>
            <a:off x="1087783" y="2650519"/>
            <a:ext cx="2241319" cy="369332"/>
          </a:xfrm>
          <a:prstGeom prst="rect">
            <a:avLst/>
          </a:prstGeom>
          <a:noFill/>
        </p:spPr>
        <p:txBody>
          <a:bodyPr wrap="none" rtlCol="0">
            <a:spAutoFit/>
          </a:bodyPr>
          <a:lstStyle/>
          <a:p>
            <a:pPr algn="ctr"/>
            <a:r>
              <a:rPr lang="en-US" sz="1800" dirty="0" smtClean="0">
                <a:latin typeface="Angsana New" pitchFamily="18" charset="-34"/>
                <a:cs typeface="Angsana New" pitchFamily="18" charset="-34"/>
              </a:rPr>
              <a:t>Explanation of common diseases</a:t>
            </a:r>
            <a:endParaRPr lang="th-TH" sz="1800" dirty="0">
              <a:latin typeface="Angsana New" pitchFamily="18" charset="-34"/>
              <a:cs typeface="Angsana New" pitchFamily="18" charset="-34"/>
            </a:endParaRPr>
          </a:p>
        </p:txBody>
      </p:sp>
      <p:sp>
        <p:nvSpPr>
          <p:cNvPr id="90" name="TextBox 89"/>
          <p:cNvSpPr txBox="1"/>
          <p:nvPr/>
        </p:nvSpPr>
        <p:spPr>
          <a:xfrm>
            <a:off x="1195129" y="2869537"/>
            <a:ext cx="1894259" cy="369332"/>
          </a:xfrm>
          <a:prstGeom prst="rect">
            <a:avLst/>
          </a:prstGeom>
          <a:noFill/>
        </p:spPr>
        <p:txBody>
          <a:bodyPr wrap="square" rtlCol="0">
            <a:spAutoFit/>
          </a:bodyPr>
          <a:lstStyle/>
          <a:p>
            <a:pPr algn="ctr"/>
            <a:r>
              <a:rPr lang="en-US" sz="1800" dirty="0" smtClean="0">
                <a:latin typeface="Angsana New" pitchFamily="18" charset="-34"/>
                <a:cs typeface="Angsana New" pitchFamily="18" charset="-34"/>
              </a:rPr>
              <a:t>For Basic </a:t>
            </a:r>
            <a:r>
              <a:rPr lang="en-US" sz="1800" dirty="0">
                <a:latin typeface="Angsana New" pitchFamily="18" charset="-34"/>
                <a:cs typeface="Angsana New" pitchFamily="18" charset="-34"/>
              </a:rPr>
              <a:t>C</a:t>
            </a:r>
            <a:r>
              <a:rPr lang="en-US" sz="1800" dirty="0" smtClean="0">
                <a:latin typeface="Angsana New" pitchFamily="18" charset="-34"/>
                <a:cs typeface="Angsana New" pitchFamily="18" charset="-34"/>
              </a:rPr>
              <a:t>urative </a:t>
            </a:r>
            <a:r>
              <a:rPr lang="en-US" sz="1800" dirty="0">
                <a:latin typeface="Angsana New" pitchFamily="18" charset="-34"/>
                <a:cs typeface="Angsana New" pitchFamily="18" charset="-34"/>
              </a:rPr>
              <a:t>S</a:t>
            </a:r>
            <a:r>
              <a:rPr lang="en-US" sz="1800" dirty="0" smtClean="0">
                <a:latin typeface="Angsana New" pitchFamily="18" charset="-34"/>
                <a:cs typeface="Angsana New" pitchFamily="18" charset="-34"/>
              </a:rPr>
              <a:t>ervices</a:t>
            </a:r>
            <a:endParaRPr lang="th-TH" sz="1800" dirty="0">
              <a:latin typeface="Angsana New" pitchFamily="18" charset="-34"/>
              <a:cs typeface="Angsana New" pitchFamily="18" charset="-34"/>
            </a:endParaRPr>
          </a:p>
        </p:txBody>
      </p:sp>
      <p:sp>
        <p:nvSpPr>
          <p:cNvPr id="91" name="TextBox 90"/>
          <p:cNvSpPr txBox="1"/>
          <p:nvPr/>
        </p:nvSpPr>
        <p:spPr>
          <a:xfrm>
            <a:off x="866475" y="4016797"/>
            <a:ext cx="2136032" cy="1477328"/>
          </a:xfrm>
          <a:prstGeom prst="rect">
            <a:avLst/>
          </a:prstGeom>
          <a:noFill/>
        </p:spPr>
        <p:txBody>
          <a:bodyPr wrap="square" rtlCol="0">
            <a:spAutoFit/>
          </a:bodyPr>
          <a:lstStyle/>
          <a:p>
            <a:pPr algn="ctr"/>
            <a:r>
              <a:rPr lang="en-US" sz="1800" dirty="0" smtClean="0">
                <a:latin typeface="Angsana New" pitchFamily="18" charset="-34"/>
                <a:cs typeface="Angsana New" pitchFamily="18" charset="-34"/>
              </a:rPr>
              <a:t>Mainly for</a:t>
            </a:r>
            <a:endParaRPr lang="th-TH" sz="1800" dirty="0" smtClean="0">
              <a:latin typeface="Angsana New" pitchFamily="18" charset="-34"/>
              <a:cs typeface="Angsana New" pitchFamily="18" charset="-34"/>
            </a:endParaRPr>
          </a:p>
          <a:p>
            <a:pPr algn="ctr"/>
            <a:r>
              <a:rPr lang="th-TH" sz="1800" dirty="0" smtClean="0">
                <a:latin typeface="Angsana New" pitchFamily="18" charset="-34"/>
                <a:cs typeface="Angsana New" pitchFamily="18" charset="-34"/>
              </a:rPr>
              <a:t>“</a:t>
            </a:r>
            <a:r>
              <a:rPr lang="en-US" sz="1800" b="1" dirty="0" smtClean="0">
                <a:latin typeface="Angsana New" pitchFamily="18" charset="-34"/>
                <a:cs typeface="Angsana New" pitchFamily="18" charset="-34"/>
              </a:rPr>
              <a:t>HC staff (No MD</a:t>
            </a:r>
            <a:r>
              <a:rPr lang="en-US" sz="1800" b="1" dirty="0">
                <a:latin typeface="Angsana New" pitchFamily="18" charset="-34"/>
                <a:cs typeface="Angsana New" pitchFamily="18" charset="-34"/>
              </a:rPr>
              <a:t>)</a:t>
            </a:r>
            <a:r>
              <a:rPr lang="th-TH" sz="1800" dirty="0" smtClean="0">
                <a:latin typeface="Angsana New" pitchFamily="18" charset="-34"/>
                <a:cs typeface="Angsana New" pitchFamily="18" charset="-34"/>
              </a:rPr>
              <a:t>”</a:t>
            </a:r>
          </a:p>
          <a:p>
            <a:pPr algn="ctr"/>
            <a:r>
              <a:rPr lang="en-US" sz="1800" dirty="0" smtClean="0">
                <a:latin typeface="Angsana New" pitchFamily="18" charset="-34"/>
                <a:cs typeface="Angsana New" pitchFamily="18" charset="-34"/>
              </a:rPr>
              <a:t>Curative (not clearly prepared)</a:t>
            </a:r>
          </a:p>
          <a:p>
            <a:pPr algn="ctr"/>
            <a:r>
              <a:rPr lang="en-US" sz="1800" dirty="0" smtClean="0">
                <a:latin typeface="Angsana New" pitchFamily="18" charset="-34"/>
                <a:cs typeface="Angsana New" pitchFamily="18" charset="-34"/>
              </a:rPr>
              <a:t>+ Prevention</a:t>
            </a:r>
          </a:p>
          <a:p>
            <a:pPr algn="ctr"/>
            <a:r>
              <a:rPr lang="en-US" sz="1800" dirty="0" smtClean="0">
                <a:latin typeface="Angsana New" pitchFamily="18" charset="-34"/>
                <a:cs typeface="Angsana New" pitchFamily="18" charset="-34"/>
              </a:rPr>
              <a:t>+ Health Promotion</a:t>
            </a:r>
            <a:endParaRPr lang="th-TH" sz="1800" dirty="0" smtClean="0">
              <a:latin typeface="Angsana New" pitchFamily="18" charset="-34"/>
              <a:cs typeface="Angsana New" pitchFamily="18" charset="-34"/>
            </a:endParaRPr>
          </a:p>
        </p:txBody>
      </p:sp>
      <p:sp>
        <p:nvSpPr>
          <p:cNvPr id="94" name="TextBox 93"/>
          <p:cNvSpPr txBox="1"/>
          <p:nvPr/>
        </p:nvSpPr>
        <p:spPr>
          <a:xfrm>
            <a:off x="1131204" y="5354525"/>
            <a:ext cx="1571263" cy="400110"/>
          </a:xfrm>
          <a:prstGeom prst="rect">
            <a:avLst/>
          </a:prstGeom>
          <a:noFill/>
        </p:spPr>
        <p:txBody>
          <a:bodyPr wrap="none" rtlCol="0">
            <a:spAutoFit/>
          </a:bodyPr>
          <a:lstStyle/>
          <a:p>
            <a:pPr algn="ctr"/>
            <a:r>
              <a:rPr lang="en-US" sz="2000" b="1" dirty="0" smtClean="0">
                <a:latin typeface="Angsana New" pitchFamily="18" charset="-34"/>
                <a:cs typeface="Angsana New" pitchFamily="18" charset="-34"/>
              </a:rPr>
              <a:t>“Polyvalent Team”</a:t>
            </a:r>
            <a:endParaRPr lang="th-TH" sz="2000" b="1" dirty="0">
              <a:latin typeface="Angsana New" pitchFamily="18" charset="-34"/>
              <a:cs typeface="Angsana New" pitchFamily="18" charset="-34"/>
            </a:endParaRPr>
          </a:p>
        </p:txBody>
      </p:sp>
      <p:cxnSp>
        <p:nvCxnSpPr>
          <p:cNvPr id="105" name="Straight Connector 104"/>
          <p:cNvCxnSpPr/>
          <p:nvPr/>
        </p:nvCxnSpPr>
        <p:spPr>
          <a:xfrm rot="5400000" flipH="1" flipV="1">
            <a:off x="5607555" y="3369861"/>
            <a:ext cx="214314" cy="21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034736" y="613728"/>
            <a:ext cx="1667360" cy="738664"/>
          </a:xfrm>
          <a:prstGeom prst="rect">
            <a:avLst/>
          </a:prstGeom>
          <a:noFill/>
        </p:spPr>
        <p:txBody>
          <a:bodyPr wrap="square" rtlCol="0">
            <a:spAutoFit/>
          </a:bodyPr>
          <a:lstStyle/>
          <a:p>
            <a:pPr algn="ctr"/>
            <a:r>
              <a:rPr lang="en-US" sz="2400" dirty="0" smtClean="0">
                <a:latin typeface="Angsana New" pitchFamily="18" charset="-34"/>
                <a:cs typeface="Angsana New" pitchFamily="18" charset="-34"/>
              </a:rPr>
              <a:t>Proposed “CBL”</a:t>
            </a:r>
          </a:p>
          <a:p>
            <a:pPr algn="ctr"/>
            <a:r>
              <a:rPr lang="en-US" sz="1800" dirty="0" smtClean="0">
                <a:latin typeface="Angsana New" pitchFamily="18" charset="-34"/>
                <a:cs typeface="Angsana New" pitchFamily="18" charset="-34"/>
              </a:rPr>
              <a:t>in PhD thesis</a:t>
            </a:r>
            <a:endParaRPr lang="th-TH" sz="1800" dirty="0">
              <a:latin typeface="Angsana New" pitchFamily="18" charset="-34"/>
              <a:cs typeface="Angsana New" pitchFamily="18" charset="-34"/>
            </a:endParaRPr>
          </a:p>
        </p:txBody>
      </p:sp>
      <p:cxnSp>
        <p:nvCxnSpPr>
          <p:cNvPr id="77" name="Straight Connector 76"/>
          <p:cNvCxnSpPr/>
          <p:nvPr/>
        </p:nvCxnSpPr>
        <p:spPr>
          <a:xfrm rot="5400000" flipH="1" flipV="1">
            <a:off x="7130792" y="3369067"/>
            <a:ext cx="214314" cy="21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flipH="1" flipV="1">
            <a:off x="5464150" y="4012538"/>
            <a:ext cx="500066" cy="10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flipV="1">
            <a:off x="8559552" y="3369067"/>
            <a:ext cx="214314" cy="21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flipH="1" flipV="1">
            <a:off x="10369315" y="3369067"/>
            <a:ext cx="214314" cy="21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flipH="1" flipV="1">
            <a:off x="6988446" y="4012538"/>
            <a:ext cx="500066" cy="10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flipH="1" flipV="1">
            <a:off x="8417206" y="4012538"/>
            <a:ext cx="500066" cy="10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flipH="1" flipV="1">
            <a:off x="10226968" y="4012538"/>
            <a:ext cx="500066" cy="10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6083" name="Picture 3"/>
          <p:cNvPicPr>
            <a:picLocks noChangeAspect="1" noChangeArrowheads="1"/>
          </p:cNvPicPr>
          <p:nvPr/>
        </p:nvPicPr>
        <p:blipFill>
          <a:blip r:embed="rId4" cstate="print"/>
          <a:srcRect/>
          <a:stretch>
            <a:fillRect/>
          </a:stretch>
        </p:blipFill>
        <p:spPr bwMode="auto">
          <a:xfrm>
            <a:off x="3490541" y="1354944"/>
            <a:ext cx="808503" cy="1071570"/>
          </a:xfrm>
          <a:prstGeom prst="rect">
            <a:avLst/>
          </a:prstGeom>
          <a:noFill/>
          <a:ln w="9525">
            <a:noFill/>
            <a:miter lim="800000"/>
            <a:headEnd/>
            <a:tailEnd/>
          </a:ln>
          <a:effectLst/>
        </p:spPr>
      </p:pic>
      <p:sp>
        <p:nvSpPr>
          <p:cNvPr id="80" name="TextBox 79"/>
          <p:cNvSpPr txBox="1"/>
          <p:nvPr/>
        </p:nvSpPr>
        <p:spPr>
          <a:xfrm>
            <a:off x="4938594" y="150664"/>
            <a:ext cx="6489277" cy="523220"/>
          </a:xfrm>
          <a:prstGeom prst="rect">
            <a:avLst/>
          </a:prstGeom>
          <a:noFill/>
          <a:ln>
            <a:solidFill>
              <a:schemeClr val="bg1"/>
            </a:solidFill>
          </a:ln>
        </p:spPr>
        <p:txBody>
          <a:bodyPr wrap="none" rtlCol="0">
            <a:spAutoFit/>
          </a:bodyPr>
          <a:lstStyle/>
          <a:p>
            <a:pPr algn="ctr"/>
            <a:r>
              <a:rPr lang="en-US" b="1" dirty="0" smtClean="0">
                <a:latin typeface="Angsana New" pitchFamily="18" charset="-34"/>
                <a:cs typeface="Angsana New" pitchFamily="18" charset="-34"/>
              </a:rPr>
              <a:t>Context Based Learning (</a:t>
            </a:r>
            <a:r>
              <a:rPr lang="en-US" b="1" dirty="0" smtClean="0">
                <a:solidFill>
                  <a:srgbClr val="FF0000"/>
                </a:solidFill>
                <a:latin typeface="Angsana New" pitchFamily="18" charset="-34"/>
                <a:cs typeface="Angsana New" pitchFamily="18" charset="-34"/>
              </a:rPr>
              <a:t>CBL</a:t>
            </a:r>
            <a:r>
              <a:rPr lang="en-US" b="1" dirty="0" smtClean="0">
                <a:latin typeface="Angsana New" pitchFamily="18" charset="-34"/>
                <a:cs typeface="Angsana New" pitchFamily="18" charset="-34"/>
              </a:rPr>
              <a:t>): formal Introduction &amp; Evolution</a:t>
            </a:r>
            <a:endParaRPr lang="th-TH" b="1" dirty="0">
              <a:latin typeface="Angsana New" pitchFamily="18" charset="-34"/>
              <a:cs typeface="Angsana New" pitchFamily="18" charset="-34"/>
            </a:endParaRPr>
          </a:p>
        </p:txBody>
      </p:sp>
      <p:sp>
        <p:nvSpPr>
          <p:cNvPr id="78" name="Oval 77"/>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3</a:t>
            </a:r>
            <a:endParaRPr lang="th-TH" b="1" dirty="0">
              <a:solidFill>
                <a:srgbClr val="FFFF00"/>
              </a:solidFill>
            </a:endParaRPr>
          </a:p>
        </p:txBody>
      </p:sp>
      <p:sp>
        <p:nvSpPr>
          <p:cNvPr id="81" name="TextBox 80"/>
          <p:cNvSpPr txBox="1"/>
          <p:nvPr/>
        </p:nvSpPr>
        <p:spPr>
          <a:xfrm>
            <a:off x="1286067" y="3388934"/>
            <a:ext cx="1320656" cy="377847"/>
          </a:xfrm>
          <a:prstGeom prst="rect">
            <a:avLst/>
          </a:prstGeom>
          <a:noFill/>
        </p:spPr>
        <p:txBody>
          <a:bodyPr wrap="square" rtlCol="0">
            <a:spAutoFit/>
          </a:bodyPr>
          <a:lstStyle/>
          <a:p>
            <a:pPr algn="ctr"/>
            <a:r>
              <a:rPr lang="en-US" sz="1800" dirty="0" smtClean="0">
                <a:solidFill>
                  <a:srgbClr val="FF0000"/>
                </a:solidFill>
                <a:latin typeface="Angsana New" pitchFamily="18" charset="-34"/>
                <a:cs typeface="Angsana New" pitchFamily="18" charset="-34"/>
              </a:rPr>
              <a:t>Introduced: 1980s</a:t>
            </a:r>
            <a:endParaRPr lang="th-TH" sz="1800" dirty="0">
              <a:solidFill>
                <a:srgbClr val="FF0000"/>
              </a:solidFill>
              <a:latin typeface="Angsana New" pitchFamily="18" charset="-34"/>
              <a:cs typeface="Angsana New" pitchFamily="18" charset="-34"/>
            </a:endParaRPr>
          </a:p>
        </p:txBody>
      </p:sp>
      <p:cxnSp>
        <p:nvCxnSpPr>
          <p:cNvPr id="4" name="Straight Connector 3"/>
          <p:cNvCxnSpPr/>
          <p:nvPr/>
        </p:nvCxnSpPr>
        <p:spPr>
          <a:xfrm>
            <a:off x="1905543" y="3717323"/>
            <a:ext cx="0" cy="2957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1788452" y="3372133"/>
            <a:ext cx="214314" cy="21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05373" y="3391209"/>
            <a:ext cx="614061" cy="377847"/>
          </a:xfrm>
          <a:prstGeom prst="rect">
            <a:avLst/>
          </a:prstGeom>
          <a:noFill/>
        </p:spPr>
        <p:txBody>
          <a:bodyPr wrap="square" rtlCol="0">
            <a:spAutoFit/>
          </a:bodyPr>
          <a:lstStyle/>
          <a:p>
            <a:pPr algn="ctr"/>
            <a:r>
              <a:rPr lang="en-US" sz="1800" dirty="0" smtClean="0">
                <a:solidFill>
                  <a:srgbClr val="FF0000"/>
                </a:solidFill>
                <a:latin typeface="Angsana New" pitchFamily="18" charset="-34"/>
                <a:cs typeface="Angsana New" pitchFamily="18" charset="-34"/>
              </a:rPr>
              <a:t>1990s</a:t>
            </a:r>
            <a:endParaRPr lang="th-TH" sz="1800" dirty="0">
              <a:solidFill>
                <a:srgbClr val="FF0000"/>
              </a:solidFill>
              <a:latin typeface="Angsana New" pitchFamily="18" charset="-34"/>
              <a:cs typeface="Angsana New" pitchFamily="18" charset="-34"/>
            </a:endParaRPr>
          </a:p>
        </p:txBody>
      </p:sp>
      <p:sp>
        <p:nvSpPr>
          <p:cNvPr id="108" name="TextBox 107"/>
          <p:cNvSpPr txBox="1"/>
          <p:nvPr/>
        </p:nvSpPr>
        <p:spPr>
          <a:xfrm>
            <a:off x="3027061" y="4046365"/>
            <a:ext cx="1787889" cy="1477328"/>
          </a:xfrm>
          <a:prstGeom prst="rect">
            <a:avLst/>
          </a:prstGeom>
          <a:noFill/>
        </p:spPr>
        <p:txBody>
          <a:bodyPr wrap="square" rtlCol="0">
            <a:spAutoFit/>
          </a:bodyPr>
          <a:lstStyle/>
          <a:p>
            <a:pPr algn="ctr"/>
            <a:r>
              <a:rPr lang="en-US" sz="1800" dirty="0" smtClean="0">
                <a:latin typeface="Angsana New" pitchFamily="18" charset="-34"/>
                <a:cs typeface="Angsana New" pitchFamily="18" charset="-34"/>
              </a:rPr>
              <a:t>Introduced</a:t>
            </a:r>
            <a:endParaRPr lang="th-TH" sz="1800" dirty="0" smtClean="0">
              <a:latin typeface="Angsana New" pitchFamily="18" charset="-34"/>
              <a:cs typeface="Angsana New" pitchFamily="18" charset="-34"/>
            </a:endParaRPr>
          </a:p>
          <a:p>
            <a:pPr algn="ctr"/>
            <a:r>
              <a:rPr lang="th-TH" sz="1800" dirty="0" smtClean="0">
                <a:latin typeface="Angsana New" pitchFamily="18" charset="-34"/>
                <a:cs typeface="Angsana New" pitchFamily="18" charset="-34"/>
              </a:rPr>
              <a:t>“</a:t>
            </a:r>
            <a:r>
              <a:rPr lang="en-US" sz="1800" b="1" dirty="0" smtClean="0">
                <a:latin typeface="Angsana New" pitchFamily="18" charset="-34"/>
                <a:cs typeface="Angsana New" pitchFamily="18" charset="-34"/>
              </a:rPr>
              <a:t>HC staff with MD</a:t>
            </a:r>
            <a:r>
              <a:rPr lang="th-TH" sz="1800" dirty="0" smtClean="0">
                <a:latin typeface="Angsana New" pitchFamily="18" charset="-34"/>
                <a:cs typeface="Angsana New" pitchFamily="18" charset="-34"/>
              </a:rPr>
              <a:t>”</a:t>
            </a:r>
          </a:p>
          <a:p>
            <a:pPr algn="ctr"/>
            <a:r>
              <a:rPr lang="en-US" sz="1800" dirty="0" smtClean="0">
                <a:latin typeface="Angsana New" pitchFamily="18" charset="-34"/>
                <a:cs typeface="Angsana New" pitchFamily="18" charset="-34"/>
              </a:rPr>
              <a:t>New Paradigm:</a:t>
            </a:r>
          </a:p>
          <a:p>
            <a:pPr algn="ctr"/>
            <a:r>
              <a:rPr lang="en-US" sz="1800" dirty="0" smtClean="0">
                <a:latin typeface="Angsana New" pitchFamily="18" charset="-34"/>
                <a:cs typeface="Angsana New" pitchFamily="18" charset="-34"/>
              </a:rPr>
              <a:t>Holistic + Integrated + Continuous Care</a:t>
            </a:r>
            <a:endParaRPr lang="th-TH" sz="1800" dirty="0" smtClean="0">
              <a:latin typeface="Angsana New" pitchFamily="18" charset="-34"/>
              <a:cs typeface="Angsana New" pitchFamily="18" charset="-34"/>
            </a:endParaRPr>
          </a:p>
        </p:txBody>
      </p:sp>
      <p:sp>
        <p:nvSpPr>
          <p:cNvPr id="109" name="TextBox 108"/>
          <p:cNvSpPr txBox="1"/>
          <p:nvPr/>
        </p:nvSpPr>
        <p:spPr>
          <a:xfrm>
            <a:off x="2813499" y="5370445"/>
            <a:ext cx="2223686" cy="400110"/>
          </a:xfrm>
          <a:prstGeom prst="rect">
            <a:avLst/>
          </a:prstGeom>
          <a:noFill/>
        </p:spPr>
        <p:txBody>
          <a:bodyPr wrap="none" rtlCol="0">
            <a:spAutoFit/>
          </a:bodyPr>
          <a:lstStyle/>
          <a:p>
            <a:pPr algn="ctr"/>
            <a:r>
              <a:rPr lang="en-US" sz="2000" b="1" dirty="0" smtClean="0">
                <a:latin typeface="Angsana New" pitchFamily="18" charset="-34"/>
                <a:cs typeface="Angsana New" pitchFamily="18" charset="-34"/>
              </a:rPr>
              <a:t>“Ayutthaya Research Project”</a:t>
            </a:r>
            <a:endParaRPr lang="th-TH" sz="2000" b="1" dirty="0">
              <a:latin typeface="Angsana New" pitchFamily="18" charset="-34"/>
              <a:cs typeface="Angsana New" pitchFamily="18" charset="-34"/>
            </a:endParaRPr>
          </a:p>
        </p:txBody>
      </p:sp>
      <p:sp>
        <p:nvSpPr>
          <p:cNvPr id="110" name="TextBox 109"/>
          <p:cNvSpPr txBox="1"/>
          <p:nvPr/>
        </p:nvSpPr>
        <p:spPr>
          <a:xfrm>
            <a:off x="3296240" y="2585204"/>
            <a:ext cx="1262112" cy="646331"/>
          </a:xfrm>
          <a:prstGeom prst="rect">
            <a:avLst/>
          </a:prstGeom>
          <a:noFill/>
        </p:spPr>
        <p:txBody>
          <a:bodyPr wrap="square" rtlCol="0">
            <a:spAutoFit/>
          </a:bodyPr>
          <a:lstStyle/>
          <a:p>
            <a:pPr algn="ctr"/>
            <a:r>
              <a:rPr lang="en-US" sz="1800" dirty="0" smtClean="0">
                <a:latin typeface="Angsana New" pitchFamily="18" charset="-34"/>
                <a:cs typeface="Angsana New" pitchFamily="18" charset="-34"/>
              </a:rPr>
              <a:t>Implemented the DD strategy</a:t>
            </a:r>
            <a:endParaRPr lang="th-TH" sz="1800" dirty="0">
              <a:latin typeface="Angsana New" pitchFamily="18" charset="-34"/>
              <a:cs typeface="Angsana New" pitchFamily="18" charset="-34"/>
            </a:endParaRPr>
          </a:p>
        </p:txBody>
      </p:sp>
      <p:cxnSp>
        <p:nvCxnSpPr>
          <p:cNvPr id="111" name="Straight Connector 110"/>
          <p:cNvCxnSpPr/>
          <p:nvPr/>
        </p:nvCxnSpPr>
        <p:spPr>
          <a:xfrm>
            <a:off x="3914047" y="3719595"/>
            <a:ext cx="0" cy="2957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flipH="1" flipV="1">
            <a:off x="3796956" y="3374405"/>
            <a:ext cx="214314" cy="21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331" y="2492110"/>
            <a:ext cx="0" cy="1680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43040" y="150124"/>
            <a:ext cx="0" cy="314455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97557" y="5778076"/>
            <a:ext cx="3304138" cy="830997"/>
          </a:xfrm>
          <a:prstGeom prst="rect">
            <a:avLst/>
          </a:prstGeom>
          <a:noFill/>
          <a:ln>
            <a:noFill/>
          </a:ln>
        </p:spPr>
        <p:txBody>
          <a:bodyPr wrap="square" rtlCol="0">
            <a:spAutoFit/>
          </a:bodyPr>
          <a:lstStyle/>
          <a:p>
            <a:pPr algn="ctr"/>
            <a:r>
              <a:rPr lang="en-US" sz="2400" dirty="0" smtClean="0">
                <a:latin typeface="Angsana New" pitchFamily="18" charset="-34"/>
                <a:cs typeface="Angsana New" pitchFamily="18" charset="-34"/>
              </a:rPr>
              <a:t>Significant Inputs: </a:t>
            </a:r>
          </a:p>
          <a:p>
            <a:pPr algn="ctr"/>
            <a:r>
              <a:rPr lang="en-US" sz="2400" dirty="0" smtClean="0">
                <a:latin typeface="Angsana New" pitchFamily="18" charset="-34"/>
                <a:cs typeface="Angsana New" pitchFamily="18" charset="-34"/>
              </a:rPr>
              <a:t>before formally formulated to be CBL</a:t>
            </a:r>
            <a:endParaRPr lang="th-TH" sz="2400" dirty="0">
              <a:latin typeface="Angsana New" pitchFamily="18" charset="-34"/>
              <a:cs typeface="Angsana New" pitchFamily="18" charset="-34"/>
            </a:endParaRPr>
          </a:p>
        </p:txBody>
      </p:sp>
      <p:pic>
        <p:nvPicPr>
          <p:cNvPr id="76" name="Picture 2"/>
          <p:cNvPicPr>
            <a:picLocks noChangeAspect="1" noChangeArrowheads="1"/>
          </p:cNvPicPr>
          <p:nvPr/>
        </p:nvPicPr>
        <p:blipFill>
          <a:blip r:embed="rId5" cstate="print"/>
          <a:srcRect/>
          <a:stretch>
            <a:fillRect/>
          </a:stretch>
        </p:blipFill>
        <p:spPr bwMode="auto">
          <a:xfrm>
            <a:off x="8167702" y="773839"/>
            <a:ext cx="785818" cy="1035352"/>
          </a:xfrm>
          <a:prstGeom prst="rect">
            <a:avLst/>
          </a:prstGeom>
          <a:noFill/>
          <a:ln w="9525">
            <a:noFill/>
            <a:miter lim="800000"/>
            <a:headEnd/>
            <a:tailEnd/>
          </a:ln>
          <a:effectLst/>
        </p:spPr>
      </p:pic>
      <p:pic>
        <p:nvPicPr>
          <p:cNvPr id="83" name="Picture 3"/>
          <p:cNvPicPr>
            <a:picLocks noChangeAspect="1" noChangeArrowheads="1"/>
          </p:cNvPicPr>
          <p:nvPr/>
        </p:nvPicPr>
        <p:blipFill>
          <a:blip r:embed="rId6" cstate="print"/>
          <a:srcRect/>
          <a:stretch>
            <a:fillRect/>
          </a:stretch>
        </p:blipFill>
        <p:spPr bwMode="auto">
          <a:xfrm>
            <a:off x="10057920" y="673884"/>
            <a:ext cx="762310" cy="1014041"/>
          </a:xfrm>
          <a:prstGeom prst="rect">
            <a:avLst/>
          </a:prstGeom>
          <a:noFill/>
          <a:ln w="9525">
            <a:noFill/>
            <a:miter lim="800000"/>
            <a:headEnd/>
            <a:tailEnd/>
          </a:ln>
          <a:effectLst/>
        </p:spPr>
      </p:pic>
      <p:sp>
        <p:nvSpPr>
          <p:cNvPr id="2" name="TextBox 1"/>
          <p:cNvSpPr txBox="1"/>
          <p:nvPr/>
        </p:nvSpPr>
        <p:spPr>
          <a:xfrm rot="16200000">
            <a:off x="5162450" y="5353810"/>
            <a:ext cx="1557388" cy="400110"/>
          </a:xfrm>
          <a:prstGeom prst="rect">
            <a:avLst/>
          </a:prstGeom>
          <a:noFill/>
        </p:spPr>
        <p:txBody>
          <a:bodyPr wrap="square" rtlCol="0">
            <a:spAutoFit/>
          </a:bodyPr>
          <a:lstStyle/>
          <a:p>
            <a:pPr algn="ctr"/>
            <a:r>
              <a:rPr lang="en-US" sz="2000" dirty="0" smtClean="0">
                <a:latin typeface="Angsana New" panose="02020603050405020304" pitchFamily="18" charset="-34"/>
                <a:cs typeface="Angsana New" panose="02020603050405020304" pitchFamily="18" charset="-34"/>
              </a:rPr>
              <a:t>Identified for </a:t>
            </a:r>
            <a:r>
              <a:rPr lang="en-US" sz="2000" b="1" dirty="0" err="1" smtClean="0">
                <a:latin typeface="Angsana New" panose="02020603050405020304" pitchFamily="18" charset="-34"/>
                <a:cs typeface="Angsana New" panose="02020603050405020304" pitchFamily="18" charset="-34"/>
              </a:rPr>
              <a:t>Carers</a:t>
            </a:r>
            <a:endParaRPr lang="th-TH" sz="2000" b="1" dirty="0">
              <a:latin typeface="Angsana New" panose="02020603050405020304" pitchFamily="18" charset="-34"/>
              <a:cs typeface="Angsana New" panose="02020603050405020304" pitchFamily="18" charset="-34"/>
            </a:endParaRPr>
          </a:p>
        </p:txBody>
      </p:sp>
      <p:sp>
        <p:nvSpPr>
          <p:cNvPr id="85" name="TextBox 84"/>
          <p:cNvSpPr txBox="1"/>
          <p:nvPr/>
        </p:nvSpPr>
        <p:spPr>
          <a:xfrm rot="5400000">
            <a:off x="10931986" y="5307492"/>
            <a:ext cx="1806500" cy="400110"/>
          </a:xfrm>
          <a:prstGeom prst="rect">
            <a:avLst/>
          </a:prstGeom>
          <a:noFill/>
        </p:spPr>
        <p:txBody>
          <a:bodyPr wrap="square" rtlCol="0">
            <a:spAutoFit/>
          </a:bodyPr>
          <a:lstStyle/>
          <a:p>
            <a:pPr algn="ctr"/>
            <a:r>
              <a:rPr lang="en-US" sz="2000" dirty="0" smtClean="0">
                <a:latin typeface="Angsana New" panose="02020603050405020304" pitchFamily="18" charset="-34"/>
                <a:cs typeface="Angsana New" panose="02020603050405020304" pitchFamily="18" charset="-34"/>
              </a:rPr>
              <a:t>Identified for </a:t>
            </a:r>
            <a:r>
              <a:rPr lang="en-US" sz="2000" b="1" dirty="0" smtClean="0">
                <a:latin typeface="Angsana New" panose="02020603050405020304" pitchFamily="18" charset="-34"/>
                <a:cs typeface="Angsana New" panose="02020603050405020304" pitchFamily="18" charset="-34"/>
              </a:rPr>
              <a:t>Managers</a:t>
            </a:r>
            <a:endParaRPr lang="th-TH" sz="2000" b="1"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447959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066755" y="5312854"/>
            <a:ext cx="2425017" cy="1251722"/>
          </a:xfrm>
          <a:prstGeom prst="rect">
            <a:avLst/>
          </a:prstGeom>
        </p:spPr>
      </p:pic>
      <p:pic>
        <p:nvPicPr>
          <p:cNvPr id="3" name="Picture 3"/>
          <p:cNvPicPr>
            <a:picLocks noChangeAspect="1" noChangeArrowheads="1"/>
          </p:cNvPicPr>
          <p:nvPr/>
        </p:nvPicPr>
        <p:blipFill>
          <a:blip r:embed="rId3"/>
          <a:srcRect/>
          <a:stretch>
            <a:fillRect/>
          </a:stretch>
        </p:blipFill>
        <p:spPr bwMode="auto">
          <a:xfrm>
            <a:off x="6046096" y="1123470"/>
            <a:ext cx="3500462" cy="1554259"/>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92110" y="3327924"/>
            <a:ext cx="1071570" cy="1428760"/>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2029744" y="2309452"/>
            <a:ext cx="7231063" cy="3511550"/>
          </a:xfrm>
          <a:prstGeom prst="rect">
            <a:avLst/>
          </a:prstGeom>
          <a:noFill/>
          <a:ln w="9525">
            <a:noFill/>
            <a:miter lim="800000"/>
            <a:headEnd/>
            <a:tailEnd/>
          </a:ln>
          <a:effectLst/>
        </p:spPr>
      </p:pic>
      <p:pic>
        <p:nvPicPr>
          <p:cNvPr id="5" name="Picture 2"/>
          <p:cNvPicPr>
            <a:picLocks noChangeAspect="1" noChangeArrowheads="1"/>
          </p:cNvPicPr>
          <p:nvPr/>
        </p:nvPicPr>
        <p:blipFill>
          <a:blip r:embed="rId6" cstate="print"/>
          <a:srcRect/>
          <a:stretch>
            <a:fillRect/>
          </a:stretch>
        </p:blipFill>
        <p:spPr bwMode="auto">
          <a:xfrm>
            <a:off x="1766212" y="5117204"/>
            <a:ext cx="1071570" cy="1373180"/>
          </a:xfrm>
          <a:prstGeom prst="rect">
            <a:avLst/>
          </a:prstGeom>
          <a:noFill/>
          <a:ln w="9525">
            <a:noFill/>
            <a:miter lim="800000"/>
            <a:headEnd/>
            <a:tailEnd/>
          </a:ln>
          <a:effectLst/>
        </p:spPr>
      </p:pic>
      <p:sp>
        <p:nvSpPr>
          <p:cNvPr id="11" name="TextBox 10"/>
          <p:cNvSpPr txBox="1"/>
          <p:nvPr/>
        </p:nvSpPr>
        <p:spPr>
          <a:xfrm>
            <a:off x="2669223" y="260669"/>
            <a:ext cx="7253076" cy="584775"/>
          </a:xfrm>
          <a:prstGeom prst="rect">
            <a:avLst/>
          </a:prstGeom>
          <a:noFill/>
          <a:ln>
            <a:noFill/>
          </a:ln>
        </p:spPr>
        <p:txBody>
          <a:bodyPr wrap="none" rtlCol="0">
            <a:spAutoFit/>
          </a:bodyPr>
          <a:lstStyle/>
          <a:p>
            <a:pPr lvl="0" algn="ctr"/>
            <a:r>
              <a:rPr lang="en-US" sz="3200" b="1" dirty="0" smtClean="0"/>
              <a:t>Spiraling up through action and reflection</a:t>
            </a:r>
            <a:endParaRPr lang="en-US" sz="3200" b="1" dirty="0" smtClean="0">
              <a:solidFill>
                <a:srgbClr val="FF0000"/>
              </a:solidFill>
            </a:endParaRPr>
          </a:p>
        </p:txBody>
      </p:sp>
      <p:sp>
        <p:nvSpPr>
          <p:cNvPr id="12" name="Oval 11"/>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3</a:t>
            </a:r>
            <a:endParaRPr lang="th-TH" b="1" dirty="0">
              <a:solidFill>
                <a:srgbClr val="FFFF00"/>
              </a:solidFill>
            </a:endParaRPr>
          </a:p>
        </p:txBody>
      </p:sp>
      <p:sp>
        <p:nvSpPr>
          <p:cNvPr id="4" name="Rectangle 3"/>
          <p:cNvSpPr/>
          <p:nvPr/>
        </p:nvSpPr>
        <p:spPr>
          <a:xfrm>
            <a:off x="6550909" y="2377474"/>
            <a:ext cx="2579434" cy="8706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latin typeface="Angsana New" panose="02020603050405020304" pitchFamily="18" charset="-34"/>
                <a:cs typeface="Angsana New" panose="02020603050405020304" pitchFamily="18" charset="-34"/>
              </a:rPr>
              <a:t>PCPL</a:t>
            </a:r>
            <a:r>
              <a:rPr lang="en-US" sz="2400" b="1" dirty="0" smtClean="0">
                <a:latin typeface="Angsana New" panose="02020603050405020304" pitchFamily="18" charset="-34"/>
                <a:cs typeface="Angsana New" panose="02020603050405020304" pitchFamily="18" charset="-34"/>
              </a:rPr>
              <a:t> (2007): Primary Care Practice Learning (</a:t>
            </a:r>
            <a:r>
              <a:rPr lang="en-US" sz="2400" b="1" dirty="0" err="1" smtClean="0">
                <a:latin typeface="Angsana New" panose="02020603050405020304" pitchFamily="18" charset="-34"/>
                <a:cs typeface="Angsana New" panose="02020603050405020304" pitchFamily="18" charset="-34"/>
              </a:rPr>
              <a:t>Carers</a:t>
            </a:r>
            <a:r>
              <a:rPr lang="en-US" sz="2400" b="1" dirty="0" smtClean="0">
                <a:latin typeface="Angsana New" panose="02020603050405020304" pitchFamily="18" charset="-34"/>
                <a:cs typeface="Angsana New" panose="02020603050405020304" pitchFamily="18" charset="-34"/>
              </a:rPr>
              <a:t>)</a:t>
            </a:r>
            <a:endParaRPr lang="th-TH" sz="2400" b="1" dirty="0">
              <a:latin typeface="Angsana New" panose="02020603050405020304" pitchFamily="18" charset="-34"/>
              <a:cs typeface="Angsana New" panose="02020603050405020304" pitchFamily="18" charset="-34"/>
            </a:endParaRPr>
          </a:p>
        </p:txBody>
      </p:sp>
      <p:sp>
        <p:nvSpPr>
          <p:cNvPr id="14" name="Rectangle 13"/>
          <p:cNvSpPr/>
          <p:nvPr/>
        </p:nvSpPr>
        <p:spPr>
          <a:xfrm>
            <a:off x="6280222" y="3562070"/>
            <a:ext cx="2563518" cy="85981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latin typeface="Angsana New" panose="02020603050405020304" pitchFamily="18" charset="-34"/>
                <a:cs typeface="Angsana New" panose="02020603050405020304" pitchFamily="18" charset="-34"/>
              </a:rPr>
              <a:t>PCPL</a:t>
            </a:r>
            <a:r>
              <a:rPr lang="en-US" sz="2400" b="1" dirty="0" smtClean="0">
                <a:latin typeface="Angsana New" panose="02020603050405020304" pitchFamily="18" charset="-34"/>
                <a:cs typeface="Angsana New" panose="02020603050405020304" pitchFamily="18" charset="-34"/>
              </a:rPr>
              <a:t> (2011): scale up for </a:t>
            </a:r>
            <a:r>
              <a:rPr lang="en-US" sz="2400" b="1" dirty="0" smtClean="0">
                <a:solidFill>
                  <a:srgbClr val="FFFF00"/>
                </a:solidFill>
                <a:latin typeface="Angsana New" panose="02020603050405020304" pitchFamily="18" charset="-34"/>
                <a:cs typeface="Angsana New" panose="02020603050405020304" pitchFamily="18" charset="-34"/>
              </a:rPr>
              <a:t>DHS development</a:t>
            </a:r>
            <a:endParaRPr lang="th-TH" sz="2400" b="1" dirty="0">
              <a:solidFill>
                <a:srgbClr val="FFFF00"/>
              </a:solidFill>
              <a:latin typeface="Angsana New" panose="02020603050405020304" pitchFamily="18" charset="-34"/>
              <a:cs typeface="Angsana New" panose="02020603050405020304" pitchFamily="18" charset="-34"/>
            </a:endParaRPr>
          </a:p>
        </p:txBody>
      </p:sp>
      <p:sp>
        <p:nvSpPr>
          <p:cNvPr id="15" name="Rectangle 14"/>
          <p:cNvSpPr/>
          <p:nvPr/>
        </p:nvSpPr>
        <p:spPr>
          <a:xfrm>
            <a:off x="5818468" y="4738052"/>
            <a:ext cx="2643140" cy="859810"/>
          </a:xfrm>
          <a:prstGeom prst="rect">
            <a:avLst/>
          </a:prstGeom>
          <a:solidFill>
            <a:srgbClr val="00206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latin typeface="Angsana New" panose="02020603050405020304" pitchFamily="18" charset="-34"/>
                <a:cs typeface="Angsana New" panose="02020603050405020304" pitchFamily="18" charset="-34"/>
              </a:rPr>
              <a:t>*** Exchanges: Provincial, Regional and  National </a:t>
            </a:r>
            <a:r>
              <a:rPr lang="en-US" sz="2400" b="1" dirty="0">
                <a:solidFill>
                  <a:srgbClr val="FFFF00"/>
                </a:solidFill>
                <a:latin typeface="Angsana New" panose="02020603050405020304" pitchFamily="18" charset="-34"/>
                <a:cs typeface="Angsana New" panose="02020603050405020304" pitchFamily="18" charset="-34"/>
              </a:rPr>
              <a:t>L</a:t>
            </a:r>
            <a:r>
              <a:rPr lang="en-US" sz="2400" b="1" dirty="0" smtClean="0">
                <a:solidFill>
                  <a:srgbClr val="FFFF00"/>
                </a:solidFill>
                <a:latin typeface="Angsana New" panose="02020603050405020304" pitchFamily="18" charset="-34"/>
                <a:cs typeface="Angsana New" panose="02020603050405020304" pitchFamily="18" charset="-34"/>
              </a:rPr>
              <a:t>evels</a:t>
            </a:r>
            <a:endParaRPr lang="th-TH" sz="2400" b="1" dirty="0">
              <a:solidFill>
                <a:srgbClr val="FFFF00"/>
              </a:solidFill>
              <a:latin typeface="Angsana New" panose="02020603050405020304" pitchFamily="18" charset="-34"/>
              <a:cs typeface="Angsana New" panose="02020603050405020304" pitchFamily="18" charset="-34"/>
            </a:endParaRPr>
          </a:p>
        </p:txBody>
      </p:sp>
      <p:sp>
        <p:nvSpPr>
          <p:cNvPr id="9" name="TextBox 8"/>
          <p:cNvSpPr txBox="1"/>
          <p:nvPr/>
        </p:nvSpPr>
        <p:spPr>
          <a:xfrm>
            <a:off x="5585456" y="5588986"/>
            <a:ext cx="3053573" cy="830997"/>
          </a:xfrm>
          <a:prstGeom prst="rect">
            <a:avLst/>
          </a:prstGeom>
          <a:noFill/>
        </p:spPr>
        <p:txBody>
          <a:bodyPr wrap="square" rtlCol="0">
            <a:spAutoFit/>
          </a:bodyPr>
          <a:lstStyle/>
          <a:p>
            <a:pPr algn="ctr"/>
            <a:r>
              <a:rPr lang="en-US" sz="2400" dirty="0" smtClean="0">
                <a:latin typeface="Angsana New" panose="02020603050405020304" pitchFamily="18" charset="-34"/>
                <a:cs typeface="Angsana New" panose="02020603050405020304" pitchFamily="18" charset="-34"/>
              </a:rPr>
              <a:t>Including demonstration visits for </a:t>
            </a:r>
          </a:p>
          <a:p>
            <a:pPr algn="ctr"/>
            <a:r>
              <a:rPr lang="en-US" sz="2400" dirty="0">
                <a:latin typeface="Angsana New" panose="02020603050405020304" pitchFamily="18" charset="-34"/>
                <a:cs typeface="Angsana New" panose="02020603050405020304" pitchFamily="18" charset="-34"/>
              </a:rPr>
              <a:t>d</a:t>
            </a:r>
            <a:r>
              <a:rPr lang="en-US" sz="2400" dirty="0" smtClean="0">
                <a:latin typeface="Angsana New" panose="02020603050405020304" pitchFamily="18" charset="-34"/>
                <a:cs typeface="Angsana New" panose="02020603050405020304" pitchFamily="18" charset="-34"/>
              </a:rPr>
              <a:t>ifferent actors and policy makers </a:t>
            </a:r>
            <a:endParaRPr lang="th-TH" sz="2400" dirty="0">
              <a:latin typeface="Angsana New" panose="02020603050405020304" pitchFamily="18" charset="-34"/>
              <a:cs typeface="Angsana New" panose="02020603050405020304" pitchFamily="18" charset="-34"/>
            </a:endParaRPr>
          </a:p>
        </p:txBody>
      </p:sp>
      <p:sp>
        <p:nvSpPr>
          <p:cNvPr id="20" name="Rectangle 19"/>
          <p:cNvSpPr/>
          <p:nvPr/>
        </p:nvSpPr>
        <p:spPr>
          <a:xfrm>
            <a:off x="1743993" y="2351965"/>
            <a:ext cx="3146430" cy="85981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anose="02020603050405020304" pitchFamily="18" charset="-34"/>
                <a:cs typeface="Angsana New" panose="02020603050405020304" pitchFamily="18" charset="-34"/>
              </a:rPr>
              <a:t>CBL</a:t>
            </a:r>
            <a:r>
              <a:rPr lang="en-US" b="1" dirty="0" smtClean="0">
                <a:latin typeface="Angsana New" panose="02020603050405020304" pitchFamily="18" charset="-34"/>
                <a:cs typeface="Angsana New" panose="02020603050405020304" pitchFamily="18" charset="-34"/>
              </a:rPr>
              <a:t>: Context Based Learning</a:t>
            </a:r>
          </a:p>
          <a:p>
            <a:pPr algn="ctr"/>
            <a:r>
              <a:rPr lang="en-US" b="1" dirty="0">
                <a:solidFill>
                  <a:srgbClr val="FFFF00"/>
                </a:solidFill>
                <a:latin typeface="Angsana New" panose="02020603050405020304" pitchFamily="18" charset="-34"/>
                <a:cs typeface="Angsana New" panose="02020603050405020304" pitchFamily="18" charset="-34"/>
              </a:rPr>
              <a:t>[</a:t>
            </a:r>
            <a:r>
              <a:rPr lang="en-US" b="1" dirty="0" smtClean="0">
                <a:solidFill>
                  <a:srgbClr val="FFFF00"/>
                </a:solidFill>
                <a:latin typeface="Angsana New" panose="02020603050405020304" pitchFamily="18" charset="-34"/>
                <a:cs typeface="Angsana New" panose="02020603050405020304" pitchFamily="18" charset="-34"/>
              </a:rPr>
              <a:t>Tested Methods</a:t>
            </a:r>
            <a:r>
              <a:rPr lang="en-US" b="1" dirty="0">
                <a:solidFill>
                  <a:srgbClr val="FFFF00"/>
                </a:solidFill>
                <a:latin typeface="Angsana New" panose="02020603050405020304" pitchFamily="18" charset="-34"/>
                <a:cs typeface="Angsana New" panose="02020603050405020304" pitchFamily="18" charset="-34"/>
              </a:rPr>
              <a:t>]</a:t>
            </a:r>
            <a:endParaRPr lang="th-TH" b="1" dirty="0">
              <a:solidFill>
                <a:srgbClr val="FFFF00"/>
              </a:solidFill>
              <a:latin typeface="Angsana New" panose="02020603050405020304" pitchFamily="18" charset="-34"/>
              <a:cs typeface="Angsana New" panose="02020603050405020304" pitchFamily="18" charset="-34"/>
            </a:endParaRPr>
          </a:p>
        </p:txBody>
      </p:sp>
      <p:sp>
        <p:nvSpPr>
          <p:cNvPr id="21" name="Rectangle 20"/>
          <p:cNvSpPr/>
          <p:nvPr/>
        </p:nvSpPr>
        <p:spPr>
          <a:xfrm>
            <a:off x="2029745" y="3514301"/>
            <a:ext cx="3483942" cy="85981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anose="02020603050405020304" pitchFamily="18" charset="-34"/>
                <a:cs typeface="Angsana New" panose="02020603050405020304" pitchFamily="18" charset="-34"/>
              </a:rPr>
              <a:t>DHML</a:t>
            </a:r>
            <a:r>
              <a:rPr lang="en-US" b="1" dirty="0" smtClean="0">
                <a:latin typeface="Angsana New" panose="02020603050405020304" pitchFamily="18" charset="-34"/>
                <a:cs typeface="Angsana New" panose="02020603050405020304" pitchFamily="18" charset="-34"/>
              </a:rPr>
              <a:t> (2014): District Health Management Learning (Managers)</a:t>
            </a:r>
            <a:endParaRPr lang="th-TH" b="1" dirty="0">
              <a:latin typeface="Angsana New" panose="02020603050405020304" pitchFamily="18" charset="-34"/>
              <a:cs typeface="Angsana New" panose="02020603050405020304" pitchFamily="18" charset="-34"/>
            </a:endParaRPr>
          </a:p>
        </p:txBody>
      </p:sp>
      <p:sp>
        <p:nvSpPr>
          <p:cNvPr id="22" name="Rectangle 21"/>
          <p:cNvSpPr/>
          <p:nvPr/>
        </p:nvSpPr>
        <p:spPr>
          <a:xfrm>
            <a:off x="2919670" y="4744879"/>
            <a:ext cx="2675902" cy="85981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anose="02020603050405020304" pitchFamily="18" charset="-34"/>
                <a:cs typeface="Angsana New" panose="02020603050405020304" pitchFamily="18" charset="-34"/>
              </a:rPr>
              <a:t>FPL</a:t>
            </a:r>
            <a:r>
              <a:rPr lang="en-US" b="1" dirty="0" smtClean="0">
                <a:latin typeface="Angsana New" panose="02020603050405020304" pitchFamily="18" charset="-34"/>
                <a:cs typeface="Angsana New" panose="02020603050405020304" pitchFamily="18" charset="-34"/>
              </a:rPr>
              <a:t> (2012): Family Practice Learning (</a:t>
            </a:r>
            <a:r>
              <a:rPr lang="en-US" b="1" dirty="0" err="1" smtClean="0">
                <a:latin typeface="Angsana New" panose="02020603050405020304" pitchFamily="18" charset="-34"/>
                <a:cs typeface="Angsana New" panose="02020603050405020304" pitchFamily="18" charset="-34"/>
              </a:rPr>
              <a:t>Carers</a:t>
            </a:r>
            <a:r>
              <a:rPr lang="en-US" b="1" dirty="0" smtClean="0">
                <a:latin typeface="Angsana New" panose="02020603050405020304" pitchFamily="18" charset="-34"/>
                <a:cs typeface="Angsana New" panose="02020603050405020304" pitchFamily="18" charset="-34"/>
              </a:rPr>
              <a:t>)</a:t>
            </a:r>
            <a:endParaRPr lang="th-TH" b="1" dirty="0">
              <a:latin typeface="Angsana New" panose="02020603050405020304" pitchFamily="18" charset="-34"/>
              <a:cs typeface="Angsana New" panose="02020603050405020304" pitchFamily="18" charset="-34"/>
            </a:endParaRPr>
          </a:p>
        </p:txBody>
      </p:sp>
      <p:sp>
        <p:nvSpPr>
          <p:cNvPr id="17" name="TextBox 16"/>
          <p:cNvSpPr txBox="1"/>
          <p:nvPr/>
        </p:nvSpPr>
        <p:spPr>
          <a:xfrm>
            <a:off x="1173707" y="1078172"/>
            <a:ext cx="4189859" cy="954107"/>
          </a:xfrm>
          <a:prstGeom prst="rect">
            <a:avLst/>
          </a:prstGeom>
          <a:solidFill>
            <a:srgbClr val="002060"/>
          </a:solidFill>
          <a:ln>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rgbClr val="FFFF00"/>
                </a:solidFill>
                <a:latin typeface="Angsana New" panose="02020603050405020304" pitchFamily="18" charset="-34"/>
                <a:cs typeface="Angsana New" panose="02020603050405020304" pitchFamily="18" charset="-34"/>
              </a:rPr>
              <a:t>Interactions with Current Policies:</a:t>
            </a:r>
          </a:p>
          <a:p>
            <a:pPr algn="ctr"/>
            <a:r>
              <a:rPr lang="en-US" sz="2400" b="1" dirty="0" smtClean="0">
                <a:solidFill>
                  <a:srgbClr val="FFFF00"/>
                </a:solidFill>
                <a:latin typeface="Angsana New" panose="02020603050405020304" pitchFamily="18" charset="-34"/>
                <a:cs typeface="Angsana New" panose="02020603050405020304" pitchFamily="18" charset="-34"/>
              </a:rPr>
              <a:t>FCT (2015) &gt;&gt;&gt; PCC (2016); DHB (2016 &amp; 17)</a:t>
            </a:r>
            <a:endParaRPr lang="th-TH" sz="2400" b="1" dirty="0">
              <a:solidFill>
                <a:srgbClr val="FFFF00"/>
              </a:solidFill>
              <a:latin typeface="Angsana New" panose="02020603050405020304" pitchFamily="18" charset="-34"/>
              <a:cs typeface="Angsana New" panose="02020603050405020304" pitchFamily="18" charset="-34"/>
            </a:endParaRPr>
          </a:p>
        </p:txBody>
      </p:sp>
      <p:sp>
        <p:nvSpPr>
          <p:cNvPr id="18" name="Right Arrow 17"/>
          <p:cNvSpPr/>
          <p:nvPr/>
        </p:nvSpPr>
        <p:spPr>
          <a:xfrm rot="16200000">
            <a:off x="3109408" y="2022144"/>
            <a:ext cx="318449" cy="341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9" name="TextBox 18"/>
          <p:cNvSpPr txBox="1"/>
          <p:nvPr/>
        </p:nvSpPr>
        <p:spPr>
          <a:xfrm>
            <a:off x="8890496" y="3366670"/>
            <a:ext cx="2969401" cy="1200329"/>
          </a:xfrm>
          <a:prstGeom prst="rect">
            <a:avLst/>
          </a:prstGeom>
          <a:noFill/>
        </p:spPr>
        <p:txBody>
          <a:bodyPr wrap="square" rtlCol="0">
            <a:spAutoFit/>
          </a:bodyPr>
          <a:lstStyle/>
          <a:p>
            <a:r>
              <a:rPr lang="en-US" sz="2400" dirty="0" smtClean="0">
                <a:latin typeface="Angsana New" panose="02020603050405020304" pitchFamily="18" charset="-34"/>
                <a:cs typeface="Angsana New" panose="02020603050405020304" pitchFamily="18" charset="-34"/>
              </a:rPr>
              <a:t>Started identifying different learning needs: </a:t>
            </a:r>
            <a:r>
              <a:rPr lang="en-US" sz="2400" b="1" dirty="0" smtClean="0">
                <a:latin typeface="Angsana New" panose="02020603050405020304" pitchFamily="18" charset="-34"/>
                <a:cs typeface="Angsana New" panose="02020603050405020304" pitchFamily="18" charset="-34"/>
              </a:rPr>
              <a:t>Mangers &amp; </a:t>
            </a:r>
            <a:r>
              <a:rPr lang="en-US" sz="2400" b="1" dirty="0" err="1" smtClean="0">
                <a:latin typeface="Angsana New" panose="02020603050405020304" pitchFamily="18" charset="-34"/>
                <a:cs typeface="Angsana New" panose="02020603050405020304" pitchFamily="18" charset="-34"/>
              </a:rPr>
              <a:t>Carers</a:t>
            </a:r>
            <a:r>
              <a:rPr lang="en-US" sz="2400" b="1" dirty="0">
                <a:latin typeface="Angsana New" panose="02020603050405020304" pitchFamily="18" charset="-34"/>
                <a:cs typeface="Angsana New" panose="02020603050405020304" pitchFamily="18" charset="-34"/>
              </a:rPr>
              <a:t> </a:t>
            </a:r>
            <a:r>
              <a:rPr lang="en-US" sz="2400" dirty="0" smtClean="0">
                <a:latin typeface="Angsana New" panose="02020603050405020304" pitchFamily="18" charset="-34"/>
                <a:cs typeface="Angsana New" panose="02020603050405020304" pitchFamily="18" charset="-34"/>
              </a:rPr>
              <a:t>under the principle of </a:t>
            </a:r>
            <a:r>
              <a:rPr lang="en-US" sz="2400" b="1" dirty="0" smtClean="0">
                <a:latin typeface="Angsana New" panose="02020603050405020304" pitchFamily="18" charset="-34"/>
                <a:cs typeface="Angsana New" panose="02020603050405020304" pitchFamily="18" charset="-34"/>
              </a:rPr>
              <a:t>CBL</a:t>
            </a:r>
            <a:endParaRPr lang="th-TH" sz="2400" b="1" dirty="0">
              <a:latin typeface="Angsana New" panose="02020603050405020304" pitchFamily="18" charset="-34"/>
              <a:cs typeface="Angsana New" panose="02020603050405020304" pitchFamily="18" charset="-34"/>
            </a:endParaRPr>
          </a:p>
        </p:txBody>
      </p:sp>
      <p:sp>
        <p:nvSpPr>
          <p:cNvPr id="2" name="TextBox 1"/>
          <p:cNvSpPr txBox="1"/>
          <p:nvPr/>
        </p:nvSpPr>
        <p:spPr>
          <a:xfrm>
            <a:off x="5841226" y="846159"/>
            <a:ext cx="3809056" cy="400110"/>
          </a:xfrm>
          <a:prstGeom prst="rect">
            <a:avLst/>
          </a:prstGeom>
          <a:noFill/>
        </p:spPr>
        <p:txBody>
          <a:bodyPr wrap="square" rtlCol="0">
            <a:spAutoFit/>
          </a:bodyPr>
          <a:lstStyle/>
          <a:p>
            <a:r>
              <a:rPr lang="en-US" sz="2000" dirty="0" smtClean="0">
                <a:latin typeface="Angsana New" panose="02020603050405020304" pitchFamily="18" charset="-34"/>
                <a:cs typeface="Angsana New" panose="02020603050405020304" pitchFamily="18" charset="-34"/>
              </a:rPr>
              <a:t>Synthesis principles &amp; different experiences of PCPL</a:t>
            </a:r>
            <a:endParaRPr lang="th-TH" sz="2000" dirty="0">
              <a:latin typeface="Angsana New" panose="02020603050405020304" pitchFamily="18" charset="-34"/>
              <a:cs typeface="Angsana New" panose="02020603050405020304" pitchFamily="18" charset="-34"/>
            </a:endParaRPr>
          </a:p>
        </p:txBody>
      </p:sp>
      <p:sp>
        <p:nvSpPr>
          <p:cNvPr id="23" name="TextBox 22"/>
          <p:cNvSpPr txBox="1"/>
          <p:nvPr/>
        </p:nvSpPr>
        <p:spPr>
          <a:xfrm rot="16200000">
            <a:off x="903000" y="5611508"/>
            <a:ext cx="1458056" cy="400110"/>
          </a:xfrm>
          <a:prstGeom prst="rect">
            <a:avLst/>
          </a:prstGeom>
          <a:noFill/>
        </p:spPr>
        <p:txBody>
          <a:bodyPr wrap="square" rtlCol="0">
            <a:spAutoFit/>
          </a:bodyPr>
          <a:lstStyle/>
          <a:p>
            <a:pPr algn="ctr"/>
            <a:r>
              <a:rPr lang="en-US" sz="2000" dirty="0" smtClean="0">
                <a:latin typeface="Angsana New" panose="02020603050405020304" pitchFamily="18" charset="-34"/>
                <a:cs typeface="Angsana New" panose="02020603050405020304" pitchFamily="18" charset="-34"/>
              </a:rPr>
              <a:t>Guideline for FPL</a:t>
            </a:r>
            <a:endParaRPr lang="th-TH" sz="2000" dirty="0">
              <a:latin typeface="Angsana New" panose="02020603050405020304" pitchFamily="18" charset="-34"/>
              <a:cs typeface="Angsana New" panose="02020603050405020304" pitchFamily="18" charset="-34"/>
            </a:endParaRPr>
          </a:p>
        </p:txBody>
      </p:sp>
      <p:sp>
        <p:nvSpPr>
          <p:cNvPr id="24" name="TextBox 23"/>
          <p:cNvSpPr txBox="1"/>
          <p:nvPr/>
        </p:nvSpPr>
        <p:spPr>
          <a:xfrm rot="16200000">
            <a:off x="-115407" y="3828829"/>
            <a:ext cx="1725203" cy="400110"/>
          </a:xfrm>
          <a:prstGeom prst="rect">
            <a:avLst/>
          </a:prstGeom>
          <a:noFill/>
        </p:spPr>
        <p:txBody>
          <a:bodyPr wrap="square" rtlCol="0">
            <a:spAutoFit/>
          </a:bodyPr>
          <a:lstStyle/>
          <a:p>
            <a:pPr algn="ctr"/>
            <a:r>
              <a:rPr lang="en-US" sz="2000" dirty="0" smtClean="0">
                <a:latin typeface="Angsana New" panose="02020603050405020304" pitchFamily="18" charset="-34"/>
                <a:cs typeface="Angsana New" panose="02020603050405020304" pitchFamily="18" charset="-34"/>
              </a:rPr>
              <a:t>Guideline for DHML</a:t>
            </a:r>
            <a:endParaRPr lang="th-TH" sz="2000" dirty="0">
              <a:latin typeface="Angsana New" panose="02020603050405020304" pitchFamily="18" charset="-34"/>
              <a:cs typeface="Angsana New" panose="02020603050405020304" pitchFamily="18" charset="-34"/>
            </a:endParaRPr>
          </a:p>
        </p:txBody>
      </p:sp>
      <p:sp>
        <p:nvSpPr>
          <p:cNvPr id="8" name="TextBox 7"/>
          <p:cNvSpPr txBox="1"/>
          <p:nvPr/>
        </p:nvSpPr>
        <p:spPr>
          <a:xfrm>
            <a:off x="8407013" y="4618527"/>
            <a:ext cx="3696846" cy="461665"/>
          </a:xfrm>
          <a:prstGeom prst="rect">
            <a:avLst/>
          </a:prstGeom>
          <a:noFill/>
        </p:spPr>
        <p:txBody>
          <a:bodyPr wrap="none" rtlCol="0">
            <a:spAutoFit/>
          </a:bodyPr>
          <a:lstStyle/>
          <a:p>
            <a:r>
              <a:rPr lang="en-US" sz="2400" b="1" dirty="0" smtClean="0">
                <a:latin typeface="Angsana New" panose="02020603050405020304" pitchFamily="18" charset="-34"/>
                <a:cs typeface="Angsana New" panose="02020603050405020304" pitchFamily="18" charset="-34"/>
              </a:rPr>
              <a:t>Gaps: Expected VS Existing </a:t>
            </a:r>
            <a:r>
              <a:rPr lang="en-US" sz="2400" b="1" dirty="0">
                <a:latin typeface="Angsana New" panose="02020603050405020304" pitchFamily="18" charset="-34"/>
                <a:cs typeface="Angsana New" panose="02020603050405020304" pitchFamily="18" charset="-34"/>
              </a:rPr>
              <a:t>C</a:t>
            </a:r>
            <a:r>
              <a:rPr lang="en-US" sz="2400" b="1" dirty="0" smtClean="0">
                <a:latin typeface="Angsana New" panose="02020603050405020304" pitchFamily="18" charset="-34"/>
                <a:cs typeface="Angsana New" panose="02020603050405020304" pitchFamily="18" charset="-34"/>
              </a:rPr>
              <a:t>ompetencies</a:t>
            </a:r>
            <a:endParaRPr lang="th-TH" sz="2400" b="1" dirty="0">
              <a:latin typeface="Angsana New" panose="02020603050405020304" pitchFamily="18" charset="-34"/>
              <a:cs typeface="Angsana New" panose="02020603050405020304" pitchFamily="18" charset="-34"/>
            </a:endParaRPr>
          </a:p>
        </p:txBody>
      </p:sp>
      <p:sp>
        <p:nvSpPr>
          <p:cNvPr id="25" name="TextBox 24"/>
          <p:cNvSpPr txBox="1"/>
          <p:nvPr/>
        </p:nvSpPr>
        <p:spPr>
          <a:xfrm>
            <a:off x="8573067" y="4921049"/>
            <a:ext cx="3094060" cy="461665"/>
          </a:xfrm>
          <a:prstGeom prst="rect">
            <a:avLst/>
          </a:prstGeom>
          <a:noFill/>
          <a:ln w="38100">
            <a:noFill/>
          </a:ln>
        </p:spPr>
        <p:txBody>
          <a:bodyPr wrap="square" rtlCol="0">
            <a:spAutoFit/>
          </a:bodyPr>
          <a:lstStyle/>
          <a:p>
            <a:r>
              <a:rPr lang="en-US" sz="2400" b="1" dirty="0" smtClean="0">
                <a:latin typeface="Angsana New" panose="02020603050405020304" pitchFamily="18" charset="-34"/>
                <a:cs typeface="Angsana New" panose="02020603050405020304" pitchFamily="18" charset="-34"/>
              </a:rPr>
              <a:t>&gt;&gt;&gt; Identified learning activities:</a:t>
            </a:r>
            <a:endParaRPr lang="th-TH" sz="2400" b="1" dirty="0">
              <a:latin typeface="Angsana New" panose="02020603050405020304" pitchFamily="18" charset="-34"/>
              <a:cs typeface="Angsana New" panose="02020603050405020304" pitchFamily="18" charset="-34"/>
            </a:endParaRPr>
          </a:p>
        </p:txBody>
      </p:sp>
      <p:sp>
        <p:nvSpPr>
          <p:cNvPr id="26" name="TextBox 25"/>
          <p:cNvSpPr txBox="1"/>
          <p:nvPr/>
        </p:nvSpPr>
        <p:spPr>
          <a:xfrm>
            <a:off x="8602632" y="5209929"/>
            <a:ext cx="3442977" cy="461665"/>
          </a:xfrm>
          <a:prstGeom prst="rect">
            <a:avLst/>
          </a:prstGeom>
          <a:noFill/>
          <a:ln w="38100">
            <a:noFill/>
          </a:ln>
        </p:spPr>
        <p:txBody>
          <a:bodyPr wrap="square" rtlCol="0">
            <a:spAutoFit/>
          </a:bodyPr>
          <a:lstStyle/>
          <a:p>
            <a:r>
              <a:rPr lang="en-US" sz="2400" b="1" dirty="0">
                <a:latin typeface="Angsana New" panose="02020603050405020304" pitchFamily="18" charset="-34"/>
                <a:cs typeface="Angsana New" panose="02020603050405020304" pitchFamily="18" charset="-34"/>
              </a:rPr>
              <a:t>m</a:t>
            </a:r>
            <a:r>
              <a:rPr lang="en-US" sz="2400" b="1" dirty="0" smtClean="0">
                <a:latin typeface="Angsana New" panose="02020603050405020304" pitchFamily="18" charset="-34"/>
                <a:cs typeface="Angsana New" panose="02020603050405020304" pitchFamily="18" charset="-34"/>
              </a:rPr>
              <a:t>ainly learning in the context of DHS</a:t>
            </a:r>
            <a:endParaRPr lang="th-TH" sz="2400" b="1"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094287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3</a:t>
            </a:r>
            <a:endParaRPr lang="th-TH" b="1" dirty="0">
              <a:solidFill>
                <a:srgbClr val="FFFF00"/>
              </a:solidFill>
            </a:endParaRPr>
          </a:p>
        </p:txBody>
      </p:sp>
      <p:pic>
        <p:nvPicPr>
          <p:cNvPr id="60" name="Picture 59"/>
          <p:cNvPicPr>
            <a:picLocks noChangeAspect="1"/>
          </p:cNvPicPr>
          <p:nvPr/>
        </p:nvPicPr>
        <p:blipFill>
          <a:blip r:embed="rId2"/>
          <a:stretch>
            <a:fillRect/>
          </a:stretch>
        </p:blipFill>
        <p:spPr>
          <a:xfrm>
            <a:off x="818865" y="2065971"/>
            <a:ext cx="10863617" cy="3930554"/>
          </a:xfrm>
          <a:prstGeom prst="rect">
            <a:avLst/>
          </a:prstGeom>
        </p:spPr>
      </p:pic>
      <p:sp>
        <p:nvSpPr>
          <p:cNvPr id="2" name="TextBox 1"/>
          <p:cNvSpPr txBox="1"/>
          <p:nvPr/>
        </p:nvSpPr>
        <p:spPr>
          <a:xfrm>
            <a:off x="9253186" y="1629240"/>
            <a:ext cx="713850" cy="523220"/>
          </a:xfrm>
          <a:prstGeom prst="rect">
            <a:avLst/>
          </a:prstGeom>
          <a:noFill/>
        </p:spPr>
        <p:txBody>
          <a:bodyPr wrap="none" rtlCol="0">
            <a:spAutoFit/>
          </a:bodyPr>
          <a:lstStyle/>
          <a:p>
            <a:r>
              <a:rPr lang="en-US" b="1" dirty="0" smtClean="0"/>
              <a:t>FCT</a:t>
            </a:r>
            <a:endParaRPr lang="th-TH" b="1" dirty="0"/>
          </a:p>
        </p:txBody>
      </p:sp>
      <p:sp>
        <p:nvSpPr>
          <p:cNvPr id="6" name="TextBox 5"/>
          <p:cNvSpPr txBox="1"/>
          <p:nvPr/>
        </p:nvSpPr>
        <p:spPr>
          <a:xfrm>
            <a:off x="9992440" y="1617864"/>
            <a:ext cx="756938" cy="523220"/>
          </a:xfrm>
          <a:prstGeom prst="rect">
            <a:avLst/>
          </a:prstGeom>
          <a:noFill/>
        </p:spPr>
        <p:txBody>
          <a:bodyPr wrap="none" rtlCol="0">
            <a:spAutoFit/>
          </a:bodyPr>
          <a:lstStyle/>
          <a:p>
            <a:r>
              <a:rPr lang="en-US" b="1" dirty="0" smtClean="0"/>
              <a:t>PCC</a:t>
            </a:r>
            <a:endParaRPr lang="th-TH" b="1" dirty="0"/>
          </a:p>
        </p:txBody>
      </p:sp>
      <p:sp>
        <p:nvSpPr>
          <p:cNvPr id="7" name="TextBox 6"/>
          <p:cNvSpPr txBox="1"/>
          <p:nvPr/>
        </p:nvSpPr>
        <p:spPr>
          <a:xfrm>
            <a:off x="9953768" y="1265292"/>
            <a:ext cx="838691" cy="523220"/>
          </a:xfrm>
          <a:prstGeom prst="rect">
            <a:avLst/>
          </a:prstGeom>
          <a:noFill/>
        </p:spPr>
        <p:txBody>
          <a:bodyPr wrap="none" rtlCol="0">
            <a:spAutoFit/>
          </a:bodyPr>
          <a:lstStyle/>
          <a:p>
            <a:r>
              <a:rPr lang="en-US" b="1" dirty="0" smtClean="0"/>
              <a:t>DHB</a:t>
            </a:r>
            <a:endParaRPr lang="th-TH" b="1" dirty="0"/>
          </a:p>
        </p:txBody>
      </p:sp>
      <p:sp>
        <p:nvSpPr>
          <p:cNvPr id="8" name="TextBox 7"/>
          <p:cNvSpPr txBox="1"/>
          <p:nvPr/>
        </p:nvSpPr>
        <p:spPr>
          <a:xfrm>
            <a:off x="2669223" y="260669"/>
            <a:ext cx="7253076" cy="584775"/>
          </a:xfrm>
          <a:prstGeom prst="rect">
            <a:avLst/>
          </a:prstGeom>
          <a:noFill/>
          <a:ln>
            <a:noFill/>
          </a:ln>
        </p:spPr>
        <p:txBody>
          <a:bodyPr wrap="none" rtlCol="0">
            <a:spAutoFit/>
          </a:bodyPr>
          <a:lstStyle/>
          <a:p>
            <a:pPr lvl="0" algn="ctr"/>
            <a:r>
              <a:rPr lang="en-US" sz="3200" b="1" dirty="0" smtClean="0"/>
              <a:t>Spiraling up through action and reflection</a:t>
            </a:r>
            <a:endParaRPr lang="en-US" sz="3200" b="1" dirty="0" smtClean="0">
              <a:solidFill>
                <a:srgbClr val="FF0000"/>
              </a:solidFill>
            </a:endParaRPr>
          </a:p>
        </p:txBody>
      </p:sp>
      <p:sp>
        <p:nvSpPr>
          <p:cNvPr id="10" name="TextBox 9"/>
          <p:cNvSpPr txBox="1"/>
          <p:nvPr/>
        </p:nvSpPr>
        <p:spPr>
          <a:xfrm>
            <a:off x="6152353" y="1585119"/>
            <a:ext cx="806631" cy="523220"/>
          </a:xfrm>
          <a:prstGeom prst="rect">
            <a:avLst/>
          </a:prstGeom>
          <a:noFill/>
        </p:spPr>
        <p:txBody>
          <a:bodyPr wrap="none" rtlCol="0">
            <a:spAutoFit/>
          </a:bodyPr>
          <a:lstStyle/>
          <a:p>
            <a:r>
              <a:rPr lang="en-US" b="1" dirty="0" smtClean="0"/>
              <a:t>DHS</a:t>
            </a:r>
            <a:endParaRPr lang="th-TH" b="1" dirty="0"/>
          </a:p>
        </p:txBody>
      </p:sp>
      <p:sp>
        <p:nvSpPr>
          <p:cNvPr id="11" name="TextBox 10"/>
          <p:cNvSpPr txBox="1"/>
          <p:nvPr/>
        </p:nvSpPr>
        <p:spPr>
          <a:xfrm>
            <a:off x="5879746" y="5961795"/>
            <a:ext cx="1428596" cy="523220"/>
          </a:xfrm>
          <a:prstGeom prst="rect">
            <a:avLst/>
          </a:prstGeom>
          <a:noFill/>
        </p:spPr>
        <p:txBody>
          <a:bodyPr wrap="none" rtlCol="0">
            <a:spAutoFit/>
          </a:bodyPr>
          <a:lstStyle/>
          <a:p>
            <a:r>
              <a:rPr lang="en-US" b="1" dirty="0"/>
              <a:t>(</a:t>
            </a:r>
            <a:r>
              <a:rPr lang="en-US" b="1" dirty="0" smtClean="0"/>
              <a:t>UCARE)</a:t>
            </a:r>
            <a:endParaRPr lang="th-TH" b="1" dirty="0"/>
          </a:p>
        </p:txBody>
      </p:sp>
      <p:cxnSp>
        <p:nvCxnSpPr>
          <p:cNvPr id="4" name="Straight Arrow Connector 3"/>
          <p:cNvCxnSpPr/>
          <p:nvPr/>
        </p:nvCxnSpPr>
        <p:spPr>
          <a:xfrm flipV="1">
            <a:off x="7282584" y="6219508"/>
            <a:ext cx="792470" cy="7928"/>
          </a:xfrm>
          <a:prstGeom prst="straightConnector1">
            <a:avLst/>
          </a:prstGeom>
          <a:ln>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5469" y="1660245"/>
            <a:ext cx="2419252" cy="369332"/>
          </a:xfrm>
          <a:prstGeom prst="rect">
            <a:avLst/>
          </a:prstGeom>
          <a:noFill/>
        </p:spPr>
        <p:txBody>
          <a:bodyPr wrap="none" rtlCol="0">
            <a:spAutoFit/>
          </a:bodyPr>
          <a:lstStyle/>
          <a:p>
            <a:r>
              <a:rPr lang="en-US" sz="1800" dirty="0" smtClean="0"/>
              <a:t>CUP &amp; PCU (since 2002)</a:t>
            </a:r>
            <a:endParaRPr lang="th-TH" sz="1800" dirty="0"/>
          </a:p>
        </p:txBody>
      </p:sp>
      <p:sp>
        <p:nvSpPr>
          <p:cNvPr id="14" name="TextBox 13"/>
          <p:cNvSpPr txBox="1"/>
          <p:nvPr/>
        </p:nvSpPr>
        <p:spPr>
          <a:xfrm>
            <a:off x="790443" y="6011164"/>
            <a:ext cx="2733825" cy="369332"/>
          </a:xfrm>
          <a:prstGeom prst="rect">
            <a:avLst/>
          </a:prstGeom>
          <a:noFill/>
        </p:spPr>
        <p:txBody>
          <a:bodyPr wrap="none" rtlCol="0">
            <a:spAutoFit/>
          </a:bodyPr>
          <a:lstStyle/>
          <a:p>
            <a:r>
              <a:rPr lang="en-US" sz="1800" dirty="0" smtClean="0"/>
              <a:t>Introducing Matrix Teams…</a:t>
            </a:r>
            <a:endParaRPr lang="th-TH" sz="1800" dirty="0"/>
          </a:p>
        </p:txBody>
      </p:sp>
      <p:sp>
        <p:nvSpPr>
          <p:cNvPr id="15" name="TextBox 14"/>
          <p:cNvSpPr txBox="1"/>
          <p:nvPr/>
        </p:nvSpPr>
        <p:spPr>
          <a:xfrm>
            <a:off x="8129264" y="6034774"/>
            <a:ext cx="3140860" cy="369332"/>
          </a:xfrm>
          <a:prstGeom prst="rect">
            <a:avLst/>
          </a:prstGeom>
          <a:noFill/>
        </p:spPr>
        <p:txBody>
          <a:bodyPr wrap="none" rtlCol="0">
            <a:spAutoFit/>
          </a:bodyPr>
          <a:lstStyle/>
          <a:p>
            <a:r>
              <a:rPr lang="en-US" sz="1800" dirty="0" smtClean="0"/>
              <a:t>Matrix Teams/Links/Networks…</a:t>
            </a:r>
            <a:endParaRPr lang="th-TH" sz="1800" dirty="0"/>
          </a:p>
        </p:txBody>
      </p:sp>
      <p:cxnSp>
        <p:nvCxnSpPr>
          <p:cNvPr id="12" name="Straight Connector 11"/>
          <p:cNvCxnSpPr/>
          <p:nvPr/>
        </p:nvCxnSpPr>
        <p:spPr>
          <a:xfrm>
            <a:off x="3562905" y="6245133"/>
            <a:ext cx="2258346" cy="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59021" y="666290"/>
            <a:ext cx="9434570" cy="584775"/>
          </a:xfrm>
          <a:prstGeom prst="rect">
            <a:avLst/>
          </a:prstGeom>
          <a:noFill/>
          <a:ln>
            <a:noFill/>
          </a:ln>
        </p:spPr>
        <p:txBody>
          <a:bodyPr wrap="none" rtlCol="0">
            <a:spAutoFit/>
          </a:bodyPr>
          <a:lstStyle/>
          <a:p>
            <a:pPr lvl="0" algn="ctr"/>
            <a:r>
              <a:rPr lang="en-US" sz="3200" b="1" dirty="0" smtClean="0"/>
              <a:t>P</a:t>
            </a:r>
            <a:r>
              <a:rPr lang="en-US" sz="3200" dirty="0" smtClean="0"/>
              <a:t>articipatory</a:t>
            </a:r>
            <a:r>
              <a:rPr lang="en-US" sz="3200" b="1" dirty="0" smtClean="0"/>
              <a:t> I</a:t>
            </a:r>
            <a:r>
              <a:rPr lang="en-US" sz="3200" dirty="0" smtClean="0"/>
              <a:t>nteractive</a:t>
            </a:r>
            <a:r>
              <a:rPr lang="en-US" sz="3200" b="1" dirty="0" smtClean="0"/>
              <a:t> L</a:t>
            </a:r>
            <a:r>
              <a:rPr lang="en-US" sz="3200" dirty="0" smtClean="0"/>
              <a:t>earning</a:t>
            </a:r>
            <a:r>
              <a:rPr lang="en-US" sz="3200" b="1" dirty="0" smtClean="0"/>
              <a:t> </a:t>
            </a:r>
            <a:r>
              <a:rPr lang="en-US" sz="3200" dirty="0" smtClean="0"/>
              <a:t>through</a:t>
            </a:r>
            <a:r>
              <a:rPr lang="en-US" sz="3200" b="1" dirty="0" smtClean="0"/>
              <a:t> A</a:t>
            </a:r>
            <a:r>
              <a:rPr lang="en-US" sz="3200" dirty="0" smtClean="0"/>
              <a:t>ctions: </a:t>
            </a:r>
            <a:r>
              <a:rPr lang="en-US" sz="3200" b="1" dirty="0" smtClean="0"/>
              <a:t>PILA</a:t>
            </a:r>
            <a:endParaRPr lang="en-US" sz="3200" b="1" dirty="0" smtClean="0">
              <a:solidFill>
                <a:srgbClr val="FF0000"/>
              </a:solidFill>
            </a:endParaRPr>
          </a:p>
        </p:txBody>
      </p:sp>
    </p:spTree>
    <p:extLst>
      <p:ext uri="{BB962C8B-B14F-4D97-AF65-F5344CB8AC3E}">
        <p14:creationId xmlns:p14="http://schemas.microsoft.com/office/powerpoint/2010/main" val="53732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81158" y="928670"/>
            <a:ext cx="4286280" cy="5715040"/>
          </a:xfrm>
        </p:spPr>
        <p:txBody>
          <a:bodyPr>
            <a:noAutofit/>
          </a:bodyPr>
          <a:lstStyle/>
          <a:p>
            <a:r>
              <a:rPr lang="en-US" sz="1800" dirty="0"/>
              <a:t>Four levels of care are considered in the district health care system: </a:t>
            </a:r>
            <a:r>
              <a:rPr lang="en-US" sz="1800" b="1" dirty="0">
                <a:solidFill>
                  <a:srgbClr val="FF0000"/>
                </a:solidFill>
              </a:rPr>
              <a:t>family, village, sub-district health centre, the district hospital.</a:t>
            </a:r>
            <a:endParaRPr lang="en-US" sz="1800" dirty="0"/>
          </a:p>
          <a:p>
            <a:endParaRPr lang="en-US" sz="800" dirty="0"/>
          </a:p>
          <a:p>
            <a:r>
              <a:rPr lang="en-US" sz="2000" b="1" dirty="0">
                <a:solidFill>
                  <a:srgbClr val="FF0000"/>
                </a:solidFill>
              </a:rPr>
              <a:t>Vertical Links</a:t>
            </a:r>
            <a:r>
              <a:rPr lang="en-US" sz="1800" b="1" dirty="0">
                <a:solidFill>
                  <a:srgbClr val="FF0000"/>
                </a:solidFill>
              </a:rPr>
              <a:t>: </a:t>
            </a:r>
            <a:r>
              <a:rPr lang="en-US" sz="1800" dirty="0"/>
              <a:t>At each level for each individual/family, one person is given the responsibility of care (</a:t>
            </a:r>
            <a:r>
              <a:rPr lang="en-US" sz="1800" b="1" i="1" dirty="0"/>
              <a:t>family care team as </a:t>
            </a:r>
            <a:r>
              <a:rPr lang="en-US" sz="1800" dirty="0"/>
              <a:t>focal point of </a:t>
            </a:r>
            <a:r>
              <a:rPr lang="en-US" sz="1800" b="1" i="1" dirty="0"/>
              <a:t>matrix team</a:t>
            </a:r>
            <a:r>
              <a:rPr lang="en-US" sz="1800" dirty="0"/>
              <a:t>): family member as a care giver, volunteer, nurse, medical doctor. They interact.</a:t>
            </a:r>
            <a:endParaRPr lang="en-US" sz="1800" i="1" dirty="0"/>
          </a:p>
          <a:p>
            <a:endParaRPr lang="en-US" sz="800" dirty="0"/>
          </a:p>
          <a:p>
            <a:r>
              <a:rPr lang="en-US" sz="2000" b="1" dirty="0">
                <a:solidFill>
                  <a:srgbClr val="FF0000"/>
                </a:solidFill>
              </a:rPr>
              <a:t>Horizontal Links</a:t>
            </a:r>
            <a:r>
              <a:rPr lang="en-US" sz="1800" b="1" dirty="0">
                <a:solidFill>
                  <a:srgbClr val="FF0000"/>
                </a:solidFill>
              </a:rPr>
              <a:t>: </a:t>
            </a:r>
            <a:r>
              <a:rPr lang="en-US" sz="1800" dirty="0"/>
              <a:t>At each level, these responsible persons are connected with others (</a:t>
            </a:r>
            <a:r>
              <a:rPr lang="en-US" sz="1800" b="1" i="1" dirty="0"/>
              <a:t>matrix team</a:t>
            </a:r>
            <a:r>
              <a:rPr lang="en-US" sz="1800" dirty="0"/>
              <a:t>), both within the health care system and outside.</a:t>
            </a:r>
            <a:endParaRPr lang="en-US" sz="1800" b="1" dirty="0">
              <a:solidFill>
                <a:srgbClr val="FF0000"/>
              </a:solidFill>
            </a:endParaRPr>
          </a:p>
          <a:p>
            <a:endParaRPr lang="en-US" sz="800" dirty="0"/>
          </a:p>
          <a:p>
            <a:r>
              <a:rPr lang="en-US" sz="1800" dirty="0"/>
              <a:t>A </a:t>
            </a:r>
            <a:r>
              <a:rPr lang="en-US" sz="1800" b="1" i="1" dirty="0">
                <a:solidFill>
                  <a:srgbClr val="FF0000"/>
                </a:solidFill>
              </a:rPr>
              <a:t>D</a:t>
            </a:r>
            <a:r>
              <a:rPr lang="en-US" sz="1800" b="1" i="1" dirty="0" smtClean="0">
                <a:solidFill>
                  <a:srgbClr val="FF0000"/>
                </a:solidFill>
              </a:rPr>
              <a:t>istrict </a:t>
            </a:r>
            <a:r>
              <a:rPr lang="en-US" sz="1800" b="1" i="1" dirty="0">
                <a:solidFill>
                  <a:srgbClr val="FF0000"/>
                </a:solidFill>
              </a:rPr>
              <a:t>H</a:t>
            </a:r>
            <a:r>
              <a:rPr lang="en-US" sz="1800" b="1" i="1" dirty="0" smtClean="0">
                <a:solidFill>
                  <a:srgbClr val="FF0000"/>
                </a:solidFill>
              </a:rPr>
              <a:t>ealth </a:t>
            </a:r>
            <a:r>
              <a:rPr lang="en-US" sz="1800" b="1" i="1" dirty="0">
                <a:solidFill>
                  <a:srgbClr val="FF0000"/>
                </a:solidFill>
              </a:rPr>
              <a:t>B</a:t>
            </a:r>
            <a:r>
              <a:rPr lang="en-US" sz="1800" b="1" i="1" dirty="0" smtClean="0">
                <a:solidFill>
                  <a:srgbClr val="FF0000"/>
                </a:solidFill>
              </a:rPr>
              <a:t>oard </a:t>
            </a:r>
            <a:r>
              <a:rPr lang="en-US" sz="1800" dirty="0"/>
              <a:t>is expected to lead and support the matrix team:</a:t>
            </a:r>
            <a:r>
              <a:rPr lang="en-US" sz="1800" b="1" dirty="0">
                <a:solidFill>
                  <a:srgbClr val="FF0000"/>
                </a:solidFill>
              </a:rPr>
              <a:t> systemic management.</a:t>
            </a:r>
          </a:p>
        </p:txBody>
      </p:sp>
      <p:sp>
        <p:nvSpPr>
          <p:cNvPr id="5" name="TextBox 4"/>
          <p:cNvSpPr txBox="1"/>
          <p:nvPr/>
        </p:nvSpPr>
        <p:spPr>
          <a:xfrm>
            <a:off x="1510088" y="364210"/>
            <a:ext cx="8947558" cy="461665"/>
          </a:xfrm>
          <a:prstGeom prst="rect">
            <a:avLst/>
          </a:prstGeom>
          <a:noFill/>
        </p:spPr>
        <p:txBody>
          <a:bodyPr wrap="square" rtlCol="0">
            <a:spAutoFit/>
          </a:bodyPr>
          <a:lstStyle/>
          <a:p>
            <a:pPr algn="ctr"/>
            <a:r>
              <a:rPr lang="en-US" sz="2400" b="1" dirty="0"/>
              <a:t>Management organization to support </a:t>
            </a:r>
            <a:r>
              <a:rPr lang="en-US" sz="2400" b="1" dirty="0" smtClean="0">
                <a:solidFill>
                  <a:srgbClr val="FF0000"/>
                </a:solidFill>
              </a:rPr>
              <a:t>Matrix Teams/Links/Networks</a:t>
            </a:r>
            <a:endParaRPr lang="th-TH" sz="2400" b="1" dirty="0">
              <a:solidFill>
                <a:srgbClr val="FF0000"/>
              </a:solidFill>
            </a:endParaRPr>
          </a:p>
        </p:txBody>
      </p:sp>
      <p:pic>
        <p:nvPicPr>
          <p:cNvPr id="7" name="Image 1" descr="DSC08375.JPG"/>
          <p:cNvPicPr>
            <a:picLocks noGrp="1" noChangeAspect="1"/>
          </p:cNvPicPr>
          <p:nvPr isPhoto="1"/>
        </p:nvPicPr>
        <p:blipFill>
          <a:blip r:embed="rId3" cstate="print">
            <a:lum/>
          </a:blip>
          <a:stretch>
            <a:fillRect/>
          </a:stretch>
        </p:blipFill>
        <p:spPr>
          <a:xfrm>
            <a:off x="7024694" y="4637610"/>
            <a:ext cx="2928958" cy="1714512"/>
          </a:xfrm>
          <a:prstGeom prst="rect">
            <a:avLst/>
          </a:prstGeom>
          <a:noFill/>
          <a:ln>
            <a:noFill/>
          </a:ln>
        </p:spPr>
      </p:pic>
      <p:pic>
        <p:nvPicPr>
          <p:cNvPr id="1029" name="Picture 5"/>
          <p:cNvPicPr>
            <a:picLocks noChangeAspect="1" noChangeArrowheads="1"/>
          </p:cNvPicPr>
          <p:nvPr/>
        </p:nvPicPr>
        <p:blipFill>
          <a:blip r:embed="rId4"/>
          <a:srcRect/>
          <a:stretch>
            <a:fillRect/>
          </a:stretch>
        </p:blipFill>
        <p:spPr bwMode="auto">
          <a:xfrm>
            <a:off x="6167439" y="857232"/>
            <a:ext cx="4214842" cy="3698884"/>
          </a:xfrm>
          <a:prstGeom prst="rect">
            <a:avLst/>
          </a:prstGeom>
          <a:noFill/>
          <a:ln w="9525">
            <a:noFill/>
            <a:miter lim="800000"/>
            <a:headEnd/>
            <a:tailEnd/>
          </a:ln>
          <a:effectLst/>
        </p:spPr>
      </p:pic>
      <p:sp>
        <p:nvSpPr>
          <p:cNvPr id="85" name="TextBox 84"/>
          <p:cNvSpPr txBox="1"/>
          <p:nvPr/>
        </p:nvSpPr>
        <p:spPr>
          <a:xfrm rot="19737196">
            <a:off x="7486232" y="5649539"/>
            <a:ext cx="619208" cy="276999"/>
          </a:xfrm>
          <a:prstGeom prst="rect">
            <a:avLst/>
          </a:prstGeom>
          <a:solidFill>
            <a:srgbClr val="002060"/>
          </a:solidFill>
        </p:spPr>
        <p:txBody>
          <a:bodyPr wrap="none" rtlCol="0">
            <a:spAutoFit/>
          </a:bodyPr>
          <a:lstStyle/>
          <a:p>
            <a:r>
              <a:rPr lang="en-US" sz="1200" b="1" dirty="0">
                <a:solidFill>
                  <a:schemeClr val="bg1"/>
                </a:solidFill>
              </a:rPr>
              <a:t>Doctor</a:t>
            </a:r>
            <a:endParaRPr lang="th-TH" sz="1200" b="1" dirty="0">
              <a:solidFill>
                <a:schemeClr val="bg1"/>
              </a:solidFill>
            </a:endParaRPr>
          </a:p>
        </p:txBody>
      </p:sp>
      <p:sp>
        <p:nvSpPr>
          <p:cNvPr id="86" name="TextBox 85"/>
          <p:cNvSpPr txBox="1"/>
          <p:nvPr/>
        </p:nvSpPr>
        <p:spPr>
          <a:xfrm rot="19737196">
            <a:off x="8051329" y="5736370"/>
            <a:ext cx="559512" cy="276999"/>
          </a:xfrm>
          <a:prstGeom prst="rect">
            <a:avLst/>
          </a:prstGeom>
          <a:solidFill>
            <a:srgbClr val="002060"/>
          </a:solidFill>
        </p:spPr>
        <p:txBody>
          <a:bodyPr wrap="none" rtlCol="0">
            <a:spAutoFit/>
          </a:bodyPr>
          <a:lstStyle/>
          <a:p>
            <a:r>
              <a:rPr lang="en-US" sz="1200" b="1" dirty="0">
                <a:solidFill>
                  <a:schemeClr val="bg1"/>
                </a:solidFill>
              </a:rPr>
              <a:t>Nurse</a:t>
            </a:r>
            <a:endParaRPr lang="th-TH" sz="1200" b="1" dirty="0">
              <a:solidFill>
                <a:schemeClr val="bg1"/>
              </a:solidFill>
            </a:endParaRPr>
          </a:p>
        </p:txBody>
      </p:sp>
      <p:sp>
        <p:nvSpPr>
          <p:cNvPr id="87" name="TextBox 86"/>
          <p:cNvSpPr txBox="1"/>
          <p:nvPr/>
        </p:nvSpPr>
        <p:spPr>
          <a:xfrm rot="19737196">
            <a:off x="8628815" y="5750772"/>
            <a:ext cx="503664" cy="276999"/>
          </a:xfrm>
          <a:prstGeom prst="rect">
            <a:avLst/>
          </a:prstGeom>
          <a:solidFill>
            <a:srgbClr val="002060"/>
          </a:solidFill>
        </p:spPr>
        <p:txBody>
          <a:bodyPr wrap="none" rtlCol="0">
            <a:spAutoFit/>
          </a:bodyPr>
          <a:lstStyle/>
          <a:p>
            <a:r>
              <a:rPr lang="en-US" sz="1200" b="1" dirty="0">
                <a:solidFill>
                  <a:schemeClr val="bg1"/>
                </a:solidFill>
              </a:rPr>
              <a:t>CHW</a:t>
            </a:r>
            <a:endParaRPr lang="th-TH" sz="1200" b="1" dirty="0">
              <a:solidFill>
                <a:schemeClr val="bg1"/>
              </a:solidFill>
            </a:endParaRPr>
          </a:p>
        </p:txBody>
      </p:sp>
      <p:sp>
        <p:nvSpPr>
          <p:cNvPr id="88" name="TextBox 87"/>
          <p:cNvSpPr txBox="1"/>
          <p:nvPr/>
        </p:nvSpPr>
        <p:spPr>
          <a:xfrm rot="19737196">
            <a:off x="8943594" y="5762809"/>
            <a:ext cx="1011046" cy="276999"/>
          </a:xfrm>
          <a:prstGeom prst="rect">
            <a:avLst/>
          </a:prstGeom>
          <a:solidFill>
            <a:srgbClr val="002060"/>
          </a:solidFill>
        </p:spPr>
        <p:txBody>
          <a:bodyPr wrap="none" rtlCol="0">
            <a:spAutoFit/>
          </a:bodyPr>
          <a:lstStyle/>
          <a:p>
            <a:r>
              <a:rPr lang="en-US" sz="1200" b="1" dirty="0">
                <a:solidFill>
                  <a:schemeClr val="bg1"/>
                </a:solidFill>
              </a:rPr>
              <a:t>Patient’s Son</a:t>
            </a:r>
            <a:endParaRPr lang="th-TH" sz="1200" b="1" dirty="0">
              <a:solidFill>
                <a:schemeClr val="bg1"/>
              </a:solidFill>
            </a:endParaRPr>
          </a:p>
        </p:txBody>
      </p:sp>
      <p:sp>
        <p:nvSpPr>
          <p:cNvPr id="10" name="Espace réservé du numéro de diapositive 9"/>
          <p:cNvSpPr>
            <a:spLocks noGrp="1"/>
          </p:cNvSpPr>
          <p:nvPr>
            <p:ph type="sldNum" sz="quarter" idx="12"/>
          </p:nvPr>
        </p:nvSpPr>
        <p:spPr/>
        <p:txBody>
          <a:bodyPr/>
          <a:lstStyle/>
          <a:p>
            <a:fld id="{96D17E10-5502-4550-88E0-54447BD10C49}" type="slidenum">
              <a:rPr lang="th-TH" smtClean="0"/>
              <a:pPr/>
              <a:t>37</a:t>
            </a:fld>
            <a:endParaRPr lang="th-TH"/>
          </a:p>
        </p:txBody>
      </p:sp>
      <p:sp>
        <p:nvSpPr>
          <p:cNvPr id="11" name="TextBox 10"/>
          <p:cNvSpPr txBox="1"/>
          <p:nvPr/>
        </p:nvSpPr>
        <p:spPr>
          <a:xfrm>
            <a:off x="7524761" y="1357298"/>
            <a:ext cx="2426177" cy="292388"/>
          </a:xfrm>
          <a:prstGeom prst="rect">
            <a:avLst/>
          </a:prstGeom>
          <a:solidFill>
            <a:schemeClr val="bg1"/>
          </a:solidFill>
        </p:spPr>
        <p:txBody>
          <a:bodyPr wrap="none" rtlCol="0">
            <a:spAutoFit/>
          </a:bodyPr>
          <a:lstStyle/>
          <a:p>
            <a:r>
              <a:rPr lang="en-US" sz="1300" b="1" dirty="0"/>
              <a:t>Characteristics of “</a:t>
            </a:r>
            <a:r>
              <a:rPr lang="en-US" sz="1300" b="1" dirty="0">
                <a:solidFill>
                  <a:srgbClr val="FF0000"/>
                </a:solidFill>
              </a:rPr>
              <a:t>Matrix Team</a:t>
            </a:r>
            <a:r>
              <a:rPr lang="en-US" sz="1300" b="1" dirty="0"/>
              <a:t>”</a:t>
            </a:r>
            <a:endParaRPr lang="th-TH" sz="1300" b="1" dirty="0"/>
          </a:p>
        </p:txBody>
      </p:sp>
      <p:sp>
        <p:nvSpPr>
          <p:cNvPr id="12" name="Oval 11"/>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3</a:t>
            </a:r>
            <a:endParaRPr lang="th-TH" b="1" dirty="0">
              <a:solidFill>
                <a:srgbClr val="FFFF00"/>
              </a:solidFill>
            </a:endParaRPr>
          </a:p>
        </p:txBody>
      </p:sp>
      <p:sp>
        <p:nvSpPr>
          <p:cNvPr id="2" name="TextBox 1"/>
          <p:cNvSpPr txBox="1"/>
          <p:nvPr/>
        </p:nvSpPr>
        <p:spPr>
          <a:xfrm>
            <a:off x="6245762" y="6448031"/>
            <a:ext cx="4739917" cy="338554"/>
          </a:xfrm>
          <a:prstGeom prst="rect">
            <a:avLst/>
          </a:prstGeom>
          <a:noFill/>
        </p:spPr>
        <p:txBody>
          <a:bodyPr wrap="square" rtlCol="0">
            <a:spAutoFit/>
          </a:bodyPr>
          <a:lstStyle/>
          <a:p>
            <a:r>
              <a:rPr lang="en-US" sz="1600" dirty="0" smtClean="0"/>
              <a:t>CHW: Community Health Workers (Health Volunteers)</a:t>
            </a:r>
            <a:endParaRPr lang="th-TH" sz="1600" dirty="0"/>
          </a:p>
        </p:txBody>
      </p:sp>
    </p:spTree>
    <p:extLst>
      <p:ext uri="{BB962C8B-B14F-4D97-AF65-F5344CB8AC3E}">
        <p14:creationId xmlns:p14="http://schemas.microsoft.com/office/powerpoint/2010/main" val="25684145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560376" y="6076834"/>
            <a:ext cx="7858126" cy="496291"/>
          </a:xfrm>
          <a:prstGeom prst="rect">
            <a:avLst/>
          </a:prstGeom>
        </p:spPr>
        <p:txBody>
          <a:bodyPr/>
          <a:lstStyle/>
          <a:p>
            <a:pPr lvl="0" algn="ctr" eaLnBrk="0" fontAlgn="base" hangingPunct="0">
              <a:spcBef>
                <a:spcPct val="0"/>
              </a:spcBef>
              <a:spcAft>
                <a:spcPct val="0"/>
              </a:spcAft>
              <a:defRPr/>
            </a:pPr>
            <a:r>
              <a:rPr lang="en-GB" sz="2400" dirty="0"/>
              <a:t>Functional diagonal links within the matrix team (integration)</a:t>
            </a:r>
          </a:p>
        </p:txBody>
      </p:sp>
      <p:sp>
        <p:nvSpPr>
          <p:cNvPr id="6" name="Espace réservé du numéro de diapositive 5"/>
          <p:cNvSpPr>
            <a:spLocks noGrp="1"/>
          </p:cNvSpPr>
          <p:nvPr>
            <p:ph type="sldNum" sz="quarter" idx="12"/>
          </p:nvPr>
        </p:nvSpPr>
        <p:spPr/>
        <p:txBody>
          <a:bodyPr/>
          <a:lstStyle/>
          <a:p>
            <a:fld id="{E4DCFD88-686A-4268-B033-5FFF6FE27C36}" type="slidenum">
              <a:rPr lang="fr-BE" smtClean="0"/>
              <a:pPr/>
              <a:t>38</a:t>
            </a:fld>
            <a:endParaRPr lang="fr-BE"/>
          </a:p>
        </p:txBody>
      </p:sp>
      <p:pic>
        <p:nvPicPr>
          <p:cNvPr id="2" name="Picture 1"/>
          <p:cNvPicPr>
            <a:picLocks noChangeAspect="1"/>
          </p:cNvPicPr>
          <p:nvPr/>
        </p:nvPicPr>
        <p:blipFill>
          <a:blip r:embed="rId2"/>
          <a:stretch>
            <a:fillRect/>
          </a:stretch>
        </p:blipFill>
        <p:spPr>
          <a:xfrm>
            <a:off x="2586574" y="1425398"/>
            <a:ext cx="7096125" cy="4003852"/>
          </a:xfrm>
          <a:prstGeom prst="rect">
            <a:avLst/>
          </a:prstGeom>
        </p:spPr>
      </p:pic>
      <p:sp>
        <p:nvSpPr>
          <p:cNvPr id="3" name="TextBox 2"/>
          <p:cNvSpPr txBox="1"/>
          <p:nvPr/>
        </p:nvSpPr>
        <p:spPr>
          <a:xfrm>
            <a:off x="6207615" y="1068945"/>
            <a:ext cx="1705275" cy="369332"/>
          </a:xfrm>
          <a:prstGeom prst="rect">
            <a:avLst/>
          </a:prstGeom>
          <a:noFill/>
        </p:spPr>
        <p:txBody>
          <a:bodyPr wrap="none" rtlCol="0">
            <a:spAutoFit/>
          </a:bodyPr>
          <a:lstStyle/>
          <a:p>
            <a:r>
              <a:rPr lang="en-US" sz="1800" b="1" dirty="0" smtClean="0">
                <a:solidFill>
                  <a:srgbClr val="002060"/>
                </a:solidFill>
              </a:rPr>
              <a:t>Name of Doctor</a:t>
            </a:r>
            <a:endParaRPr lang="th-TH" sz="1800" b="1" dirty="0">
              <a:solidFill>
                <a:srgbClr val="002060"/>
              </a:solidFill>
            </a:endParaRPr>
          </a:p>
        </p:txBody>
      </p:sp>
      <p:sp>
        <p:nvSpPr>
          <p:cNvPr id="13" name="TextBox 12"/>
          <p:cNvSpPr txBox="1"/>
          <p:nvPr/>
        </p:nvSpPr>
        <p:spPr>
          <a:xfrm>
            <a:off x="6063798" y="5406984"/>
            <a:ext cx="2097626" cy="369332"/>
          </a:xfrm>
          <a:prstGeom prst="rect">
            <a:avLst/>
          </a:prstGeom>
          <a:noFill/>
        </p:spPr>
        <p:txBody>
          <a:bodyPr wrap="square" rtlCol="0">
            <a:spAutoFit/>
          </a:bodyPr>
          <a:lstStyle/>
          <a:p>
            <a:r>
              <a:rPr lang="en-US" sz="1800" b="1" dirty="0" smtClean="0">
                <a:solidFill>
                  <a:srgbClr val="002060"/>
                </a:solidFill>
              </a:rPr>
              <a:t>Name of Population</a:t>
            </a:r>
            <a:endParaRPr lang="th-TH" sz="1800" b="1" dirty="0">
              <a:solidFill>
                <a:srgbClr val="002060"/>
              </a:solidFill>
            </a:endParaRPr>
          </a:p>
        </p:txBody>
      </p:sp>
      <p:sp>
        <p:nvSpPr>
          <p:cNvPr id="15" name="TextBox 14"/>
          <p:cNvSpPr txBox="1"/>
          <p:nvPr/>
        </p:nvSpPr>
        <p:spPr>
          <a:xfrm>
            <a:off x="1510088" y="364210"/>
            <a:ext cx="8947558" cy="461665"/>
          </a:xfrm>
          <a:prstGeom prst="rect">
            <a:avLst/>
          </a:prstGeom>
          <a:noFill/>
        </p:spPr>
        <p:txBody>
          <a:bodyPr wrap="square" rtlCol="0">
            <a:spAutoFit/>
          </a:bodyPr>
          <a:lstStyle/>
          <a:p>
            <a:pPr algn="ctr"/>
            <a:r>
              <a:rPr lang="en-US" sz="2400" b="1" dirty="0" smtClean="0">
                <a:solidFill>
                  <a:srgbClr val="002060"/>
                </a:solidFill>
              </a:rPr>
              <a:t>Vertical Team: new culture being introduced toward Matrix Team</a:t>
            </a:r>
            <a:endParaRPr lang="th-TH" sz="2400" b="1" dirty="0">
              <a:solidFill>
                <a:srgbClr val="002060"/>
              </a:solidFill>
            </a:endParaRPr>
          </a:p>
        </p:txBody>
      </p:sp>
      <p:sp>
        <p:nvSpPr>
          <p:cNvPr id="16" name="Oval 15"/>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3</a:t>
            </a:r>
            <a:endParaRPr lang="th-TH" b="1" dirty="0">
              <a:solidFill>
                <a:srgbClr val="FFFF00"/>
              </a:solidFill>
            </a:endParaRPr>
          </a:p>
        </p:txBody>
      </p:sp>
    </p:spTree>
    <p:extLst>
      <p:ext uri="{BB962C8B-B14F-4D97-AF65-F5344CB8AC3E}">
        <p14:creationId xmlns:p14="http://schemas.microsoft.com/office/powerpoint/2010/main" val="2288003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l="10083" t="13492" r="11901" b="3175"/>
          <a:stretch>
            <a:fillRect/>
          </a:stretch>
        </p:blipFill>
        <p:spPr bwMode="auto">
          <a:xfrm>
            <a:off x="2166910" y="1094704"/>
            <a:ext cx="7715304" cy="5406130"/>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A3E80855-153C-47CB-B771-871556A08076}" type="slidenum">
              <a:rPr lang="fr-BE" smtClean="0"/>
              <a:pPr/>
              <a:t>39</a:t>
            </a:fld>
            <a:endParaRPr lang="fr-BE"/>
          </a:p>
        </p:txBody>
      </p:sp>
      <p:sp>
        <p:nvSpPr>
          <p:cNvPr id="5" name="Oval 4"/>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3</a:t>
            </a:r>
            <a:endParaRPr lang="th-TH" b="1" dirty="0">
              <a:solidFill>
                <a:srgbClr val="FFFF00"/>
              </a:solidFill>
            </a:endParaRPr>
          </a:p>
        </p:txBody>
      </p:sp>
      <p:sp>
        <p:nvSpPr>
          <p:cNvPr id="6" name="Titre 1"/>
          <p:cNvSpPr txBox="1">
            <a:spLocks/>
          </p:cNvSpPr>
          <p:nvPr/>
        </p:nvSpPr>
        <p:spPr>
          <a:xfrm>
            <a:off x="2121880" y="443454"/>
            <a:ext cx="8229600" cy="582594"/>
          </a:xfrm>
          <a:prstGeom prst="rect">
            <a:avLst/>
          </a:prstGeom>
        </p:spPr>
        <p:txBody>
          <a:bodyPr anchor="ctr" anchorCtr="0">
            <a:noAutofit/>
          </a:bodyPr>
          <a:lstStyle/>
          <a:p>
            <a:pPr algn="ctr">
              <a:spcBef>
                <a:spcPct val="0"/>
              </a:spcBef>
            </a:pPr>
            <a:r>
              <a:rPr lang="en-US" sz="2000" b="1" dirty="0">
                <a:solidFill>
                  <a:srgbClr val="002060"/>
                </a:solidFill>
                <a:latin typeface="Arial" pitchFamily="34" charset="0"/>
                <a:ea typeface="+mj-ea"/>
                <a:cs typeface="Arial" pitchFamily="34" charset="0"/>
              </a:rPr>
              <a:t>Matrix links in DHS: teams, networks, participation/collaboration</a:t>
            </a:r>
            <a:endParaRPr lang="en-GB" sz="2000" b="1" dirty="0">
              <a:solidFill>
                <a:srgbClr val="002060"/>
              </a:solidFill>
              <a:latin typeface="Arial" pitchFamily="34" charset="0"/>
              <a:ea typeface="+mj-ea"/>
              <a:cs typeface="Arial" pitchFamily="34" charset="0"/>
            </a:endParaRPr>
          </a:p>
          <a:p>
            <a:pPr lvl="0" algn="ctr">
              <a:spcBef>
                <a:spcPct val="0"/>
              </a:spcBef>
            </a:pPr>
            <a:endParaRPr lang="en-GB" sz="2000" b="1" dirty="0">
              <a:solidFill>
                <a:srgbClr val="002060"/>
              </a:solidFill>
              <a:latin typeface="+mj-lt"/>
              <a:ea typeface="+mj-ea"/>
              <a:cs typeface="+mj-cs"/>
            </a:endParaRPr>
          </a:p>
        </p:txBody>
      </p:sp>
    </p:spTree>
    <p:extLst>
      <p:ext uri="{BB962C8B-B14F-4D97-AF65-F5344CB8AC3E}">
        <p14:creationId xmlns:p14="http://schemas.microsoft.com/office/powerpoint/2010/main" val="76918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6928842" y="1263289"/>
            <a:ext cx="4829569" cy="4261747"/>
          </a:xfrm>
          <a:prstGeom prs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13" name="Straight Connector 12"/>
          <p:cNvCxnSpPr/>
          <p:nvPr/>
        </p:nvCxnSpPr>
        <p:spPr>
          <a:xfrm flipV="1">
            <a:off x="7559899" y="4403079"/>
            <a:ext cx="3554569" cy="128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165205" y="3313053"/>
            <a:ext cx="2331076" cy="8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531145" y="2641003"/>
            <a:ext cx="1591649" cy="26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8899302" y="2060619"/>
            <a:ext cx="888642" cy="1287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10784" y="783457"/>
            <a:ext cx="5063537" cy="400110"/>
          </a:xfrm>
          <a:prstGeom prst="rect">
            <a:avLst/>
          </a:prstGeom>
          <a:noFill/>
        </p:spPr>
        <p:txBody>
          <a:bodyPr wrap="square" rtlCol="0">
            <a:spAutoFit/>
          </a:bodyPr>
          <a:lstStyle/>
          <a:p>
            <a:pPr algn="ctr"/>
            <a:r>
              <a:rPr lang="en-US" sz="2000" dirty="0" smtClean="0"/>
              <a:t>Health Care Structure in </a:t>
            </a:r>
            <a:r>
              <a:rPr lang="en-US" sz="2000" b="1" dirty="0" smtClean="0"/>
              <a:t>Thailand</a:t>
            </a:r>
            <a:endParaRPr lang="th-TH" sz="2000" b="1" dirty="0"/>
          </a:p>
        </p:txBody>
      </p:sp>
      <p:sp>
        <p:nvSpPr>
          <p:cNvPr id="27" name="TextBox 26"/>
          <p:cNvSpPr txBox="1"/>
          <p:nvPr/>
        </p:nvSpPr>
        <p:spPr>
          <a:xfrm>
            <a:off x="8424288" y="4588416"/>
            <a:ext cx="1827295" cy="646331"/>
          </a:xfrm>
          <a:prstGeom prst="rect">
            <a:avLst/>
          </a:prstGeom>
          <a:solidFill>
            <a:schemeClr val="bg1"/>
          </a:solidFill>
        </p:spPr>
        <p:txBody>
          <a:bodyPr wrap="square" rtlCol="0">
            <a:spAutoFit/>
          </a:bodyPr>
          <a:lstStyle/>
          <a:p>
            <a:pPr algn="ctr"/>
            <a:r>
              <a:rPr lang="en-US" sz="1800" b="1" dirty="0"/>
              <a:t>Health </a:t>
            </a:r>
            <a:r>
              <a:rPr lang="en-US" sz="1800" b="1" dirty="0" smtClean="0"/>
              <a:t>Centre</a:t>
            </a:r>
          </a:p>
          <a:p>
            <a:pPr algn="ctr"/>
            <a:r>
              <a:rPr lang="en-US" sz="1800" b="1" dirty="0" smtClean="0"/>
              <a:t>(No Doctor)</a:t>
            </a:r>
            <a:endParaRPr lang="en-US" sz="1800" b="1" dirty="0"/>
          </a:p>
        </p:txBody>
      </p:sp>
      <p:sp>
        <p:nvSpPr>
          <p:cNvPr id="28" name="TextBox 27"/>
          <p:cNvSpPr txBox="1"/>
          <p:nvPr/>
        </p:nvSpPr>
        <p:spPr>
          <a:xfrm>
            <a:off x="8401355" y="3382312"/>
            <a:ext cx="1875986" cy="369332"/>
          </a:xfrm>
          <a:prstGeom prst="rect">
            <a:avLst/>
          </a:prstGeom>
          <a:solidFill>
            <a:schemeClr val="bg1"/>
          </a:solidFill>
        </p:spPr>
        <p:txBody>
          <a:bodyPr wrap="square" rtlCol="0">
            <a:spAutoFit/>
          </a:bodyPr>
          <a:lstStyle/>
          <a:p>
            <a:pPr algn="ctr"/>
            <a:r>
              <a:rPr lang="en-US" sz="1800" b="1" dirty="0"/>
              <a:t>District Hospital</a:t>
            </a:r>
          </a:p>
        </p:txBody>
      </p:sp>
      <p:sp>
        <p:nvSpPr>
          <p:cNvPr id="29" name="TextBox 28"/>
          <p:cNvSpPr txBox="1"/>
          <p:nvPr/>
        </p:nvSpPr>
        <p:spPr>
          <a:xfrm>
            <a:off x="7969879" y="5168323"/>
            <a:ext cx="2758223" cy="276999"/>
          </a:xfrm>
          <a:prstGeom prst="rect">
            <a:avLst/>
          </a:prstGeom>
          <a:noFill/>
        </p:spPr>
        <p:txBody>
          <a:bodyPr wrap="square" rtlCol="0">
            <a:spAutoFit/>
          </a:bodyPr>
          <a:lstStyle/>
          <a:p>
            <a:pPr algn="ctr"/>
            <a:r>
              <a:rPr lang="en-US" sz="1200" dirty="0" smtClean="0">
                <a:latin typeface="+mj-lt"/>
                <a:cs typeface="Angsana New" panose="02020603050405020304" pitchFamily="18" charset="-34"/>
              </a:rPr>
              <a:t>Population ~ 2,000 -5,000</a:t>
            </a:r>
            <a:endParaRPr lang="th-TH" sz="1200" dirty="0">
              <a:latin typeface="+mj-lt"/>
              <a:cs typeface="Angsana New" panose="02020603050405020304" pitchFamily="18" charset="-34"/>
            </a:endParaRPr>
          </a:p>
        </p:txBody>
      </p:sp>
      <p:sp>
        <p:nvSpPr>
          <p:cNvPr id="30" name="TextBox 29"/>
          <p:cNvSpPr txBox="1"/>
          <p:nvPr/>
        </p:nvSpPr>
        <p:spPr>
          <a:xfrm>
            <a:off x="7800304" y="3672224"/>
            <a:ext cx="3060414" cy="276999"/>
          </a:xfrm>
          <a:prstGeom prst="rect">
            <a:avLst/>
          </a:prstGeom>
          <a:noFill/>
        </p:spPr>
        <p:txBody>
          <a:bodyPr wrap="square" rtlCol="0">
            <a:spAutoFit/>
          </a:bodyPr>
          <a:lstStyle/>
          <a:p>
            <a:pPr algn="ctr"/>
            <a:r>
              <a:rPr lang="en-US" sz="1200" dirty="0" smtClean="0">
                <a:latin typeface="+mj-lt"/>
                <a:cs typeface="Angsana New" panose="02020603050405020304" pitchFamily="18" charset="-34"/>
              </a:rPr>
              <a:t>Population ~ 10,000 – 100,000</a:t>
            </a:r>
            <a:endParaRPr lang="th-TH" sz="1200" dirty="0">
              <a:latin typeface="+mj-lt"/>
              <a:cs typeface="Angsana New" panose="02020603050405020304" pitchFamily="18" charset="-34"/>
            </a:endParaRPr>
          </a:p>
        </p:txBody>
      </p:sp>
      <p:sp>
        <p:nvSpPr>
          <p:cNvPr id="31" name="TextBox 30"/>
          <p:cNvSpPr txBox="1"/>
          <p:nvPr/>
        </p:nvSpPr>
        <p:spPr>
          <a:xfrm>
            <a:off x="8796273" y="3860900"/>
            <a:ext cx="1116409" cy="400110"/>
          </a:xfrm>
          <a:prstGeom prst="rect">
            <a:avLst/>
          </a:prstGeom>
          <a:noFill/>
        </p:spPr>
        <p:txBody>
          <a:bodyPr wrap="square" rtlCol="0">
            <a:spAutoFit/>
          </a:bodyPr>
          <a:lstStyle/>
          <a:p>
            <a:r>
              <a:rPr lang="en-US" sz="2000" b="1" dirty="0" smtClean="0"/>
              <a:t>Doctors</a:t>
            </a:r>
            <a:endParaRPr lang="th-TH" sz="2000" b="1" dirty="0"/>
          </a:p>
        </p:txBody>
      </p:sp>
      <p:sp>
        <p:nvSpPr>
          <p:cNvPr id="21529" name="TextBox 21528"/>
          <p:cNvSpPr txBox="1"/>
          <p:nvPr/>
        </p:nvSpPr>
        <p:spPr>
          <a:xfrm>
            <a:off x="8547649" y="4240693"/>
            <a:ext cx="1613782" cy="369332"/>
          </a:xfrm>
          <a:prstGeom prst="rect">
            <a:avLst/>
          </a:prstGeom>
          <a:solidFill>
            <a:schemeClr val="bg1"/>
          </a:solidFill>
          <a:ln>
            <a:solidFill>
              <a:srgbClr val="FF0000"/>
            </a:solidFill>
            <a:prstDash val="dash"/>
          </a:ln>
        </p:spPr>
        <p:txBody>
          <a:bodyPr wrap="square" rtlCol="0">
            <a:spAutoFit/>
          </a:bodyPr>
          <a:lstStyle/>
          <a:p>
            <a:pPr algn="ctr"/>
            <a:r>
              <a:rPr lang="en-US" sz="1800" b="1" dirty="0" smtClean="0">
                <a:solidFill>
                  <a:srgbClr val="FF0000"/>
                </a:solidFill>
              </a:rPr>
              <a:t>Family Doctors</a:t>
            </a:r>
            <a:endParaRPr lang="th-TH" sz="1800" b="1" dirty="0">
              <a:solidFill>
                <a:srgbClr val="FF0000"/>
              </a:solidFill>
            </a:endParaRPr>
          </a:p>
        </p:txBody>
      </p:sp>
      <p:sp>
        <p:nvSpPr>
          <p:cNvPr id="34" name="TextBox 33"/>
          <p:cNvSpPr txBox="1"/>
          <p:nvPr/>
        </p:nvSpPr>
        <p:spPr>
          <a:xfrm>
            <a:off x="837123" y="180301"/>
            <a:ext cx="10766742" cy="523220"/>
          </a:xfrm>
          <a:prstGeom prst="rect">
            <a:avLst/>
          </a:prstGeom>
          <a:noFill/>
        </p:spPr>
        <p:txBody>
          <a:bodyPr wrap="square" rtlCol="0">
            <a:spAutoFit/>
          </a:bodyPr>
          <a:lstStyle/>
          <a:p>
            <a:r>
              <a:rPr lang="en-US" b="1" dirty="0" smtClean="0"/>
              <a:t>Evolution: </a:t>
            </a:r>
            <a:r>
              <a:rPr lang="en-US" sz="2400" b="1" dirty="0" smtClean="0"/>
              <a:t>Doctor as a member of “Matrix Team”</a:t>
            </a:r>
            <a:r>
              <a:rPr lang="en-US" b="1" dirty="0" smtClean="0"/>
              <a:t> &gt;&gt;&gt; </a:t>
            </a:r>
            <a:r>
              <a:rPr lang="en-US" b="1" dirty="0" smtClean="0">
                <a:solidFill>
                  <a:srgbClr val="FF0000"/>
                </a:solidFill>
              </a:rPr>
              <a:t>PATIENT-</a:t>
            </a:r>
            <a:r>
              <a:rPr lang="en-US" b="1" dirty="0" err="1" smtClean="0">
                <a:solidFill>
                  <a:srgbClr val="FF0000"/>
                </a:solidFill>
              </a:rPr>
              <a:t>Centred</a:t>
            </a:r>
            <a:r>
              <a:rPr lang="en-US" b="1" dirty="0" smtClean="0">
                <a:solidFill>
                  <a:srgbClr val="FF0000"/>
                </a:solidFill>
              </a:rPr>
              <a:t> Care</a:t>
            </a:r>
            <a:endParaRPr lang="th-TH" b="1" dirty="0">
              <a:solidFill>
                <a:srgbClr val="FF0000"/>
              </a:solidFill>
            </a:endParaRPr>
          </a:p>
        </p:txBody>
      </p:sp>
      <p:sp>
        <p:nvSpPr>
          <p:cNvPr id="3" name="Right Arrow 2"/>
          <p:cNvSpPr/>
          <p:nvPr/>
        </p:nvSpPr>
        <p:spPr>
          <a:xfrm rot="10581150">
            <a:off x="6349284" y="4300929"/>
            <a:ext cx="448621" cy="361220"/>
          </a:xfrm>
          <a:prstGeom prst="rightArrow">
            <a:avLst/>
          </a:prstGeom>
          <a:solidFill>
            <a:srgbClr val="FF0000"/>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269432" y="5930720"/>
            <a:ext cx="6142323" cy="276999"/>
          </a:xfrm>
          <a:prstGeom prst="rect">
            <a:avLst/>
          </a:prstGeom>
          <a:noFill/>
        </p:spPr>
        <p:txBody>
          <a:bodyPr wrap="none" rtlCol="0">
            <a:spAutoFit/>
          </a:bodyPr>
          <a:lstStyle/>
          <a:p>
            <a:pPr algn="ctr"/>
            <a:r>
              <a:rPr lang="en-US" sz="1200" b="1" dirty="0" smtClean="0">
                <a:solidFill>
                  <a:srgbClr val="FF0000"/>
                </a:solidFill>
              </a:rPr>
              <a:t>PCU</a:t>
            </a:r>
            <a:r>
              <a:rPr lang="en-US" sz="1200" dirty="0" smtClean="0"/>
              <a:t> (2002): </a:t>
            </a:r>
            <a:r>
              <a:rPr lang="en-US" sz="1200" b="1" dirty="0" smtClean="0"/>
              <a:t>P</a:t>
            </a:r>
            <a:r>
              <a:rPr lang="en-US" sz="1200" dirty="0" smtClean="0"/>
              <a:t>rimary </a:t>
            </a:r>
            <a:r>
              <a:rPr lang="en-US" sz="1200" b="1" dirty="0" smtClean="0"/>
              <a:t>C</a:t>
            </a:r>
            <a:r>
              <a:rPr lang="en-US" sz="1200" dirty="0" smtClean="0"/>
              <a:t>are </a:t>
            </a:r>
            <a:r>
              <a:rPr lang="en-US" sz="1200" b="1" dirty="0" smtClean="0"/>
              <a:t>U</a:t>
            </a:r>
            <a:r>
              <a:rPr lang="en-US" sz="1200" dirty="0" smtClean="0"/>
              <a:t>nit; </a:t>
            </a:r>
            <a:r>
              <a:rPr lang="en-US" sz="1200" b="1" dirty="0" smtClean="0">
                <a:solidFill>
                  <a:srgbClr val="FF0000"/>
                </a:solidFill>
              </a:rPr>
              <a:t>FCT</a:t>
            </a:r>
            <a:r>
              <a:rPr lang="en-US" sz="1200" dirty="0" smtClean="0"/>
              <a:t> (2015): </a:t>
            </a:r>
            <a:r>
              <a:rPr lang="en-US" sz="1200" b="1" dirty="0" smtClean="0"/>
              <a:t>F</a:t>
            </a:r>
            <a:r>
              <a:rPr lang="en-US" sz="1200" dirty="0" smtClean="0"/>
              <a:t>amily </a:t>
            </a:r>
            <a:r>
              <a:rPr lang="en-US" sz="1200" b="1" dirty="0" smtClean="0"/>
              <a:t>C</a:t>
            </a:r>
            <a:r>
              <a:rPr lang="en-US" sz="1200" dirty="0" smtClean="0"/>
              <a:t>are</a:t>
            </a:r>
            <a:r>
              <a:rPr lang="en-US" sz="1200" b="1" dirty="0" smtClean="0"/>
              <a:t> T</a:t>
            </a:r>
            <a:r>
              <a:rPr lang="en-US" sz="1200" dirty="0" smtClean="0"/>
              <a:t>eam; </a:t>
            </a:r>
            <a:r>
              <a:rPr lang="en-US" sz="1200" b="1" dirty="0" smtClean="0">
                <a:solidFill>
                  <a:srgbClr val="FF0000"/>
                </a:solidFill>
              </a:rPr>
              <a:t>PCC</a:t>
            </a:r>
            <a:r>
              <a:rPr lang="en-US" sz="1200" b="1" dirty="0" smtClean="0"/>
              <a:t> </a:t>
            </a:r>
            <a:r>
              <a:rPr lang="en-US" sz="1200" dirty="0" smtClean="0"/>
              <a:t>(2016): </a:t>
            </a:r>
            <a:r>
              <a:rPr lang="en-US" sz="1200" b="1" dirty="0" smtClean="0"/>
              <a:t>P</a:t>
            </a:r>
            <a:r>
              <a:rPr lang="en-US" sz="1200" dirty="0" smtClean="0"/>
              <a:t>rimary </a:t>
            </a:r>
            <a:r>
              <a:rPr lang="en-US" sz="1200" b="1" dirty="0" smtClean="0"/>
              <a:t>C</a:t>
            </a:r>
            <a:r>
              <a:rPr lang="en-US" sz="1200" dirty="0" smtClean="0"/>
              <a:t>are </a:t>
            </a:r>
            <a:r>
              <a:rPr lang="en-US" sz="1200" b="1" dirty="0" smtClean="0"/>
              <a:t>C</a:t>
            </a:r>
            <a:r>
              <a:rPr lang="en-US" sz="1200" dirty="0" smtClean="0"/>
              <a:t>luster </a:t>
            </a:r>
            <a:endParaRPr lang="th-TH" sz="1200" dirty="0"/>
          </a:p>
        </p:txBody>
      </p:sp>
      <p:sp>
        <p:nvSpPr>
          <p:cNvPr id="40" name="TextBox 39"/>
          <p:cNvSpPr txBox="1"/>
          <p:nvPr/>
        </p:nvSpPr>
        <p:spPr>
          <a:xfrm>
            <a:off x="7888784" y="2769757"/>
            <a:ext cx="2993863" cy="369332"/>
          </a:xfrm>
          <a:prstGeom prst="rect">
            <a:avLst/>
          </a:prstGeom>
          <a:solidFill>
            <a:schemeClr val="bg1"/>
          </a:solidFill>
        </p:spPr>
        <p:txBody>
          <a:bodyPr wrap="square" rtlCol="0">
            <a:spAutoFit/>
          </a:bodyPr>
          <a:lstStyle/>
          <a:p>
            <a:r>
              <a:rPr lang="en-US" sz="1800" dirty="0"/>
              <a:t>Provincial or General </a:t>
            </a:r>
            <a:r>
              <a:rPr lang="en-US" sz="1800" b="1" dirty="0" smtClean="0"/>
              <a:t>Hospital</a:t>
            </a:r>
            <a:endParaRPr lang="en-US" sz="1800" b="1" dirty="0"/>
          </a:p>
        </p:txBody>
      </p:sp>
      <p:sp>
        <p:nvSpPr>
          <p:cNvPr id="41" name="TextBox 40"/>
          <p:cNvSpPr txBox="1"/>
          <p:nvPr/>
        </p:nvSpPr>
        <p:spPr>
          <a:xfrm>
            <a:off x="7908498" y="1510372"/>
            <a:ext cx="2845357" cy="369332"/>
          </a:xfrm>
          <a:prstGeom prst="rect">
            <a:avLst/>
          </a:prstGeom>
          <a:solidFill>
            <a:schemeClr val="bg1"/>
          </a:solidFill>
        </p:spPr>
        <p:txBody>
          <a:bodyPr wrap="square" rtlCol="0">
            <a:spAutoFit/>
          </a:bodyPr>
          <a:lstStyle/>
          <a:p>
            <a:r>
              <a:rPr lang="en-US" sz="1800" dirty="0" smtClean="0"/>
              <a:t>National/University </a:t>
            </a:r>
            <a:r>
              <a:rPr lang="en-US" sz="1800" b="1" dirty="0"/>
              <a:t>Hospital</a:t>
            </a:r>
          </a:p>
        </p:txBody>
      </p:sp>
      <p:sp>
        <p:nvSpPr>
          <p:cNvPr id="43" name="TextBox 42"/>
          <p:cNvSpPr txBox="1"/>
          <p:nvPr/>
        </p:nvSpPr>
        <p:spPr>
          <a:xfrm>
            <a:off x="8363335" y="2191949"/>
            <a:ext cx="1928390" cy="369332"/>
          </a:xfrm>
          <a:prstGeom prst="rect">
            <a:avLst/>
          </a:prstGeom>
          <a:solidFill>
            <a:schemeClr val="bg1"/>
          </a:solidFill>
        </p:spPr>
        <p:txBody>
          <a:bodyPr wrap="square" rtlCol="0">
            <a:spAutoFit/>
          </a:bodyPr>
          <a:lstStyle/>
          <a:p>
            <a:r>
              <a:rPr lang="en-US" sz="1800" dirty="0"/>
              <a:t>Regional </a:t>
            </a:r>
            <a:r>
              <a:rPr lang="en-US" sz="1800" b="1" dirty="0"/>
              <a:t>Hospital</a:t>
            </a:r>
          </a:p>
        </p:txBody>
      </p:sp>
      <p:sp>
        <p:nvSpPr>
          <p:cNvPr id="9" name="Rectangle 8"/>
          <p:cNvSpPr/>
          <p:nvPr/>
        </p:nvSpPr>
        <p:spPr>
          <a:xfrm>
            <a:off x="269432" y="5930721"/>
            <a:ext cx="6142323" cy="49861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4" name="TextBox 43"/>
          <p:cNvSpPr txBox="1"/>
          <p:nvPr/>
        </p:nvSpPr>
        <p:spPr>
          <a:xfrm>
            <a:off x="1610568" y="6263426"/>
            <a:ext cx="3481531" cy="307777"/>
          </a:xfrm>
          <a:prstGeom prst="rect">
            <a:avLst/>
          </a:prstGeom>
          <a:solidFill>
            <a:schemeClr val="bg1"/>
          </a:solidFill>
          <a:ln>
            <a:solidFill>
              <a:srgbClr val="FF0000"/>
            </a:solidFill>
          </a:ln>
        </p:spPr>
        <p:txBody>
          <a:bodyPr wrap="none" rtlCol="0">
            <a:spAutoFit/>
          </a:bodyPr>
          <a:lstStyle/>
          <a:p>
            <a:pPr algn="ctr"/>
            <a:r>
              <a:rPr lang="en-US" sz="1200" b="1" dirty="0" smtClean="0"/>
              <a:t>Continuous policy </a:t>
            </a:r>
            <a:r>
              <a:rPr lang="en-US" sz="1400" b="1" dirty="0" smtClean="0">
                <a:solidFill>
                  <a:srgbClr val="FF0000"/>
                </a:solidFill>
              </a:rPr>
              <a:t>Boosters</a:t>
            </a:r>
            <a:r>
              <a:rPr lang="en-US" sz="1200" b="1" dirty="0" smtClean="0"/>
              <a:t> toward “Matrix Team”</a:t>
            </a:r>
            <a:endParaRPr lang="th-TH" sz="1200" dirty="0"/>
          </a:p>
        </p:txBody>
      </p:sp>
      <p:sp>
        <p:nvSpPr>
          <p:cNvPr id="32" name="Rectangle 31"/>
          <p:cNvSpPr/>
          <p:nvPr/>
        </p:nvSpPr>
        <p:spPr>
          <a:xfrm>
            <a:off x="6928842" y="3309868"/>
            <a:ext cx="4829569" cy="3271235"/>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33" name="TextBox 32"/>
          <p:cNvSpPr txBox="1"/>
          <p:nvPr/>
        </p:nvSpPr>
        <p:spPr>
          <a:xfrm>
            <a:off x="6810784" y="5624263"/>
            <a:ext cx="5063537" cy="861774"/>
          </a:xfrm>
          <a:prstGeom prst="rect">
            <a:avLst/>
          </a:prstGeom>
          <a:noFill/>
        </p:spPr>
        <p:txBody>
          <a:bodyPr wrap="square" rtlCol="0">
            <a:spAutoFit/>
          </a:bodyPr>
          <a:lstStyle/>
          <a:p>
            <a:pPr algn="ctr"/>
            <a:r>
              <a:rPr lang="en-US" sz="1600" b="1" dirty="0" smtClean="0">
                <a:solidFill>
                  <a:srgbClr val="002060"/>
                </a:solidFill>
              </a:rPr>
              <a:t>Current Movements:</a:t>
            </a:r>
          </a:p>
          <a:p>
            <a:pPr algn="ctr"/>
            <a:r>
              <a:rPr lang="en-US" sz="1700" b="1" dirty="0" smtClean="0"/>
              <a:t>Primary Care (PC) </a:t>
            </a:r>
            <a:r>
              <a:rPr lang="en-US" sz="1700" dirty="0" smtClean="0"/>
              <a:t>in the Context of </a:t>
            </a:r>
          </a:p>
          <a:p>
            <a:pPr algn="ctr"/>
            <a:r>
              <a:rPr lang="en-US" sz="1700" b="1" dirty="0" smtClean="0"/>
              <a:t>District Health System (DHS)</a:t>
            </a:r>
            <a:endParaRPr lang="th-TH" sz="1700" b="1" dirty="0"/>
          </a:p>
        </p:txBody>
      </p:sp>
      <p:sp>
        <p:nvSpPr>
          <p:cNvPr id="4" name="Rectangle 3"/>
          <p:cNvSpPr/>
          <p:nvPr/>
        </p:nvSpPr>
        <p:spPr>
          <a:xfrm>
            <a:off x="6941722" y="3322035"/>
            <a:ext cx="4816690" cy="3259067"/>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4" name="Picture 13"/>
          <p:cNvPicPr>
            <a:picLocks noChangeAspect="1"/>
          </p:cNvPicPr>
          <p:nvPr/>
        </p:nvPicPr>
        <p:blipFill>
          <a:blip r:embed="rId2"/>
          <a:stretch>
            <a:fillRect/>
          </a:stretch>
        </p:blipFill>
        <p:spPr>
          <a:xfrm>
            <a:off x="373487" y="965916"/>
            <a:ext cx="5907377" cy="4774842"/>
          </a:xfrm>
          <a:prstGeom prst="rect">
            <a:avLst/>
          </a:prstGeom>
        </p:spPr>
      </p:pic>
      <p:sp>
        <p:nvSpPr>
          <p:cNvPr id="38" name="TextBox 37"/>
          <p:cNvSpPr txBox="1"/>
          <p:nvPr/>
        </p:nvSpPr>
        <p:spPr>
          <a:xfrm rot="19370351">
            <a:off x="260968" y="2773200"/>
            <a:ext cx="1251818" cy="338554"/>
          </a:xfrm>
          <a:prstGeom prst="rect">
            <a:avLst/>
          </a:prstGeom>
          <a:noFill/>
        </p:spPr>
        <p:txBody>
          <a:bodyPr wrap="square" rtlCol="0">
            <a:spAutoFit/>
          </a:bodyPr>
          <a:lstStyle/>
          <a:p>
            <a:r>
              <a:rPr lang="en-US" sz="1600" b="1" dirty="0" smtClean="0">
                <a:ln>
                  <a:solidFill>
                    <a:srgbClr val="FF0000"/>
                  </a:solidFill>
                </a:ln>
                <a:solidFill>
                  <a:srgbClr val="FF0000"/>
                </a:solidFill>
              </a:rPr>
              <a:t>Matrix Team</a:t>
            </a:r>
            <a:endParaRPr lang="th-TH" sz="1600" b="1" dirty="0">
              <a:ln>
                <a:solidFill>
                  <a:srgbClr val="FF0000"/>
                </a:solidFill>
              </a:ln>
              <a:solidFill>
                <a:srgbClr val="FF0000"/>
              </a:solidFill>
            </a:endParaRPr>
          </a:p>
        </p:txBody>
      </p:sp>
    </p:spTree>
    <p:extLst>
      <p:ext uri="{BB962C8B-B14F-4D97-AF65-F5344CB8AC3E}">
        <p14:creationId xmlns:p14="http://schemas.microsoft.com/office/powerpoint/2010/main" val="14618958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5"/>
          <p:cNvSpPr txBox="1">
            <a:spLocks/>
          </p:cNvSpPr>
          <p:nvPr/>
        </p:nvSpPr>
        <p:spPr>
          <a:xfrm>
            <a:off x="1866928" y="285728"/>
            <a:ext cx="8229600" cy="428628"/>
          </a:xfrm>
          <a:prstGeom prst="rect">
            <a:avLst/>
          </a:prstGeom>
        </p:spPr>
        <p:txBody>
          <a:bodyPr>
            <a:noAutofit/>
          </a:bodyPr>
          <a:lstStyle/>
          <a:p>
            <a:pPr algn="ctr">
              <a:spcBef>
                <a:spcPct val="0"/>
              </a:spcBef>
              <a:defRPr/>
            </a:pPr>
            <a:r>
              <a:rPr lang="en-US" sz="3200" b="1" dirty="0">
                <a:latin typeface="+mj-lt"/>
                <a:ea typeface="+mj-ea"/>
                <a:cs typeface="+mj-cs"/>
              </a:rPr>
              <a:t>Visible Impacts</a:t>
            </a:r>
            <a:endParaRPr lang="th-TH" sz="3200" dirty="0">
              <a:latin typeface="+mj-lt"/>
              <a:ea typeface="+mj-ea"/>
              <a:cs typeface="+mj-cs"/>
            </a:endParaRPr>
          </a:p>
        </p:txBody>
      </p:sp>
      <p:pic>
        <p:nvPicPr>
          <p:cNvPr id="3075" name="Picture 3"/>
          <p:cNvPicPr>
            <a:picLocks noChangeAspect="1" noChangeArrowheads="1"/>
          </p:cNvPicPr>
          <p:nvPr/>
        </p:nvPicPr>
        <p:blipFill>
          <a:blip r:embed="rId3"/>
          <a:srcRect/>
          <a:stretch>
            <a:fillRect/>
          </a:stretch>
        </p:blipFill>
        <p:spPr bwMode="auto">
          <a:xfrm>
            <a:off x="579549" y="785793"/>
            <a:ext cx="10921285" cy="5924099"/>
          </a:xfrm>
          <a:prstGeom prst="rect">
            <a:avLst/>
          </a:prstGeom>
          <a:noFill/>
          <a:ln w="9525">
            <a:noFill/>
            <a:miter lim="800000"/>
            <a:headEnd/>
            <a:tailEnd/>
          </a:ln>
          <a:effectLst/>
        </p:spPr>
      </p:pic>
      <p:sp>
        <p:nvSpPr>
          <p:cNvPr id="4" name="Oval 3"/>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3</a:t>
            </a:r>
            <a:endParaRPr lang="th-TH" b="1" dirty="0">
              <a:solidFill>
                <a:srgbClr val="FFFF00"/>
              </a:solidFill>
            </a:endParaRPr>
          </a:p>
        </p:txBody>
      </p:sp>
    </p:spTree>
    <p:extLst>
      <p:ext uri="{BB962C8B-B14F-4D97-AF65-F5344CB8AC3E}">
        <p14:creationId xmlns:p14="http://schemas.microsoft.com/office/powerpoint/2010/main" val="301000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238348" y="384204"/>
            <a:ext cx="5911920" cy="571504"/>
          </a:xfrm>
          <a:prstGeom prst="rect">
            <a:avLst/>
          </a:prstGeom>
        </p:spPr>
        <p:txBody>
          <a:bodyPr/>
          <a:lstStyle/>
          <a:p>
            <a:pPr lvl="0" eaLnBrk="0" fontAlgn="base" hangingPunct="0">
              <a:spcBef>
                <a:spcPct val="0"/>
              </a:spcBef>
              <a:spcAft>
                <a:spcPct val="0"/>
              </a:spcAft>
              <a:defRPr/>
            </a:pPr>
            <a:r>
              <a:rPr lang="en-US" sz="2400" b="1" dirty="0">
                <a:solidFill>
                  <a:srgbClr val="002060"/>
                </a:solidFill>
                <a:latin typeface="Arial" pitchFamily="34" charset="0"/>
                <a:ea typeface="+mj-ea"/>
                <a:cs typeface="Arial" pitchFamily="34" charset="0"/>
              </a:rPr>
              <a:t>Capacity building and health policy</a:t>
            </a:r>
            <a:endParaRPr lang="fr-BE" sz="2400" b="1" dirty="0">
              <a:solidFill>
                <a:srgbClr val="002060"/>
              </a:solidFill>
              <a:latin typeface="Arial" pitchFamily="34" charset="0"/>
              <a:ea typeface="+mj-ea"/>
              <a:cs typeface="Arial" pitchFamily="34" charset="0"/>
            </a:endParaRPr>
          </a:p>
        </p:txBody>
      </p:sp>
      <p:sp>
        <p:nvSpPr>
          <p:cNvPr id="4" name="Espace réservé du numéro de diapositive 3"/>
          <p:cNvSpPr>
            <a:spLocks noGrp="1"/>
          </p:cNvSpPr>
          <p:nvPr>
            <p:ph type="sldNum" sz="quarter" idx="12"/>
          </p:nvPr>
        </p:nvSpPr>
        <p:spPr/>
        <p:txBody>
          <a:bodyPr/>
          <a:lstStyle/>
          <a:p>
            <a:fld id="{A3E80855-153C-47CB-B771-871556A08076}" type="slidenum">
              <a:rPr lang="fr-BE" smtClean="0"/>
              <a:pPr/>
              <a:t>41</a:t>
            </a:fld>
            <a:endParaRPr lang="fr-BE"/>
          </a:p>
        </p:txBody>
      </p:sp>
      <p:sp>
        <p:nvSpPr>
          <p:cNvPr id="7" name="Oval 6"/>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3</a:t>
            </a:r>
            <a:endParaRPr lang="th-TH" b="1" dirty="0">
              <a:solidFill>
                <a:srgbClr val="FFFF00"/>
              </a:solidFill>
            </a:endParaRPr>
          </a:p>
        </p:txBody>
      </p:sp>
      <p:pic>
        <p:nvPicPr>
          <p:cNvPr id="9" name="Picture 8"/>
          <p:cNvPicPr>
            <a:picLocks noChangeAspect="1"/>
          </p:cNvPicPr>
          <p:nvPr/>
        </p:nvPicPr>
        <p:blipFill>
          <a:blip r:embed="rId2"/>
          <a:stretch>
            <a:fillRect/>
          </a:stretch>
        </p:blipFill>
        <p:spPr>
          <a:xfrm>
            <a:off x="2364841" y="907372"/>
            <a:ext cx="7856220" cy="5577840"/>
          </a:xfrm>
          <a:prstGeom prst="rect">
            <a:avLst/>
          </a:prstGeom>
        </p:spPr>
      </p:pic>
    </p:spTree>
    <p:extLst>
      <p:ext uri="{BB962C8B-B14F-4D97-AF65-F5344CB8AC3E}">
        <p14:creationId xmlns:p14="http://schemas.microsoft.com/office/powerpoint/2010/main" val="20226969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49344" y="3071810"/>
            <a:ext cx="10001319"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1" name="Right Arrow 30"/>
          <p:cNvSpPr/>
          <p:nvPr/>
        </p:nvSpPr>
        <p:spPr>
          <a:xfrm rot="2152807">
            <a:off x="2442568" y="1380409"/>
            <a:ext cx="96225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2" name="Right Arrow 31"/>
          <p:cNvSpPr/>
          <p:nvPr/>
        </p:nvSpPr>
        <p:spPr>
          <a:xfrm rot="19437330">
            <a:off x="2406034" y="5041697"/>
            <a:ext cx="973513"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7" name="TextBox 36"/>
          <p:cNvSpPr txBox="1"/>
          <p:nvPr/>
        </p:nvSpPr>
        <p:spPr>
          <a:xfrm rot="16200000">
            <a:off x="2061323" y="3151366"/>
            <a:ext cx="2795123" cy="523220"/>
          </a:xfrm>
          <a:prstGeom prst="rect">
            <a:avLst/>
          </a:prstGeom>
          <a:solidFill>
            <a:srgbClr val="FFFF00"/>
          </a:solidFill>
          <a:ln w="57150">
            <a:solidFill>
              <a:srgbClr val="002060"/>
            </a:solidFill>
          </a:ln>
        </p:spPr>
        <p:txBody>
          <a:bodyPr wrap="square" rtlCol="0">
            <a:spAutoFit/>
          </a:bodyPr>
          <a:lstStyle/>
          <a:p>
            <a:r>
              <a:rPr lang="en-US" b="1" dirty="0" smtClean="0">
                <a:latin typeface="Angsana New" pitchFamily="18" charset="-34"/>
                <a:cs typeface="Angsana New" pitchFamily="18" charset="-34"/>
              </a:rPr>
              <a:t>Hospital-</a:t>
            </a:r>
            <a:r>
              <a:rPr lang="en-US" b="1" dirty="0" err="1" smtClean="0">
                <a:latin typeface="Angsana New" pitchFamily="18" charset="-34"/>
                <a:cs typeface="Angsana New" pitchFamily="18" charset="-34"/>
              </a:rPr>
              <a:t>centred</a:t>
            </a:r>
            <a:r>
              <a:rPr lang="en-US" b="1" dirty="0" smtClean="0">
                <a:latin typeface="Angsana New" pitchFamily="18" charset="-34"/>
                <a:cs typeface="Angsana New" pitchFamily="18" charset="-34"/>
              </a:rPr>
              <a:t> System…</a:t>
            </a:r>
            <a:endParaRPr lang="th-TH" b="1" dirty="0">
              <a:latin typeface="Angsana New" pitchFamily="18" charset="-34"/>
              <a:cs typeface="Angsana New" pitchFamily="18" charset="-34"/>
            </a:endParaRPr>
          </a:p>
        </p:txBody>
      </p:sp>
      <p:sp>
        <p:nvSpPr>
          <p:cNvPr id="38" name="TextBox 37"/>
          <p:cNvSpPr txBox="1"/>
          <p:nvPr/>
        </p:nvSpPr>
        <p:spPr>
          <a:xfrm rot="5400000">
            <a:off x="8900840" y="3114179"/>
            <a:ext cx="4689104" cy="584775"/>
          </a:xfrm>
          <a:prstGeom prst="rect">
            <a:avLst/>
          </a:prstGeom>
          <a:solidFill>
            <a:srgbClr val="FFFF00"/>
          </a:solidFill>
          <a:ln w="57150">
            <a:solidFill>
              <a:srgbClr val="002060"/>
            </a:solidFill>
          </a:ln>
        </p:spPr>
        <p:txBody>
          <a:bodyPr wrap="none" rtlCol="0">
            <a:spAutoFit/>
          </a:bodyPr>
          <a:lstStyle/>
          <a:p>
            <a:r>
              <a:rPr lang="en-US" sz="3200" b="1" dirty="0" smtClean="0">
                <a:latin typeface="Angsana New" pitchFamily="18" charset="-34"/>
                <a:cs typeface="Angsana New" pitchFamily="18" charset="-34"/>
              </a:rPr>
              <a:t>Area based and People-</a:t>
            </a:r>
            <a:r>
              <a:rPr lang="en-US" sz="3200" b="1" dirty="0" err="1" smtClean="0">
                <a:latin typeface="Angsana New" pitchFamily="18" charset="-34"/>
                <a:cs typeface="Angsana New" pitchFamily="18" charset="-34"/>
              </a:rPr>
              <a:t>centred</a:t>
            </a:r>
            <a:r>
              <a:rPr lang="en-US" sz="3200" b="1" dirty="0" smtClean="0">
                <a:latin typeface="Angsana New" pitchFamily="18" charset="-34"/>
                <a:cs typeface="Angsana New" pitchFamily="18" charset="-34"/>
              </a:rPr>
              <a:t> System…</a:t>
            </a:r>
            <a:endParaRPr lang="th-TH" sz="3200" b="1" dirty="0">
              <a:latin typeface="Angsana New" pitchFamily="18" charset="-34"/>
              <a:cs typeface="Angsana New" pitchFamily="18" charset="-34"/>
            </a:endParaRPr>
          </a:p>
        </p:txBody>
      </p:sp>
      <p:sp>
        <p:nvSpPr>
          <p:cNvPr id="48" name="Rectangle 47"/>
          <p:cNvSpPr/>
          <p:nvPr/>
        </p:nvSpPr>
        <p:spPr>
          <a:xfrm>
            <a:off x="4094921" y="1071546"/>
            <a:ext cx="6237247" cy="478634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TextBox 48"/>
          <p:cNvSpPr txBox="1"/>
          <p:nvPr/>
        </p:nvSpPr>
        <p:spPr>
          <a:xfrm>
            <a:off x="4776748" y="1359277"/>
            <a:ext cx="4216219" cy="461665"/>
          </a:xfrm>
          <a:prstGeom prst="rect">
            <a:avLst/>
          </a:prstGeom>
          <a:noFill/>
        </p:spPr>
        <p:txBody>
          <a:bodyPr wrap="none" rtlCol="0">
            <a:spAutoFit/>
          </a:bodyPr>
          <a:lstStyle/>
          <a:p>
            <a:r>
              <a:rPr lang="en-US" sz="2400" b="1" dirty="0" smtClean="0">
                <a:solidFill>
                  <a:schemeClr val="bg2">
                    <a:lumMod val="75000"/>
                  </a:schemeClr>
                </a:solidFill>
                <a:latin typeface="Angsana New" pitchFamily="18" charset="-34"/>
                <a:cs typeface="Angsana New" pitchFamily="18" charset="-34"/>
              </a:rPr>
              <a:t>1990s: </a:t>
            </a:r>
            <a:r>
              <a:rPr lang="th-TH" sz="2400" b="1" dirty="0" smtClean="0">
                <a:solidFill>
                  <a:schemeClr val="bg2">
                    <a:lumMod val="75000"/>
                  </a:schemeClr>
                </a:solidFill>
                <a:latin typeface="Angsana New" pitchFamily="18" charset="-34"/>
                <a:cs typeface="Angsana New" pitchFamily="18" charset="-34"/>
              </a:rPr>
              <a:t> </a:t>
            </a:r>
            <a:r>
              <a:rPr lang="en-US" sz="2400" b="1" dirty="0" smtClean="0">
                <a:solidFill>
                  <a:schemeClr val="bg2">
                    <a:lumMod val="75000"/>
                  </a:schemeClr>
                </a:solidFill>
                <a:latin typeface="Angsana New" pitchFamily="18" charset="-34"/>
                <a:cs typeface="Angsana New" pitchFamily="18" charset="-34"/>
              </a:rPr>
              <a:t>Family Practice Model (Action Research)</a:t>
            </a:r>
            <a:endParaRPr lang="en-US" sz="2400" b="1" dirty="0">
              <a:solidFill>
                <a:schemeClr val="bg2">
                  <a:lumMod val="75000"/>
                </a:schemeClr>
              </a:solidFill>
              <a:latin typeface="Angsana New" pitchFamily="18" charset="-34"/>
              <a:cs typeface="Angsana New" pitchFamily="18" charset="-34"/>
            </a:endParaRPr>
          </a:p>
        </p:txBody>
      </p:sp>
      <p:sp>
        <p:nvSpPr>
          <p:cNvPr id="50" name="TextBox 49"/>
          <p:cNvSpPr txBox="1"/>
          <p:nvPr/>
        </p:nvSpPr>
        <p:spPr>
          <a:xfrm>
            <a:off x="4767080" y="1895769"/>
            <a:ext cx="3544560" cy="461665"/>
          </a:xfrm>
          <a:prstGeom prst="rect">
            <a:avLst/>
          </a:prstGeom>
          <a:noFill/>
        </p:spPr>
        <p:txBody>
          <a:bodyPr wrap="none" rtlCol="0">
            <a:spAutoFit/>
          </a:bodyPr>
          <a:lstStyle/>
          <a:p>
            <a:r>
              <a:rPr lang="en-US" sz="2400" b="1" dirty="0">
                <a:solidFill>
                  <a:schemeClr val="bg2">
                    <a:lumMod val="75000"/>
                  </a:schemeClr>
                </a:solidFill>
                <a:latin typeface="Angsana New" pitchFamily="18" charset="-34"/>
                <a:cs typeface="Angsana New" pitchFamily="18" charset="-34"/>
              </a:rPr>
              <a:t>1999: </a:t>
            </a:r>
            <a:r>
              <a:rPr lang="en-US" sz="2400" b="1" dirty="0" smtClean="0">
                <a:solidFill>
                  <a:schemeClr val="bg2">
                    <a:lumMod val="75000"/>
                  </a:schemeClr>
                </a:solidFill>
                <a:latin typeface="Angsana New" pitchFamily="18" charset="-34"/>
                <a:cs typeface="Angsana New" pitchFamily="18" charset="-34"/>
              </a:rPr>
              <a:t> Specialization in </a:t>
            </a:r>
            <a:r>
              <a:rPr lang="en-US" sz="2400" b="1" dirty="0">
                <a:solidFill>
                  <a:schemeClr val="bg2">
                    <a:lumMod val="75000"/>
                  </a:schemeClr>
                </a:solidFill>
                <a:latin typeface="Angsana New" pitchFamily="18" charset="-34"/>
                <a:cs typeface="Angsana New" pitchFamily="18" charset="-34"/>
              </a:rPr>
              <a:t>Family </a:t>
            </a:r>
            <a:r>
              <a:rPr lang="en-US" sz="2400" b="1" dirty="0" smtClean="0">
                <a:solidFill>
                  <a:schemeClr val="bg2">
                    <a:lumMod val="75000"/>
                  </a:schemeClr>
                </a:solidFill>
                <a:latin typeface="Angsana New" pitchFamily="18" charset="-34"/>
                <a:cs typeface="Angsana New" pitchFamily="18" charset="-34"/>
              </a:rPr>
              <a:t>Medicine</a:t>
            </a:r>
            <a:endParaRPr lang="th-TH" sz="2400" b="1" dirty="0">
              <a:solidFill>
                <a:schemeClr val="bg2">
                  <a:lumMod val="75000"/>
                </a:schemeClr>
              </a:solidFill>
              <a:latin typeface="Angsana New" pitchFamily="18" charset="-34"/>
              <a:cs typeface="Angsana New" pitchFamily="18" charset="-34"/>
            </a:endParaRPr>
          </a:p>
        </p:txBody>
      </p:sp>
      <p:sp>
        <p:nvSpPr>
          <p:cNvPr id="58" name="Oval 57"/>
          <p:cNvSpPr/>
          <p:nvPr/>
        </p:nvSpPr>
        <p:spPr>
          <a:xfrm>
            <a:off x="4348122" y="1214422"/>
            <a:ext cx="365546" cy="357190"/>
          </a:xfrm>
          <a:prstGeom prst="ellipse">
            <a:avLst/>
          </a:prstGeom>
          <a:solidFill>
            <a:schemeClr val="bg1">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1</a:t>
            </a:r>
            <a:endParaRPr lang="th-TH" b="1" dirty="0">
              <a:solidFill>
                <a:schemeClr val="bg2">
                  <a:lumMod val="75000"/>
                </a:schemeClr>
              </a:solidFill>
              <a:latin typeface="Angsana New" pitchFamily="18" charset="-34"/>
              <a:cs typeface="Angsana New" pitchFamily="18" charset="-34"/>
            </a:endParaRPr>
          </a:p>
        </p:txBody>
      </p:sp>
      <p:sp>
        <p:nvSpPr>
          <p:cNvPr id="63" name="Rectangle 62"/>
          <p:cNvSpPr/>
          <p:nvPr/>
        </p:nvSpPr>
        <p:spPr>
          <a:xfrm>
            <a:off x="5344126" y="1610017"/>
            <a:ext cx="3215945"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 Demonstration Diffusion Strategy</a:t>
            </a:r>
            <a:endParaRPr lang="en-US" sz="2400" b="1" dirty="0">
              <a:solidFill>
                <a:schemeClr val="bg2">
                  <a:lumMod val="75000"/>
                </a:schemeClr>
              </a:solidFill>
              <a:latin typeface="Angsana New" pitchFamily="18" charset="-34"/>
              <a:cs typeface="Angsana New" pitchFamily="18" charset="-34"/>
            </a:endParaRPr>
          </a:p>
        </p:txBody>
      </p:sp>
      <p:sp>
        <p:nvSpPr>
          <p:cNvPr id="64" name="TextBox 63"/>
          <p:cNvSpPr txBox="1"/>
          <p:nvPr/>
        </p:nvSpPr>
        <p:spPr>
          <a:xfrm>
            <a:off x="4698306" y="619764"/>
            <a:ext cx="3958135"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Good Care: Hospitals + Technologies</a:t>
            </a:r>
            <a:endParaRPr lang="th-TH" b="1" dirty="0">
              <a:solidFill>
                <a:srgbClr val="FF0000"/>
              </a:solidFill>
              <a:latin typeface="Angsana New" pitchFamily="18" charset="-34"/>
              <a:cs typeface="Angsana New" pitchFamily="18" charset="-34"/>
            </a:endParaRPr>
          </a:p>
        </p:txBody>
      </p:sp>
      <p:sp>
        <p:nvSpPr>
          <p:cNvPr id="65" name="TextBox 64"/>
          <p:cNvSpPr txBox="1"/>
          <p:nvPr/>
        </p:nvSpPr>
        <p:spPr>
          <a:xfrm>
            <a:off x="4626866" y="5834738"/>
            <a:ext cx="5315879"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Good Care</a:t>
            </a:r>
            <a:r>
              <a:rPr lang="en-US" dirty="0" smtClean="0">
                <a:solidFill>
                  <a:srgbClr val="FF0000"/>
                </a:solidFill>
                <a:latin typeface="Angsana New" pitchFamily="18" charset="-34"/>
                <a:cs typeface="Angsana New" pitchFamily="18" charset="-34"/>
              </a:rPr>
              <a:t>: </a:t>
            </a:r>
            <a:r>
              <a:rPr lang="en-US" b="1" dirty="0" smtClean="0">
                <a:solidFill>
                  <a:srgbClr val="FF0000"/>
                </a:solidFill>
                <a:latin typeface="Angsana New" pitchFamily="18" charset="-34"/>
                <a:cs typeface="Angsana New" pitchFamily="18" charset="-34"/>
              </a:rPr>
              <a:t>Patient-, Person-, People-</a:t>
            </a:r>
            <a:r>
              <a:rPr lang="en-US" b="1" dirty="0" err="1" smtClean="0">
                <a:solidFill>
                  <a:srgbClr val="FF0000"/>
                </a:solidFill>
                <a:latin typeface="Angsana New" pitchFamily="18" charset="-34"/>
                <a:cs typeface="Angsana New" pitchFamily="18" charset="-34"/>
              </a:rPr>
              <a:t>centred</a:t>
            </a:r>
            <a:r>
              <a:rPr lang="en-US" b="1" dirty="0" smtClean="0">
                <a:solidFill>
                  <a:srgbClr val="FF0000"/>
                </a:solidFill>
                <a:latin typeface="Angsana New" pitchFamily="18" charset="-34"/>
                <a:cs typeface="Angsana New" pitchFamily="18" charset="-34"/>
              </a:rPr>
              <a:t> Care</a:t>
            </a:r>
            <a:endParaRPr lang="th-TH" b="1" dirty="0">
              <a:solidFill>
                <a:srgbClr val="FF0000"/>
              </a:solidFill>
              <a:latin typeface="Angsana New" pitchFamily="18" charset="-34"/>
              <a:cs typeface="Angsana New" pitchFamily="18" charset="-34"/>
            </a:endParaRPr>
          </a:p>
        </p:txBody>
      </p:sp>
      <p:sp>
        <p:nvSpPr>
          <p:cNvPr id="71" name="TextBox 70"/>
          <p:cNvSpPr txBox="1"/>
          <p:nvPr/>
        </p:nvSpPr>
        <p:spPr>
          <a:xfrm>
            <a:off x="4769742" y="1071546"/>
            <a:ext cx="4881465" cy="523220"/>
          </a:xfrm>
          <a:prstGeom prst="rect">
            <a:avLst/>
          </a:prstGeom>
          <a:noFill/>
        </p:spPr>
        <p:txBody>
          <a:bodyPr wrap="none" rtlCol="0">
            <a:spAutoFit/>
          </a:bodyPr>
          <a:lstStyle/>
          <a:p>
            <a:r>
              <a:rPr lang="en-US" dirty="0" smtClean="0">
                <a:solidFill>
                  <a:schemeClr val="bg2">
                    <a:lumMod val="75000"/>
                  </a:schemeClr>
                </a:solidFill>
                <a:latin typeface="Angsana New" pitchFamily="18" charset="-34"/>
                <a:cs typeface="Angsana New" pitchFamily="18" charset="-34"/>
              </a:rPr>
              <a:t>Introduction of new paradigm: </a:t>
            </a:r>
            <a:r>
              <a:rPr lang="en-US" dirty="0" err="1" smtClean="0">
                <a:solidFill>
                  <a:schemeClr val="bg2">
                    <a:lumMod val="75000"/>
                  </a:schemeClr>
                </a:solidFill>
                <a:latin typeface="Angsana New" pitchFamily="18" charset="-34"/>
                <a:cs typeface="Angsana New" pitchFamily="18" charset="-34"/>
              </a:rPr>
              <a:t>Hol</a:t>
            </a:r>
            <a:r>
              <a:rPr lang="en-US" dirty="0" smtClean="0">
                <a:solidFill>
                  <a:schemeClr val="bg2">
                    <a:lumMod val="75000"/>
                  </a:schemeClr>
                </a:solidFill>
                <a:latin typeface="Angsana New" pitchFamily="18" charset="-34"/>
                <a:cs typeface="Angsana New" pitchFamily="18" charset="-34"/>
              </a:rPr>
              <a:t>., Int. Cont., ...</a:t>
            </a:r>
            <a:endParaRPr lang="th-TH" dirty="0">
              <a:solidFill>
                <a:schemeClr val="bg2">
                  <a:lumMod val="75000"/>
                </a:schemeClr>
              </a:solidFill>
              <a:latin typeface="Angsana New" pitchFamily="18" charset="-34"/>
              <a:cs typeface="Angsana New" pitchFamily="18" charset="-34"/>
            </a:endParaRPr>
          </a:p>
        </p:txBody>
      </p:sp>
      <p:sp>
        <p:nvSpPr>
          <p:cNvPr id="75" name="TextBox 74"/>
          <p:cNvSpPr txBox="1"/>
          <p:nvPr/>
        </p:nvSpPr>
        <p:spPr>
          <a:xfrm rot="5400000">
            <a:off x="9026144" y="3194547"/>
            <a:ext cx="2231701"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Changing Paradigm</a:t>
            </a:r>
            <a:endParaRPr lang="th-TH" b="1" dirty="0">
              <a:solidFill>
                <a:srgbClr val="FF0000"/>
              </a:solidFill>
              <a:latin typeface="Angsana New" pitchFamily="18" charset="-34"/>
              <a:cs typeface="Angsana New" pitchFamily="18" charset="-34"/>
            </a:endParaRPr>
          </a:p>
        </p:txBody>
      </p:sp>
      <p:cxnSp>
        <p:nvCxnSpPr>
          <p:cNvPr id="76" name="Straight Connector 75"/>
          <p:cNvCxnSpPr/>
          <p:nvPr/>
        </p:nvCxnSpPr>
        <p:spPr>
          <a:xfrm rot="5400000">
            <a:off x="9545158" y="1714091"/>
            <a:ext cx="1143802" cy="1588"/>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9475308" y="5215347"/>
            <a:ext cx="1285090" cy="1588"/>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825067" y="3253087"/>
            <a:ext cx="4596130" cy="461665"/>
          </a:xfrm>
          <a:prstGeom prst="rect">
            <a:avLst/>
          </a:prstGeom>
          <a:noFill/>
        </p:spPr>
        <p:txBody>
          <a:bodyPr wrap="none" rtlCol="0">
            <a:spAutoFit/>
          </a:bodyPr>
          <a:lstStyle/>
          <a:p>
            <a:r>
              <a:rPr lang="en-US" sz="2400" b="1" dirty="0">
                <a:solidFill>
                  <a:schemeClr val="bg2">
                    <a:lumMod val="75000"/>
                  </a:schemeClr>
                </a:solidFill>
                <a:latin typeface="Angsana New" pitchFamily="18" charset="-34"/>
                <a:cs typeface="Angsana New" pitchFamily="18" charset="-34"/>
              </a:rPr>
              <a:t>2007: Context Based </a:t>
            </a:r>
            <a:r>
              <a:rPr lang="en-US" sz="2400" b="1" dirty="0" smtClean="0">
                <a:solidFill>
                  <a:schemeClr val="bg2">
                    <a:lumMod val="75000"/>
                  </a:schemeClr>
                </a:solidFill>
                <a:latin typeface="Angsana New" pitchFamily="18" charset="-34"/>
                <a:cs typeface="Angsana New" pitchFamily="18" charset="-34"/>
              </a:rPr>
              <a:t>Learning (CBL): identified Gaps</a:t>
            </a:r>
          </a:p>
        </p:txBody>
      </p:sp>
      <p:sp>
        <p:nvSpPr>
          <p:cNvPr id="69" name="TextBox 68"/>
          <p:cNvSpPr txBox="1"/>
          <p:nvPr/>
        </p:nvSpPr>
        <p:spPr>
          <a:xfrm>
            <a:off x="4769742" y="4324657"/>
            <a:ext cx="3203121" cy="461665"/>
          </a:xfrm>
          <a:prstGeom prst="rect">
            <a:avLst/>
          </a:prstGeom>
          <a:noFill/>
        </p:spPr>
        <p:txBody>
          <a:bodyPr wrap="none" rtlCol="0">
            <a:spAutoFit/>
          </a:bodyPr>
          <a:lstStyle/>
          <a:p>
            <a:r>
              <a:rPr lang="en-US" sz="2400" b="1" dirty="0">
                <a:solidFill>
                  <a:schemeClr val="bg2">
                    <a:lumMod val="75000"/>
                  </a:schemeClr>
                </a:solidFill>
                <a:latin typeface="Angsana New" pitchFamily="18" charset="-34"/>
                <a:cs typeface="Angsana New" pitchFamily="18" charset="-34"/>
              </a:rPr>
              <a:t>2016: </a:t>
            </a:r>
            <a:r>
              <a:rPr lang="en-US" sz="2400" b="1" dirty="0" smtClean="0">
                <a:solidFill>
                  <a:schemeClr val="bg2">
                    <a:lumMod val="75000"/>
                  </a:schemeClr>
                </a:solidFill>
                <a:latin typeface="Angsana New" pitchFamily="18" charset="-34"/>
                <a:cs typeface="Angsana New" pitchFamily="18" charset="-34"/>
              </a:rPr>
              <a:t> Primary Care Cluster (PCC);  </a:t>
            </a:r>
          </a:p>
        </p:txBody>
      </p:sp>
      <p:sp>
        <p:nvSpPr>
          <p:cNvPr id="70" name="TextBox 69"/>
          <p:cNvSpPr txBox="1"/>
          <p:nvPr/>
        </p:nvSpPr>
        <p:spPr>
          <a:xfrm>
            <a:off x="4808651" y="3753153"/>
            <a:ext cx="2148345" cy="461665"/>
          </a:xfrm>
          <a:prstGeom prst="rect">
            <a:avLst/>
          </a:prstGeom>
          <a:noFill/>
        </p:spPr>
        <p:txBody>
          <a:bodyPr wrap="none" rtlCol="0">
            <a:spAutoFit/>
          </a:bodyPr>
          <a:lstStyle/>
          <a:p>
            <a:r>
              <a:rPr lang="en-US" sz="2400" b="1" dirty="0" smtClean="0">
                <a:solidFill>
                  <a:schemeClr val="bg2">
                    <a:lumMod val="75000"/>
                  </a:schemeClr>
                </a:solidFill>
                <a:latin typeface="Angsana New" pitchFamily="18" charset="-34"/>
                <a:cs typeface="Angsana New" pitchFamily="18" charset="-34"/>
              </a:rPr>
              <a:t>2011:</a:t>
            </a:r>
            <a:r>
              <a:rPr lang="th-TH" sz="2400" b="1" dirty="0" smtClean="0">
                <a:solidFill>
                  <a:schemeClr val="bg2">
                    <a:lumMod val="75000"/>
                  </a:schemeClr>
                </a:solidFill>
                <a:latin typeface="Angsana New" pitchFamily="18" charset="-34"/>
                <a:cs typeface="Angsana New" pitchFamily="18" charset="-34"/>
              </a:rPr>
              <a:t> </a:t>
            </a:r>
            <a:r>
              <a:rPr lang="en-US" sz="2400" b="1" dirty="0" smtClean="0">
                <a:solidFill>
                  <a:schemeClr val="bg2">
                    <a:lumMod val="75000"/>
                  </a:schemeClr>
                </a:solidFill>
                <a:latin typeface="Angsana New" pitchFamily="18" charset="-34"/>
                <a:cs typeface="Angsana New" pitchFamily="18" charset="-34"/>
              </a:rPr>
              <a:t>DHS --&gt; UCARE</a:t>
            </a:r>
            <a:endParaRPr lang="th-TH" sz="2400" b="1" dirty="0">
              <a:solidFill>
                <a:schemeClr val="bg2">
                  <a:lumMod val="75000"/>
                </a:schemeClr>
              </a:solidFill>
              <a:latin typeface="Angsana New" pitchFamily="18" charset="-34"/>
              <a:cs typeface="Angsana New" pitchFamily="18" charset="-34"/>
            </a:endParaRPr>
          </a:p>
        </p:txBody>
      </p:sp>
      <p:sp>
        <p:nvSpPr>
          <p:cNvPr id="72" name="TextBox 71"/>
          <p:cNvSpPr txBox="1"/>
          <p:nvPr/>
        </p:nvSpPr>
        <p:spPr>
          <a:xfrm>
            <a:off x="4773491" y="4038905"/>
            <a:ext cx="2908168" cy="461665"/>
          </a:xfrm>
          <a:prstGeom prst="rect">
            <a:avLst/>
          </a:prstGeom>
          <a:noFill/>
        </p:spPr>
        <p:txBody>
          <a:bodyPr wrap="none" rtlCol="0">
            <a:spAutoFit/>
          </a:bodyPr>
          <a:lstStyle/>
          <a:p>
            <a:r>
              <a:rPr lang="en-US" sz="2400" b="1" dirty="0" smtClean="0">
                <a:solidFill>
                  <a:schemeClr val="bg2">
                    <a:lumMod val="75000"/>
                  </a:schemeClr>
                </a:solidFill>
                <a:latin typeface="Angsana New" pitchFamily="18" charset="-34"/>
                <a:cs typeface="Angsana New" pitchFamily="18" charset="-34"/>
              </a:rPr>
              <a:t>2015:  Family Care Teams (FCT)</a:t>
            </a:r>
            <a:endParaRPr lang="th-TH" sz="2400" b="1" dirty="0">
              <a:solidFill>
                <a:schemeClr val="bg2">
                  <a:lumMod val="75000"/>
                </a:schemeClr>
              </a:solidFill>
              <a:latin typeface="Angsana New" pitchFamily="18" charset="-34"/>
              <a:cs typeface="Angsana New" pitchFamily="18" charset="-34"/>
            </a:endParaRPr>
          </a:p>
        </p:txBody>
      </p:sp>
      <p:sp>
        <p:nvSpPr>
          <p:cNvPr id="79" name="Oval 78"/>
          <p:cNvSpPr/>
          <p:nvPr/>
        </p:nvSpPr>
        <p:spPr>
          <a:xfrm>
            <a:off x="4348122" y="3071810"/>
            <a:ext cx="357191" cy="357190"/>
          </a:xfrm>
          <a:prstGeom prst="ellipse">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3</a:t>
            </a:r>
            <a:endParaRPr lang="th-TH" b="1" dirty="0">
              <a:solidFill>
                <a:schemeClr val="bg2">
                  <a:lumMod val="75000"/>
                </a:schemeClr>
              </a:solidFill>
              <a:latin typeface="Angsana New" pitchFamily="18" charset="-34"/>
              <a:cs typeface="Angsana New" pitchFamily="18" charset="-34"/>
            </a:endParaRPr>
          </a:p>
        </p:txBody>
      </p:sp>
      <p:sp>
        <p:nvSpPr>
          <p:cNvPr id="80" name="Rectangle 79"/>
          <p:cNvSpPr/>
          <p:nvPr/>
        </p:nvSpPr>
        <p:spPr>
          <a:xfrm>
            <a:off x="5341247" y="3500441"/>
            <a:ext cx="3724096"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PCPL (2007), FPL (2012), DHML (2014)</a:t>
            </a:r>
            <a:endParaRPr lang="th-TH" sz="2400" b="1" dirty="0">
              <a:solidFill>
                <a:schemeClr val="bg2">
                  <a:lumMod val="75000"/>
                </a:schemeClr>
              </a:solidFill>
              <a:latin typeface="Angsana New" pitchFamily="18" charset="-34"/>
              <a:cs typeface="Angsana New" pitchFamily="18" charset="-34"/>
            </a:endParaRPr>
          </a:p>
        </p:txBody>
      </p:sp>
      <p:sp>
        <p:nvSpPr>
          <p:cNvPr id="81" name="TextBox 80"/>
          <p:cNvSpPr txBox="1"/>
          <p:nvPr/>
        </p:nvSpPr>
        <p:spPr>
          <a:xfrm>
            <a:off x="4769742" y="2977218"/>
            <a:ext cx="5230919" cy="523220"/>
          </a:xfrm>
          <a:prstGeom prst="rect">
            <a:avLst/>
          </a:prstGeom>
          <a:noFill/>
        </p:spPr>
        <p:txBody>
          <a:bodyPr wrap="none" rtlCol="0">
            <a:spAutoFit/>
          </a:bodyPr>
          <a:lstStyle/>
          <a:p>
            <a:r>
              <a:rPr lang="en-US" dirty="0" smtClean="0">
                <a:solidFill>
                  <a:schemeClr val="bg2">
                    <a:lumMod val="75000"/>
                  </a:schemeClr>
                </a:solidFill>
                <a:latin typeface="Angsana New" pitchFamily="18" charset="-34"/>
                <a:cs typeface="Angsana New" pitchFamily="18" charset="-34"/>
              </a:rPr>
              <a:t>Matrix Teams/Links/Networks in the context of DHS</a:t>
            </a:r>
            <a:endParaRPr lang="th-TH" dirty="0">
              <a:solidFill>
                <a:schemeClr val="bg2">
                  <a:lumMod val="75000"/>
                </a:schemeClr>
              </a:solidFill>
              <a:latin typeface="Angsana New" pitchFamily="18" charset="-34"/>
              <a:cs typeface="Angsana New" pitchFamily="18" charset="-34"/>
            </a:endParaRPr>
          </a:p>
        </p:txBody>
      </p:sp>
      <p:sp>
        <p:nvSpPr>
          <p:cNvPr id="41" name="Oval 40"/>
          <p:cNvSpPr/>
          <p:nvPr/>
        </p:nvSpPr>
        <p:spPr>
          <a:xfrm>
            <a:off x="4348122" y="2357431"/>
            <a:ext cx="357191" cy="35719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2</a:t>
            </a:r>
            <a:endParaRPr lang="th-TH" b="1" dirty="0">
              <a:solidFill>
                <a:schemeClr val="bg2">
                  <a:lumMod val="75000"/>
                </a:schemeClr>
              </a:solidFill>
              <a:latin typeface="Angsana New" pitchFamily="18" charset="-34"/>
              <a:cs typeface="Angsana New" pitchFamily="18" charset="-34"/>
            </a:endParaRPr>
          </a:p>
        </p:txBody>
      </p:sp>
      <p:sp>
        <p:nvSpPr>
          <p:cNvPr id="51" name="TextBox 50"/>
          <p:cNvSpPr txBox="1"/>
          <p:nvPr/>
        </p:nvSpPr>
        <p:spPr>
          <a:xfrm>
            <a:off x="4776750" y="2452022"/>
            <a:ext cx="5139548" cy="461665"/>
          </a:xfrm>
          <a:prstGeom prst="rect">
            <a:avLst/>
          </a:prstGeom>
          <a:noFill/>
        </p:spPr>
        <p:txBody>
          <a:bodyPr wrap="none" rtlCol="0">
            <a:spAutoFit/>
          </a:bodyPr>
          <a:lstStyle/>
          <a:p>
            <a:r>
              <a:rPr lang="en-US" sz="2400" b="1" dirty="0">
                <a:solidFill>
                  <a:schemeClr val="bg2">
                    <a:lumMod val="75000"/>
                  </a:schemeClr>
                </a:solidFill>
                <a:latin typeface="Angsana New" pitchFamily="18" charset="-34"/>
                <a:cs typeface="Angsana New" pitchFamily="18" charset="-34"/>
              </a:rPr>
              <a:t>2002: </a:t>
            </a:r>
            <a:r>
              <a:rPr lang="en-US" sz="2400" b="1" dirty="0" smtClean="0">
                <a:solidFill>
                  <a:schemeClr val="bg2">
                    <a:lumMod val="75000"/>
                  </a:schemeClr>
                </a:solidFill>
                <a:latin typeface="Angsana New" pitchFamily="18" charset="-34"/>
                <a:cs typeface="Angsana New" pitchFamily="18" charset="-34"/>
              </a:rPr>
              <a:t> Contracting </a:t>
            </a:r>
            <a:r>
              <a:rPr lang="en-US" sz="2400" b="1" dirty="0">
                <a:solidFill>
                  <a:schemeClr val="bg2">
                    <a:lumMod val="75000"/>
                  </a:schemeClr>
                </a:solidFill>
                <a:latin typeface="Angsana New" pitchFamily="18" charset="-34"/>
                <a:cs typeface="Angsana New" pitchFamily="18" charset="-34"/>
              </a:rPr>
              <a:t>Unit for Primary </a:t>
            </a:r>
            <a:r>
              <a:rPr lang="en-US" sz="2400" b="1" dirty="0" smtClean="0">
                <a:solidFill>
                  <a:schemeClr val="bg2">
                    <a:lumMod val="75000"/>
                  </a:schemeClr>
                </a:solidFill>
                <a:latin typeface="Angsana New" pitchFamily="18" charset="-34"/>
                <a:cs typeface="Angsana New" pitchFamily="18" charset="-34"/>
              </a:rPr>
              <a:t>Care (CUP): HR criteria</a:t>
            </a:r>
          </a:p>
        </p:txBody>
      </p:sp>
      <p:sp>
        <p:nvSpPr>
          <p:cNvPr id="52" name="Rectangle 51"/>
          <p:cNvSpPr/>
          <p:nvPr/>
        </p:nvSpPr>
        <p:spPr>
          <a:xfrm>
            <a:off x="5372211" y="2702762"/>
            <a:ext cx="4655442"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Primary Care Unit (</a:t>
            </a:r>
            <a:r>
              <a:rPr lang="en-US" sz="2400" b="1" dirty="0">
                <a:solidFill>
                  <a:schemeClr val="bg2">
                    <a:lumMod val="75000"/>
                  </a:schemeClr>
                </a:solidFill>
                <a:latin typeface="Angsana New" pitchFamily="18" charset="-34"/>
                <a:cs typeface="Angsana New" pitchFamily="18" charset="-34"/>
              </a:rPr>
              <a:t>PCU): intro… new medical culture</a:t>
            </a:r>
            <a:endParaRPr lang="th-TH" sz="2400" b="1" dirty="0">
              <a:solidFill>
                <a:schemeClr val="bg2">
                  <a:lumMod val="75000"/>
                </a:schemeClr>
              </a:solidFill>
              <a:latin typeface="Angsana New" pitchFamily="18" charset="-34"/>
              <a:cs typeface="Angsana New" pitchFamily="18" charset="-34"/>
            </a:endParaRPr>
          </a:p>
        </p:txBody>
      </p:sp>
      <p:sp>
        <p:nvSpPr>
          <p:cNvPr id="53" name="TextBox 52"/>
          <p:cNvSpPr txBox="1"/>
          <p:nvPr/>
        </p:nvSpPr>
        <p:spPr>
          <a:xfrm>
            <a:off x="4769742" y="2214554"/>
            <a:ext cx="5331909" cy="523220"/>
          </a:xfrm>
          <a:prstGeom prst="rect">
            <a:avLst/>
          </a:prstGeom>
          <a:noFill/>
        </p:spPr>
        <p:txBody>
          <a:bodyPr wrap="none" rtlCol="0">
            <a:spAutoFit/>
          </a:bodyPr>
          <a:lstStyle/>
          <a:p>
            <a:r>
              <a:rPr lang="en-US" dirty="0" smtClean="0">
                <a:solidFill>
                  <a:schemeClr val="bg2">
                    <a:lumMod val="75000"/>
                  </a:schemeClr>
                </a:solidFill>
                <a:latin typeface="Angsana New" pitchFamily="18" charset="-34"/>
                <a:cs typeface="Angsana New" pitchFamily="18" charset="-34"/>
              </a:rPr>
              <a:t>Impacts of the UC scheme: Introducing Matrix Teams</a:t>
            </a:r>
            <a:endParaRPr lang="th-TH" dirty="0">
              <a:solidFill>
                <a:schemeClr val="bg2">
                  <a:lumMod val="75000"/>
                </a:schemeClr>
              </a:solidFill>
              <a:latin typeface="Angsana New" pitchFamily="18" charset="-34"/>
              <a:cs typeface="Angsana New" pitchFamily="18" charset="-34"/>
            </a:endParaRPr>
          </a:p>
        </p:txBody>
      </p:sp>
      <p:sp>
        <p:nvSpPr>
          <p:cNvPr id="54" name="Oval 53"/>
          <p:cNvSpPr/>
          <p:nvPr/>
        </p:nvSpPr>
        <p:spPr>
          <a:xfrm>
            <a:off x="4348122" y="5000637"/>
            <a:ext cx="357191" cy="35719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4</a:t>
            </a:r>
            <a:endParaRPr lang="th-TH" b="1" dirty="0">
              <a:solidFill>
                <a:schemeClr val="bg2">
                  <a:lumMod val="75000"/>
                </a:schemeClr>
              </a:solidFill>
              <a:latin typeface="Angsana New" pitchFamily="18" charset="-34"/>
              <a:cs typeface="Angsana New" pitchFamily="18" charset="-34"/>
            </a:endParaRPr>
          </a:p>
        </p:txBody>
      </p:sp>
      <p:sp>
        <p:nvSpPr>
          <p:cNvPr id="42" name="TextBox 41"/>
          <p:cNvSpPr txBox="1"/>
          <p:nvPr/>
        </p:nvSpPr>
        <p:spPr>
          <a:xfrm rot="16200000">
            <a:off x="-476120" y="3064070"/>
            <a:ext cx="4551246" cy="954107"/>
          </a:xfrm>
          <a:prstGeom prst="rect">
            <a:avLst/>
          </a:prstGeom>
          <a:solidFill>
            <a:srgbClr val="002060"/>
          </a:solidFill>
          <a:ln w="57150">
            <a:solidFill>
              <a:srgbClr val="0070C0"/>
            </a:solidFill>
          </a:ln>
        </p:spPr>
        <p:txBody>
          <a:bodyPr wrap="none" rtlCol="0">
            <a:spAutoFit/>
          </a:bodyPr>
          <a:lstStyle/>
          <a:p>
            <a:pPr algn="ctr"/>
            <a:r>
              <a:rPr lang="en-US" b="1" dirty="0" smtClean="0">
                <a:solidFill>
                  <a:schemeClr val="bg1"/>
                </a:solidFill>
                <a:latin typeface="Angsana New" pitchFamily="18" charset="-34"/>
                <a:cs typeface="Angsana New" pitchFamily="18" charset="-34"/>
              </a:rPr>
              <a:t>Historical Backgrounds </a:t>
            </a:r>
          </a:p>
          <a:p>
            <a:pPr algn="ctr"/>
            <a:r>
              <a:rPr lang="en-US" b="1" dirty="0" smtClean="0">
                <a:solidFill>
                  <a:schemeClr val="bg1"/>
                </a:solidFill>
                <a:latin typeface="Angsana New" pitchFamily="18" charset="-34"/>
                <a:cs typeface="Angsana New" pitchFamily="18" charset="-34"/>
              </a:rPr>
              <a:t> The Hegemony of Hospital Based Specialists</a:t>
            </a:r>
            <a:endParaRPr lang="th-TH" b="1" dirty="0" smtClean="0">
              <a:solidFill>
                <a:schemeClr val="bg1"/>
              </a:solidFill>
              <a:latin typeface="Angsana New" pitchFamily="18" charset="-34"/>
              <a:cs typeface="Angsana New" pitchFamily="18" charset="-34"/>
            </a:endParaRPr>
          </a:p>
        </p:txBody>
      </p:sp>
      <p:sp>
        <p:nvSpPr>
          <p:cNvPr id="45" name="Oval 44"/>
          <p:cNvSpPr/>
          <p:nvPr/>
        </p:nvSpPr>
        <p:spPr>
          <a:xfrm>
            <a:off x="4148670" y="4938670"/>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4</a:t>
            </a:r>
            <a:endParaRPr lang="th-TH" b="1" dirty="0">
              <a:solidFill>
                <a:srgbClr val="FFFF00"/>
              </a:solidFill>
            </a:endParaRPr>
          </a:p>
        </p:txBody>
      </p:sp>
      <p:sp>
        <p:nvSpPr>
          <p:cNvPr id="46" name="TextBox 45"/>
          <p:cNvSpPr txBox="1"/>
          <p:nvPr/>
        </p:nvSpPr>
        <p:spPr>
          <a:xfrm>
            <a:off x="4769742" y="4906044"/>
            <a:ext cx="1418978" cy="523220"/>
          </a:xfrm>
          <a:prstGeom prst="rect">
            <a:avLst/>
          </a:prstGeom>
          <a:noFill/>
        </p:spPr>
        <p:txBody>
          <a:bodyPr wrap="none" rtlCol="0">
            <a:spAutoFit/>
          </a:bodyPr>
          <a:lstStyle/>
          <a:p>
            <a:r>
              <a:rPr lang="en-US" dirty="0" smtClean="0">
                <a:solidFill>
                  <a:srgbClr val="FF0000"/>
                </a:solidFill>
                <a:latin typeface="Angsana New" pitchFamily="18" charset="-34"/>
                <a:cs typeface="Angsana New" pitchFamily="18" charset="-34"/>
              </a:rPr>
              <a:t>Legal issues:</a:t>
            </a:r>
            <a:endParaRPr lang="th-TH" dirty="0">
              <a:solidFill>
                <a:srgbClr val="FF0000"/>
              </a:solidFill>
              <a:latin typeface="Angsana New" pitchFamily="18" charset="-34"/>
              <a:cs typeface="Angsana New" pitchFamily="18" charset="-34"/>
            </a:endParaRPr>
          </a:p>
        </p:txBody>
      </p:sp>
      <p:sp>
        <p:nvSpPr>
          <p:cNvPr id="57" name="Rectangle 56"/>
          <p:cNvSpPr/>
          <p:nvPr/>
        </p:nvSpPr>
        <p:spPr>
          <a:xfrm>
            <a:off x="4769742" y="5213039"/>
            <a:ext cx="5370381" cy="461665"/>
          </a:xfrm>
          <a:prstGeom prst="rect">
            <a:avLst/>
          </a:prstGeom>
        </p:spPr>
        <p:txBody>
          <a:bodyPr wrap="none">
            <a:spAutoFit/>
          </a:bodyPr>
          <a:lstStyle/>
          <a:p>
            <a:r>
              <a:rPr lang="en-US" sz="2400" b="1" dirty="0" smtClean="0">
                <a:latin typeface="Angsana New" pitchFamily="18" charset="-34"/>
                <a:cs typeface="Angsana New" pitchFamily="18" charset="-34"/>
              </a:rPr>
              <a:t>2017:  Family Doctor (Constitution); DHB (Cabinet resolution)</a:t>
            </a:r>
            <a:endParaRPr lang="th-TH" sz="2400" b="1" dirty="0">
              <a:latin typeface="Angsana New" pitchFamily="18" charset="-34"/>
              <a:cs typeface="Angsana New" pitchFamily="18" charset="-34"/>
            </a:endParaRPr>
          </a:p>
        </p:txBody>
      </p:sp>
      <p:sp>
        <p:nvSpPr>
          <p:cNvPr id="43" name="TextBox 42"/>
          <p:cNvSpPr txBox="1"/>
          <p:nvPr/>
        </p:nvSpPr>
        <p:spPr>
          <a:xfrm>
            <a:off x="1407294" y="341632"/>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Health </a:t>
            </a:r>
            <a:r>
              <a:rPr lang="en-US" sz="2000" b="1" dirty="0" err="1" smtClean="0">
                <a:latin typeface="Angsana New" pitchFamily="18" charset="-34"/>
                <a:cs typeface="Angsana New" pitchFamily="18" charset="-34"/>
              </a:rPr>
              <a:t>centre</a:t>
            </a:r>
            <a:r>
              <a:rPr lang="en-US" sz="2000" dirty="0" smtClean="0">
                <a:latin typeface="Angsana New" pitchFamily="18" charset="-34"/>
                <a:cs typeface="Angsana New" pitchFamily="18" charset="-34"/>
              </a:rPr>
              <a:t>: in every sub-district</a:t>
            </a:r>
            <a:endParaRPr lang="th-TH" sz="2000" dirty="0">
              <a:latin typeface="Angsana New" pitchFamily="18" charset="-34"/>
              <a:cs typeface="Angsana New" pitchFamily="18" charset="-34"/>
            </a:endParaRPr>
          </a:p>
        </p:txBody>
      </p:sp>
      <p:sp>
        <p:nvSpPr>
          <p:cNvPr id="61" name="TextBox 60"/>
          <p:cNvSpPr txBox="1"/>
          <p:nvPr/>
        </p:nvSpPr>
        <p:spPr>
          <a:xfrm>
            <a:off x="1400667" y="96467"/>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Hospital</a:t>
            </a:r>
            <a:r>
              <a:rPr lang="en-US" sz="2000" dirty="0" smtClean="0">
                <a:latin typeface="Angsana New" pitchFamily="18" charset="-34"/>
                <a:cs typeface="Angsana New" pitchFamily="18" charset="-34"/>
              </a:rPr>
              <a:t>: in every sub-district</a:t>
            </a:r>
            <a:endParaRPr lang="th-TH" sz="2000" dirty="0">
              <a:latin typeface="Angsana New" pitchFamily="18" charset="-34"/>
              <a:cs typeface="Angsana New" pitchFamily="18" charset="-34"/>
            </a:endParaRPr>
          </a:p>
        </p:txBody>
      </p:sp>
      <p:sp>
        <p:nvSpPr>
          <p:cNvPr id="73" name="Rectangle 72"/>
          <p:cNvSpPr/>
          <p:nvPr/>
        </p:nvSpPr>
        <p:spPr>
          <a:xfrm>
            <a:off x="5231171" y="4546014"/>
            <a:ext cx="4358886"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  District Health Boards (DHB): pilot in 73 districts</a:t>
            </a:r>
            <a:endParaRPr lang="th-TH" sz="2400" b="1" dirty="0">
              <a:solidFill>
                <a:schemeClr val="bg2">
                  <a:lumMod val="75000"/>
                </a:schemeClr>
              </a:solidFill>
              <a:latin typeface="Angsana New" pitchFamily="18" charset="-34"/>
              <a:cs typeface="Angsana New" pitchFamily="18" charset="-34"/>
            </a:endParaRPr>
          </a:p>
        </p:txBody>
      </p:sp>
      <p:sp>
        <p:nvSpPr>
          <p:cNvPr id="74" name="Rectangle 73"/>
          <p:cNvSpPr/>
          <p:nvPr/>
        </p:nvSpPr>
        <p:spPr>
          <a:xfrm>
            <a:off x="7364600" y="5408313"/>
            <a:ext cx="2388795" cy="523220"/>
          </a:xfrm>
          <a:prstGeom prst="rect">
            <a:avLst/>
          </a:prstGeom>
        </p:spPr>
        <p:txBody>
          <a:bodyPr wrap="none">
            <a:spAutoFit/>
          </a:bodyPr>
          <a:lstStyle/>
          <a:p>
            <a:r>
              <a:rPr lang="en-US" b="1" dirty="0" smtClean="0">
                <a:latin typeface="Angsana New" pitchFamily="18" charset="-34"/>
                <a:cs typeface="Angsana New" pitchFamily="18" charset="-34"/>
              </a:rPr>
              <a:t>&gt;&gt;&gt; All (928) districts </a:t>
            </a:r>
            <a:endParaRPr lang="th-TH" dirty="0"/>
          </a:p>
        </p:txBody>
      </p:sp>
      <p:sp>
        <p:nvSpPr>
          <p:cNvPr id="82" name="Rectangle 81"/>
          <p:cNvSpPr/>
          <p:nvPr/>
        </p:nvSpPr>
        <p:spPr>
          <a:xfrm>
            <a:off x="6023053" y="4736465"/>
            <a:ext cx="3627916"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&gt;&gt;&gt; early 2017: expanded to 200 districts </a:t>
            </a:r>
            <a:endParaRPr lang="th-TH" sz="2400" dirty="0">
              <a:solidFill>
                <a:schemeClr val="bg2">
                  <a:lumMod val="75000"/>
                </a:schemeClr>
              </a:solidFill>
            </a:endParaRPr>
          </a:p>
        </p:txBody>
      </p:sp>
      <p:sp>
        <p:nvSpPr>
          <p:cNvPr id="47" name="TextBox 46"/>
          <p:cNvSpPr txBox="1"/>
          <p:nvPr/>
        </p:nvSpPr>
        <p:spPr>
          <a:xfrm>
            <a:off x="1407294" y="341632"/>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Health </a:t>
            </a:r>
            <a:r>
              <a:rPr lang="en-US" sz="2000" b="1" dirty="0" err="1" smtClean="0">
                <a:latin typeface="Angsana New" pitchFamily="18" charset="-34"/>
                <a:cs typeface="Angsana New" pitchFamily="18" charset="-34"/>
              </a:rPr>
              <a:t>centre</a:t>
            </a:r>
            <a:r>
              <a:rPr lang="en-US" sz="2000" dirty="0" smtClean="0">
                <a:latin typeface="Angsana New" pitchFamily="18" charset="-34"/>
                <a:cs typeface="Angsana New" pitchFamily="18" charset="-34"/>
              </a:rPr>
              <a:t>: in every sub-district</a:t>
            </a:r>
            <a:endParaRPr lang="th-TH" sz="2000" dirty="0">
              <a:latin typeface="Angsana New" pitchFamily="18" charset="-34"/>
              <a:cs typeface="Angsana New" pitchFamily="18" charset="-34"/>
            </a:endParaRPr>
          </a:p>
        </p:txBody>
      </p:sp>
      <p:sp>
        <p:nvSpPr>
          <p:cNvPr id="59" name="TextBox 58"/>
          <p:cNvSpPr txBox="1"/>
          <p:nvPr/>
        </p:nvSpPr>
        <p:spPr>
          <a:xfrm>
            <a:off x="386955" y="714356"/>
            <a:ext cx="590226" cy="400110"/>
          </a:xfrm>
          <a:prstGeom prst="rect">
            <a:avLst/>
          </a:prstGeom>
          <a:noFill/>
        </p:spPr>
        <p:txBody>
          <a:bodyPr wrap="none" rtlCol="0">
            <a:spAutoFit/>
          </a:bodyPr>
          <a:lstStyle/>
          <a:p>
            <a:r>
              <a:rPr lang="en-US" sz="2000" b="1" dirty="0" smtClean="0">
                <a:latin typeface="Angsana New" pitchFamily="18" charset="-34"/>
                <a:cs typeface="Angsana New" pitchFamily="18" charset="-34"/>
              </a:rPr>
              <a:t>1980s</a:t>
            </a:r>
            <a:endParaRPr lang="th-TH" sz="2000" dirty="0">
              <a:latin typeface="Angsana New" pitchFamily="18" charset="-34"/>
              <a:cs typeface="Angsana New" pitchFamily="18" charset="-34"/>
            </a:endParaRPr>
          </a:p>
        </p:txBody>
      </p:sp>
      <p:sp>
        <p:nvSpPr>
          <p:cNvPr id="78" name="Rectangle 77"/>
          <p:cNvSpPr/>
          <p:nvPr/>
        </p:nvSpPr>
        <p:spPr>
          <a:xfrm>
            <a:off x="380962" y="224091"/>
            <a:ext cx="965329" cy="400110"/>
          </a:xfrm>
          <a:prstGeom prst="rect">
            <a:avLst/>
          </a:prstGeom>
        </p:spPr>
        <p:txBody>
          <a:bodyPr wrap="none">
            <a:spAutoFit/>
          </a:bodyPr>
          <a:lstStyle/>
          <a:p>
            <a:r>
              <a:rPr lang="en-US" sz="2000" b="1" dirty="0" smtClean="0">
                <a:latin typeface="Angsana New" pitchFamily="18" charset="-34"/>
                <a:cs typeface="Angsana New" pitchFamily="18" charset="-34"/>
              </a:rPr>
              <a:t>1970s - 80s</a:t>
            </a:r>
            <a:endParaRPr lang="th-TH" sz="2000" dirty="0"/>
          </a:p>
        </p:txBody>
      </p:sp>
      <p:sp>
        <p:nvSpPr>
          <p:cNvPr id="83" name="Rectangle 82"/>
          <p:cNvSpPr/>
          <p:nvPr/>
        </p:nvSpPr>
        <p:spPr>
          <a:xfrm>
            <a:off x="977181" y="714356"/>
            <a:ext cx="2558714" cy="400110"/>
          </a:xfrm>
          <a:prstGeom prst="rect">
            <a:avLst/>
          </a:prstGeom>
        </p:spPr>
        <p:txBody>
          <a:bodyPr wrap="none">
            <a:spAutoFit/>
          </a:bodyPr>
          <a:lstStyle/>
          <a:p>
            <a:r>
              <a:rPr lang="en-US" sz="2000" b="1" dirty="0" smtClean="0">
                <a:latin typeface="Angsana New" pitchFamily="18" charset="-34"/>
                <a:cs typeface="Angsana New" pitchFamily="18" charset="-34"/>
              </a:rPr>
              <a:t>Health Volunteers</a:t>
            </a:r>
            <a:r>
              <a:rPr lang="en-US" sz="2000" dirty="0" smtClean="0">
                <a:latin typeface="Angsana New" pitchFamily="18" charset="-34"/>
                <a:cs typeface="Angsana New" pitchFamily="18" charset="-34"/>
              </a:rPr>
              <a:t>: in every village</a:t>
            </a:r>
            <a:endParaRPr lang="th-TH" sz="2000" dirty="0"/>
          </a:p>
        </p:txBody>
      </p:sp>
      <p:sp>
        <p:nvSpPr>
          <p:cNvPr id="84" name="TextBox 83"/>
          <p:cNvSpPr txBox="1"/>
          <p:nvPr/>
        </p:nvSpPr>
        <p:spPr>
          <a:xfrm>
            <a:off x="1400667" y="96467"/>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Hospital</a:t>
            </a:r>
            <a:r>
              <a:rPr lang="en-US" sz="2000" dirty="0" smtClean="0">
                <a:latin typeface="Angsana New" pitchFamily="18" charset="-34"/>
                <a:cs typeface="Angsana New" pitchFamily="18" charset="-34"/>
              </a:rPr>
              <a:t>: in every sub-district</a:t>
            </a:r>
            <a:endParaRPr lang="th-TH" sz="2000" dirty="0">
              <a:latin typeface="Angsana New" pitchFamily="18" charset="-34"/>
              <a:cs typeface="Angsana New" pitchFamily="18" charset="-34"/>
            </a:endParaRPr>
          </a:p>
        </p:txBody>
      </p:sp>
      <p:sp>
        <p:nvSpPr>
          <p:cNvPr id="85" name="Rectangle 84"/>
          <p:cNvSpPr/>
          <p:nvPr/>
        </p:nvSpPr>
        <p:spPr>
          <a:xfrm>
            <a:off x="380962" y="78999"/>
            <a:ext cx="3534215" cy="1002121"/>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6" name="TextBox 85"/>
          <p:cNvSpPr txBox="1"/>
          <p:nvPr/>
        </p:nvSpPr>
        <p:spPr>
          <a:xfrm>
            <a:off x="355204" y="6110294"/>
            <a:ext cx="3570704" cy="430887"/>
          </a:xfrm>
          <a:prstGeom prst="rect">
            <a:avLst/>
          </a:prstGeom>
          <a:noFill/>
          <a:ln w="38100">
            <a:solidFill>
              <a:srgbClr val="FF0000"/>
            </a:solidFill>
          </a:ln>
        </p:spPr>
        <p:txBody>
          <a:bodyPr wrap="square" rtlCol="0">
            <a:spAutoFit/>
          </a:bodyPr>
          <a:lstStyle/>
          <a:p>
            <a:r>
              <a:rPr lang="en-US" sz="2200" b="1" dirty="0">
                <a:latin typeface="Angsana New" pitchFamily="18" charset="-34"/>
                <a:cs typeface="Angsana New" pitchFamily="18" charset="-34"/>
              </a:rPr>
              <a:t>2000s</a:t>
            </a:r>
            <a:r>
              <a:rPr lang="en-US" sz="2200" dirty="0">
                <a:latin typeface="Angsana New" pitchFamily="18" charset="-34"/>
                <a:cs typeface="Angsana New" pitchFamily="18" charset="-34"/>
              </a:rPr>
              <a:t>: </a:t>
            </a:r>
            <a:r>
              <a:rPr lang="en-US" sz="2200" dirty="0" smtClean="0">
                <a:latin typeface="Angsana New" pitchFamily="18" charset="-34"/>
                <a:cs typeface="Angsana New" pitchFamily="18" charset="-34"/>
              </a:rPr>
              <a:t>Achieving </a:t>
            </a:r>
            <a:r>
              <a:rPr lang="en-US" sz="2200" b="1" dirty="0" smtClean="0">
                <a:latin typeface="Angsana New" pitchFamily="18" charset="-34"/>
                <a:cs typeface="Angsana New" pitchFamily="18" charset="-34"/>
              </a:rPr>
              <a:t>Universal Health Coverage</a:t>
            </a:r>
            <a:endParaRPr lang="th-TH" sz="2200" b="1" dirty="0">
              <a:latin typeface="Angsana New" pitchFamily="18" charset="-34"/>
              <a:cs typeface="Angsana New" pitchFamily="18" charset="-34"/>
            </a:endParaRPr>
          </a:p>
        </p:txBody>
      </p:sp>
    </p:spTree>
    <p:extLst>
      <p:ext uri="{BB962C8B-B14F-4D97-AF65-F5344CB8AC3E}">
        <p14:creationId xmlns:p14="http://schemas.microsoft.com/office/powerpoint/2010/main" val="6745662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p:cNvCxnSpPr/>
          <p:nvPr/>
        </p:nvCxnSpPr>
        <p:spPr>
          <a:xfrm>
            <a:off x="3830651" y="2052168"/>
            <a:ext cx="6667545" cy="1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3"/>
          <p:cNvPicPr>
            <a:picLocks noChangeAspect="1" noChangeArrowheads="1"/>
          </p:cNvPicPr>
          <p:nvPr/>
        </p:nvPicPr>
        <p:blipFill>
          <a:blip r:embed="rId2"/>
          <a:srcRect/>
          <a:stretch>
            <a:fillRect/>
          </a:stretch>
        </p:blipFill>
        <p:spPr bwMode="auto">
          <a:xfrm>
            <a:off x="496871" y="5123996"/>
            <a:ext cx="1714512" cy="1071570"/>
          </a:xfrm>
          <a:prstGeom prst="rect">
            <a:avLst/>
          </a:prstGeom>
          <a:noFill/>
          <a:ln w="9525">
            <a:noFill/>
            <a:miter lim="800000"/>
            <a:headEnd/>
            <a:tailEnd/>
          </a:ln>
          <a:effectLst/>
        </p:spPr>
      </p:pic>
      <p:pic>
        <p:nvPicPr>
          <p:cNvPr id="4" name="Picture 6" descr="j0240719"/>
          <p:cNvPicPr>
            <a:picLocks noChangeAspect="1" noChangeArrowheads="1"/>
          </p:cNvPicPr>
          <p:nvPr/>
        </p:nvPicPr>
        <p:blipFill>
          <a:blip r:embed="rId3" cstate="print"/>
          <a:srcRect/>
          <a:stretch>
            <a:fillRect/>
          </a:stretch>
        </p:blipFill>
        <p:spPr bwMode="auto">
          <a:xfrm>
            <a:off x="2010313" y="2909418"/>
            <a:ext cx="677329" cy="785818"/>
          </a:xfrm>
          <a:prstGeom prst="rect">
            <a:avLst/>
          </a:prstGeom>
          <a:noFill/>
          <a:ln w="9525">
            <a:noFill/>
            <a:miter lim="800000"/>
            <a:headEnd/>
            <a:tailEnd/>
          </a:ln>
        </p:spPr>
      </p:pic>
      <p:pic>
        <p:nvPicPr>
          <p:cNvPr id="6" name="Picture 7" descr="j0285750"/>
          <p:cNvPicPr>
            <a:picLocks noChangeAspect="1" noChangeArrowheads="1"/>
          </p:cNvPicPr>
          <p:nvPr/>
        </p:nvPicPr>
        <p:blipFill>
          <a:blip r:embed="rId4" cstate="print"/>
          <a:srcRect/>
          <a:stretch>
            <a:fillRect/>
          </a:stretch>
        </p:blipFill>
        <p:spPr bwMode="auto">
          <a:xfrm>
            <a:off x="1830380" y="1644432"/>
            <a:ext cx="1143008" cy="831849"/>
          </a:xfrm>
          <a:prstGeom prst="rect">
            <a:avLst/>
          </a:prstGeom>
          <a:noFill/>
          <a:ln w="9525">
            <a:noFill/>
            <a:miter lim="800000"/>
            <a:headEnd/>
            <a:tailEnd/>
          </a:ln>
        </p:spPr>
      </p:pic>
      <p:cxnSp>
        <p:nvCxnSpPr>
          <p:cNvPr id="7" name="Straight Arrow Connector 6"/>
          <p:cNvCxnSpPr/>
          <p:nvPr/>
        </p:nvCxnSpPr>
        <p:spPr>
          <a:xfrm rot="5400000" flipH="1" flipV="1">
            <a:off x="2131580" y="2655848"/>
            <a:ext cx="357190" cy="708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descr="j0285750"/>
          <p:cNvPicPr>
            <a:picLocks noChangeAspect="1" noChangeArrowheads="1"/>
          </p:cNvPicPr>
          <p:nvPr/>
        </p:nvPicPr>
        <p:blipFill>
          <a:blip r:embed="rId4" cstate="print"/>
          <a:srcRect/>
          <a:stretch>
            <a:fillRect/>
          </a:stretch>
        </p:blipFill>
        <p:spPr bwMode="auto">
          <a:xfrm>
            <a:off x="877874" y="1644432"/>
            <a:ext cx="1143008" cy="831849"/>
          </a:xfrm>
          <a:prstGeom prst="rect">
            <a:avLst/>
          </a:prstGeom>
          <a:noFill/>
          <a:ln w="9525">
            <a:noFill/>
            <a:miter lim="800000"/>
            <a:headEnd/>
            <a:tailEnd/>
          </a:ln>
        </p:spPr>
      </p:pic>
      <p:pic>
        <p:nvPicPr>
          <p:cNvPr id="9" name="Picture 7" descr="j0285750"/>
          <p:cNvPicPr>
            <a:picLocks noChangeAspect="1" noChangeArrowheads="1"/>
          </p:cNvPicPr>
          <p:nvPr/>
        </p:nvPicPr>
        <p:blipFill>
          <a:blip r:embed="rId4" cstate="print"/>
          <a:srcRect/>
          <a:stretch>
            <a:fillRect/>
          </a:stretch>
        </p:blipFill>
        <p:spPr bwMode="auto">
          <a:xfrm>
            <a:off x="2973391" y="1619025"/>
            <a:ext cx="1047757" cy="831849"/>
          </a:xfrm>
          <a:prstGeom prst="rect">
            <a:avLst/>
          </a:prstGeom>
          <a:noFill/>
          <a:ln w="9525">
            <a:noFill/>
            <a:miter lim="800000"/>
            <a:headEnd/>
            <a:tailEnd/>
          </a:ln>
        </p:spPr>
      </p:pic>
      <p:pic>
        <p:nvPicPr>
          <p:cNvPr id="11" name="Picture 6" descr="j0240719"/>
          <p:cNvPicPr>
            <a:picLocks noChangeAspect="1" noChangeArrowheads="1"/>
          </p:cNvPicPr>
          <p:nvPr/>
        </p:nvPicPr>
        <p:blipFill>
          <a:blip r:embed="rId3" cstate="print"/>
          <a:srcRect/>
          <a:stretch>
            <a:fillRect/>
          </a:stretch>
        </p:blipFill>
        <p:spPr bwMode="auto">
          <a:xfrm>
            <a:off x="877875" y="2909418"/>
            <a:ext cx="762005" cy="714380"/>
          </a:xfrm>
          <a:prstGeom prst="rect">
            <a:avLst/>
          </a:prstGeom>
          <a:noFill/>
          <a:ln w="9525">
            <a:noFill/>
            <a:miter lim="800000"/>
            <a:headEnd/>
            <a:tailEnd/>
          </a:ln>
        </p:spPr>
      </p:pic>
      <p:cxnSp>
        <p:nvCxnSpPr>
          <p:cNvPr id="12" name="Straight Arrow Connector 11"/>
          <p:cNvCxnSpPr/>
          <p:nvPr/>
        </p:nvCxnSpPr>
        <p:spPr>
          <a:xfrm rot="5400000" flipH="1" flipV="1">
            <a:off x="3307824" y="2546655"/>
            <a:ext cx="285752" cy="211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1076964" y="2584630"/>
            <a:ext cx="361708" cy="211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44628" y="2052162"/>
            <a:ext cx="666755"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592388" y="2049232"/>
            <a:ext cx="666755" cy="29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8" descr="j0195384"/>
          <p:cNvPicPr>
            <a:picLocks noChangeAspect="1" noChangeArrowheads="1"/>
          </p:cNvPicPr>
          <p:nvPr/>
        </p:nvPicPr>
        <p:blipFill>
          <a:blip r:embed="rId5" cstate="print"/>
          <a:srcRect/>
          <a:stretch>
            <a:fillRect/>
          </a:stretch>
        </p:blipFill>
        <p:spPr bwMode="auto">
          <a:xfrm>
            <a:off x="10416178" y="1623534"/>
            <a:ext cx="1153584" cy="1079500"/>
          </a:xfrm>
          <a:prstGeom prst="rect">
            <a:avLst/>
          </a:prstGeom>
          <a:noFill/>
          <a:ln w="9525">
            <a:noFill/>
            <a:miter lim="800000"/>
            <a:headEnd/>
            <a:tailEnd/>
          </a:ln>
        </p:spPr>
      </p:pic>
      <p:pic>
        <p:nvPicPr>
          <p:cNvPr id="18" name="Picture 2" descr="https://encrypted-tbn2.gstatic.com/images?q=tbn:ANd9GcRbLzXHGtv84_NFzI43owL7mHp9j5cTDPcv-qQRitUCDsXc8Hbl"/>
          <p:cNvPicPr>
            <a:picLocks noChangeAspect="1" noChangeArrowheads="1"/>
          </p:cNvPicPr>
          <p:nvPr/>
        </p:nvPicPr>
        <p:blipFill>
          <a:blip r:embed="rId6" cstate="print"/>
          <a:srcRect/>
          <a:stretch>
            <a:fillRect/>
          </a:stretch>
        </p:blipFill>
        <p:spPr bwMode="auto">
          <a:xfrm>
            <a:off x="8320667" y="1671818"/>
            <a:ext cx="1905013" cy="1000132"/>
          </a:xfrm>
          <a:prstGeom prst="rect">
            <a:avLst/>
          </a:prstGeom>
          <a:noFill/>
        </p:spPr>
      </p:pic>
      <p:sp>
        <p:nvSpPr>
          <p:cNvPr id="19" name="TextBox 18"/>
          <p:cNvSpPr txBox="1"/>
          <p:nvPr/>
        </p:nvSpPr>
        <p:spPr>
          <a:xfrm>
            <a:off x="8045486" y="1387197"/>
            <a:ext cx="2320400" cy="307777"/>
          </a:xfrm>
          <a:prstGeom prst="rect">
            <a:avLst/>
          </a:prstGeom>
          <a:noFill/>
        </p:spPr>
        <p:txBody>
          <a:bodyPr wrap="square" rtlCol="0">
            <a:spAutoFit/>
          </a:bodyPr>
          <a:lstStyle/>
          <a:p>
            <a:pPr algn="ctr"/>
            <a:r>
              <a:rPr lang="en-US" sz="1400" b="1" dirty="0" smtClean="0"/>
              <a:t>Standard sets of inf.</a:t>
            </a:r>
          </a:p>
        </p:txBody>
      </p:sp>
      <p:sp>
        <p:nvSpPr>
          <p:cNvPr id="21" name="TextBox 20"/>
          <p:cNvSpPr txBox="1"/>
          <p:nvPr/>
        </p:nvSpPr>
        <p:spPr>
          <a:xfrm>
            <a:off x="8611165" y="3051165"/>
            <a:ext cx="1630318" cy="523220"/>
          </a:xfrm>
          <a:prstGeom prst="rect">
            <a:avLst/>
          </a:prstGeom>
          <a:noFill/>
        </p:spPr>
        <p:txBody>
          <a:bodyPr wrap="none" rtlCol="0">
            <a:spAutoFit/>
          </a:bodyPr>
          <a:lstStyle/>
          <a:p>
            <a:pPr>
              <a:buFont typeface="Arial" pitchFamily="34" charset="0"/>
              <a:buChar char="•"/>
            </a:pPr>
            <a:r>
              <a:rPr lang="en-US" sz="1400" dirty="0" smtClean="0"/>
              <a:t> Measurement of </a:t>
            </a:r>
          </a:p>
          <a:p>
            <a:r>
              <a:rPr lang="en-US" sz="1400" dirty="0" smtClean="0"/>
              <a:t>  selected indicators</a:t>
            </a:r>
            <a:endParaRPr lang="th-TH" sz="1400" dirty="0"/>
          </a:p>
        </p:txBody>
      </p:sp>
      <p:sp>
        <p:nvSpPr>
          <p:cNvPr id="22" name="TextBox 21"/>
          <p:cNvSpPr txBox="1"/>
          <p:nvPr/>
        </p:nvSpPr>
        <p:spPr>
          <a:xfrm>
            <a:off x="8593187" y="3533441"/>
            <a:ext cx="2110771" cy="523220"/>
          </a:xfrm>
          <a:prstGeom prst="rect">
            <a:avLst/>
          </a:prstGeom>
          <a:noFill/>
        </p:spPr>
        <p:txBody>
          <a:bodyPr wrap="none" rtlCol="0">
            <a:spAutoFit/>
          </a:bodyPr>
          <a:lstStyle/>
          <a:p>
            <a:pPr>
              <a:buFont typeface="Arial" pitchFamily="34" charset="0"/>
              <a:buChar char="•"/>
            </a:pPr>
            <a:r>
              <a:rPr lang="en-US" sz="1400" dirty="0" smtClean="0"/>
              <a:t> Cohort study of selected </a:t>
            </a:r>
          </a:p>
          <a:p>
            <a:r>
              <a:rPr lang="en-US" sz="1400" dirty="0" smtClean="0"/>
              <a:t>   population groups</a:t>
            </a:r>
            <a:endParaRPr lang="th-TH" sz="1400" dirty="0"/>
          </a:p>
        </p:txBody>
      </p:sp>
      <p:sp>
        <p:nvSpPr>
          <p:cNvPr id="23" name="TextBox 22"/>
          <p:cNvSpPr txBox="1"/>
          <p:nvPr/>
        </p:nvSpPr>
        <p:spPr>
          <a:xfrm>
            <a:off x="8593178" y="4045649"/>
            <a:ext cx="2363404" cy="1600438"/>
          </a:xfrm>
          <a:prstGeom prst="rect">
            <a:avLst/>
          </a:prstGeom>
          <a:noFill/>
        </p:spPr>
        <p:txBody>
          <a:bodyPr wrap="none" rtlCol="0">
            <a:spAutoFit/>
          </a:bodyPr>
          <a:lstStyle/>
          <a:p>
            <a:pPr>
              <a:buFont typeface="Arial" pitchFamily="34" charset="0"/>
              <a:buChar char="•"/>
            </a:pPr>
            <a:r>
              <a:rPr lang="en-US" sz="1400" dirty="0" smtClean="0"/>
              <a:t> Few simple indicators</a:t>
            </a:r>
          </a:p>
          <a:p>
            <a:r>
              <a:rPr lang="en-US" sz="1400" dirty="0" smtClean="0"/>
              <a:t>   (participatory decision)</a:t>
            </a:r>
          </a:p>
          <a:p>
            <a:r>
              <a:rPr lang="en-US" sz="1400" dirty="0" smtClean="0"/>
              <a:t>   for comprehensive analysis</a:t>
            </a:r>
          </a:p>
          <a:p>
            <a:pPr lvl="1">
              <a:buFont typeface="Arial" pitchFamily="34" charset="0"/>
              <a:buChar char="•"/>
            </a:pPr>
            <a:r>
              <a:rPr lang="en-US" sz="1400" dirty="0" smtClean="0"/>
              <a:t> Accessibility</a:t>
            </a:r>
          </a:p>
          <a:p>
            <a:pPr lvl="1">
              <a:buFont typeface="Arial" pitchFamily="34" charset="0"/>
              <a:buChar char="•"/>
            </a:pPr>
            <a:r>
              <a:rPr lang="en-US" sz="1400" dirty="0" smtClean="0"/>
              <a:t> Quality</a:t>
            </a:r>
          </a:p>
          <a:p>
            <a:pPr lvl="1">
              <a:buFont typeface="Arial" pitchFamily="34" charset="0"/>
              <a:buChar char="•"/>
            </a:pPr>
            <a:r>
              <a:rPr lang="en-US" sz="1400" dirty="0" smtClean="0"/>
              <a:t> Help seeking behavior</a:t>
            </a:r>
          </a:p>
          <a:p>
            <a:pPr lvl="1">
              <a:buFont typeface="Arial" pitchFamily="34" charset="0"/>
              <a:buChar char="•"/>
            </a:pPr>
            <a:r>
              <a:rPr lang="en-US" sz="1400" dirty="0" smtClean="0"/>
              <a:t> Etc.</a:t>
            </a:r>
            <a:endParaRPr lang="th-TH" sz="1400" dirty="0"/>
          </a:p>
        </p:txBody>
      </p:sp>
      <p:sp>
        <p:nvSpPr>
          <p:cNvPr id="25" name="Rectangle 24"/>
          <p:cNvSpPr/>
          <p:nvPr/>
        </p:nvSpPr>
        <p:spPr>
          <a:xfrm>
            <a:off x="8259801" y="1190388"/>
            <a:ext cx="3595713" cy="4647988"/>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6" name="TextBox 25"/>
          <p:cNvSpPr txBox="1"/>
          <p:nvPr/>
        </p:nvSpPr>
        <p:spPr>
          <a:xfrm>
            <a:off x="8745239" y="976074"/>
            <a:ext cx="2189830" cy="369332"/>
          </a:xfrm>
          <a:prstGeom prst="rect">
            <a:avLst/>
          </a:prstGeom>
          <a:solidFill>
            <a:schemeClr val="bg1"/>
          </a:solidFill>
          <a:ln>
            <a:solidFill>
              <a:srgbClr val="FF0000"/>
            </a:solidFill>
            <a:prstDash val="dash"/>
          </a:ln>
        </p:spPr>
        <p:txBody>
          <a:bodyPr wrap="none" rtlCol="0">
            <a:spAutoFit/>
          </a:bodyPr>
          <a:lstStyle/>
          <a:p>
            <a:r>
              <a:rPr lang="en-US" sz="1800" b="1" dirty="0" smtClean="0">
                <a:cs typeface="Angsana New" pitchFamily="18" charset="-34"/>
              </a:rPr>
              <a:t>National Data Center</a:t>
            </a:r>
            <a:endParaRPr lang="th-TH" sz="1800" b="1" dirty="0">
              <a:cs typeface="Angsana New" pitchFamily="18" charset="-34"/>
            </a:endParaRPr>
          </a:p>
        </p:txBody>
      </p:sp>
      <p:sp>
        <p:nvSpPr>
          <p:cNvPr id="28" name="TextBox 27"/>
          <p:cNvSpPr txBox="1"/>
          <p:nvPr/>
        </p:nvSpPr>
        <p:spPr>
          <a:xfrm>
            <a:off x="4926028" y="1837850"/>
            <a:ext cx="2143139" cy="1073379"/>
          </a:xfrm>
          <a:prstGeom prst="rect">
            <a:avLst/>
          </a:prstGeom>
          <a:solidFill>
            <a:schemeClr val="bg1"/>
          </a:solidFill>
          <a:ln>
            <a:solidFill>
              <a:srgbClr val="FF0000"/>
            </a:solidFill>
            <a:prstDash val="dash"/>
          </a:ln>
        </p:spPr>
        <p:txBody>
          <a:bodyPr wrap="square" rtlCol="0">
            <a:noAutofit/>
          </a:bodyPr>
          <a:lstStyle/>
          <a:p>
            <a:r>
              <a:rPr lang="en-US" sz="2400" dirty="0" smtClean="0">
                <a:latin typeface="Angsana New" pitchFamily="18" charset="-34"/>
                <a:cs typeface="Angsana New" pitchFamily="18" charset="-34"/>
              </a:rPr>
              <a:t> Local Networks</a:t>
            </a:r>
          </a:p>
          <a:p>
            <a:pPr>
              <a:buFont typeface="Arial" pitchFamily="34" charset="0"/>
              <a:buChar char="•"/>
            </a:pPr>
            <a:r>
              <a:rPr lang="en-US" sz="2400" dirty="0" smtClean="0">
                <a:latin typeface="Angsana New" pitchFamily="18" charset="-34"/>
                <a:cs typeface="Angsana New" pitchFamily="18" charset="-34"/>
              </a:rPr>
              <a:t> Analysis of Local </a:t>
            </a:r>
          </a:p>
          <a:p>
            <a:r>
              <a:rPr lang="en-US" sz="2400" dirty="0" smtClean="0">
                <a:latin typeface="Angsana New" pitchFamily="18" charset="-34"/>
                <a:cs typeface="Angsana New" pitchFamily="18" charset="-34"/>
              </a:rPr>
              <a:t>   Health System: </a:t>
            </a:r>
            <a:r>
              <a:rPr lang="en-US" sz="2400" dirty="0" smtClean="0">
                <a:solidFill>
                  <a:srgbClr val="003300"/>
                </a:solidFill>
                <a:latin typeface="Angsana New" pitchFamily="18" charset="-34"/>
                <a:cs typeface="Angsana New" pitchFamily="18" charset="-34"/>
              </a:rPr>
              <a:t>M&amp;E</a:t>
            </a:r>
          </a:p>
        </p:txBody>
      </p:sp>
      <p:sp>
        <p:nvSpPr>
          <p:cNvPr id="29" name="Rectangle 28"/>
          <p:cNvSpPr/>
          <p:nvPr/>
        </p:nvSpPr>
        <p:spPr>
          <a:xfrm>
            <a:off x="5198635" y="1539960"/>
            <a:ext cx="1656223" cy="430887"/>
          </a:xfrm>
          <a:prstGeom prst="rect">
            <a:avLst/>
          </a:prstGeom>
          <a:solidFill>
            <a:schemeClr val="bg1"/>
          </a:solidFill>
          <a:ln>
            <a:solidFill>
              <a:srgbClr val="FF0000"/>
            </a:solidFill>
            <a:prstDash val="dash"/>
          </a:ln>
        </p:spPr>
        <p:txBody>
          <a:bodyPr wrap="none">
            <a:spAutoFit/>
          </a:bodyPr>
          <a:lstStyle/>
          <a:p>
            <a:r>
              <a:rPr lang="en-US" sz="2200" b="1" dirty="0" smtClean="0">
                <a:latin typeface="Angsana New" pitchFamily="18" charset="-34"/>
                <a:cs typeface="Angsana New" pitchFamily="18" charset="-34"/>
              </a:rPr>
              <a:t>Local Data Center</a:t>
            </a:r>
            <a:endParaRPr lang="en-US" sz="2200" dirty="0" smtClean="0">
              <a:latin typeface="Angsana New" pitchFamily="18" charset="-34"/>
              <a:cs typeface="Angsana New" pitchFamily="18" charset="-34"/>
            </a:endParaRPr>
          </a:p>
        </p:txBody>
      </p:sp>
      <p:sp>
        <p:nvSpPr>
          <p:cNvPr id="41" name="TextBox 40"/>
          <p:cNvSpPr txBox="1"/>
          <p:nvPr/>
        </p:nvSpPr>
        <p:spPr>
          <a:xfrm>
            <a:off x="9164682" y="2766551"/>
            <a:ext cx="1428760" cy="307777"/>
          </a:xfrm>
          <a:prstGeom prst="rect">
            <a:avLst/>
          </a:prstGeom>
          <a:noFill/>
        </p:spPr>
        <p:txBody>
          <a:bodyPr wrap="square" rtlCol="0">
            <a:spAutoFit/>
          </a:bodyPr>
          <a:lstStyle/>
          <a:p>
            <a:r>
              <a:rPr lang="en-US" sz="1400" b="1" dirty="0" smtClean="0"/>
              <a:t>Analysis</a:t>
            </a:r>
          </a:p>
        </p:txBody>
      </p:sp>
      <p:pic>
        <p:nvPicPr>
          <p:cNvPr id="44" name="Picture 43" descr="j0285750"/>
          <p:cNvPicPr>
            <a:picLocks noChangeAspect="1" noChangeArrowheads="1"/>
          </p:cNvPicPr>
          <p:nvPr/>
        </p:nvPicPr>
        <p:blipFill>
          <a:blip r:embed="rId4" cstate="print"/>
          <a:srcRect/>
          <a:stretch>
            <a:fillRect/>
          </a:stretch>
        </p:blipFill>
        <p:spPr bwMode="auto">
          <a:xfrm>
            <a:off x="211119" y="3980988"/>
            <a:ext cx="1143008" cy="831849"/>
          </a:xfrm>
          <a:prstGeom prst="rect">
            <a:avLst/>
          </a:prstGeom>
          <a:noFill/>
          <a:ln w="9525">
            <a:noFill/>
            <a:miter lim="800000"/>
            <a:headEnd/>
            <a:tailEnd/>
          </a:ln>
        </p:spPr>
      </p:pic>
      <p:cxnSp>
        <p:nvCxnSpPr>
          <p:cNvPr id="45" name="Straight Arrow Connector 44"/>
          <p:cNvCxnSpPr/>
          <p:nvPr/>
        </p:nvCxnSpPr>
        <p:spPr>
          <a:xfrm rot="5400000" flipH="1" flipV="1">
            <a:off x="607569" y="4941864"/>
            <a:ext cx="357190" cy="708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hape 46"/>
          <p:cNvCxnSpPr>
            <a:stCxn id="28" idx="2"/>
            <a:endCxn id="44" idx="3"/>
          </p:cNvCxnSpPr>
          <p:nvPr/>
        </p:nvCxnSpPr>
        <p:spPr>
          <a:xfrm rot="5400000">
            <a:off x="2933024" y="1332339"/>
            <a:ext cx="1485687" cy="4643471"/>
          </a:xfrm>
          <a:prstGeom prst="bentConnector2">
            <a:avLst/>
          </a:prstGeom>
          <a:ln>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25" idx="1"/>
            <a:endCxn id="44" idx="3"/>
          </p:cNvCxnSpPr>
          <p:nvPr/>
        </p:nvCxnSpPr>
        <p:spPr>
          <a:xfrm rot="10800000" flipV="1">
            <a:off x="1354129" y="3514383"/>
            <a:ext cx="6905673" cy="882531"/>
          </a:xfrm>
          <a:prstGeom prst="bentConnector3">
            <a:avLst>
              <a:gd name="adj1" fmla="val 32888"/>
            </a:avLst>
          </a:prstGeom>
          <a:ln>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973520" y="3577256"/>
            <a:ext cx="4095779" cy="769441"/>
          </a:xfrm>
          <a:prstGeom prst="rect">
            <a:avLst/>
          </a:prstGeom>
          <a:solidFill>
            <a:schemeClr val="bg1"/>
          </a:solidFill>
        </p:spPr>
        <p:txBody>
          <a:bodyPr wrap="square" rtlCol="0">
            <a:spAutoFit/>
          </a:bodyPr>
          <a:lstStyle/>
          <a:p>
            <a:pPr algn="ctr"/>
            <a:r>
              <a:rPr lang="en-US" sz="2400" dirty="0" smtClean="0">
                <a:latin typeface="Angsana New" pitchFamily="18" charset="-34"/>
                <a:cs typeface="Angsana New" pitchFamily="18" charset="-34"/>
              </a:rPr>
              <a:t>Interoperability &amp; Data availability:</a:t>
            </a:r>
          </a:p>
          <a:p>
            <a:pPr algn="ctr"/>
            <a:r>
              <a:rPr lang="en-US" sz="2000" b="1" dirty="0" smtClean="0">
                <a:latin typeface="Angsana New" pitchFamily="18" charset="-34"/>
                <a:cs typeface="Angsana New" pitchFamily="18" charset="-34"/>
              </a:rPr>
              <a:t>Information come back to Family Doctor by default</a:t>
            </a:r>
            <a:endParaRPr lang="th-TH" sz="1800" dirty="0" smtClean="0">
              <a:latin typeface="Angsana New" pitchFamily="18" charset="-34"/>
              <a:cs typeface="Angsana New" pitchFamily="18" charset="-34"/>
            </a:endParaRPr>
          </a:p>
        </p:txBody>
      </p:sp>
      <p:cxnSp>
        <p:nvCxnSpPr>
          <p:cNvPr id="60" name="Straight Arrow Connector 59"/>
          <p:cNvCxnSpPr>
            <a:stCxn id="44" idx="0"/>
          </p:cNvCxnSpPr>
          <p:nvPr/>
        </p:nvCxnSpPr>
        <p:spPr>
          <a:xfrm rot="5400000" flipH="1" flipV="1">
            <a:off x="-181790" y="3016315"/>
            <a:ext cx="1928826" cy="211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782624" y="2052162"/>
            <a:ext cx="381003" cy="29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999127" y="5241538"/>
            <a:ext cx="5367587" cy="830997"/>
          </a:xfrm>
          <a:prstGeom prst="rect">
            <a:avLst/>
          </a:prstGeom>
          <a:noFill/>
        </p:spPr>
        <p:txBody>
          <a:bodyPr wrap="square" rtlCol="0">
            <a:spAutoFit/>
          </a:bodyPr>
          <a:lstStyle/>
          <a:p>
            <a:pPr algn="ctr"/>
            <a:r>
              <a:rPr lang="en-US" sz="2400" b="1" dirty="0" smtClean="0">
                <a:solidFill>
                  <a:schemeClr val="tx2"/>
                </a:solidFill>
                <a:latin typeface="Angsana New" pitchFamily="18" charset="-34"/>
                <a:cs typeface="Angsana New" pitchFamily="18" charset="-34"/>
              </a:rPr>
              <a:t>The Doctor who has the name with the name of the Population</a:t>
            </a:r>
          </a:p>
          <a:p>
            <a:pPr algn="ctr"/>
            <a:r>
              <a:rPr lang="en-US" sz="2400" b="1" dirty="0" smtClean="0">
                <a:solidFill>
                  <a:schemeClr val="tx2"/>
                </a:solidFill>
                <a:latin typeface="Angsana New" pitchFamily="18" charset="-34"/>
                <a:cs typeface="Angsana New" pitchFamily="18" charset="-34"/>
              </a:rPr>
              <a:t>“Privacy &amp; Confidentiality: Protected by Law”</a:t>
            </a:r>
            <a:endParaRPr lang="en-US" sz="1800" dirty="0" smtClean="0">
              <a:solidFill>
                <a:schemeClr val="tx2"/>
              </a:solidFill>
              <a:latin typeface="Angsana New" pitchFamily="18" charset="-34"/>
              <a:cs typeface="Angsana New" pitchFamily="18" charset="-34"/>
            </a:endParaRPr>
          </a:p>
        </p:txBody>
      </p:sp>
      <p:pic>
        <p:nvPicPr>
          <p:cNvPr id="10" name="Picture 6" descr="j0240719"/>
          <p:cNvPicPr>
            <a:picLocks noChangeAspect="1" noChangeArrowheads="1"/>
          </p:cNvPicPr>
          <p:nvPr/>
        </p:nvPicPr>
        <p:blipFill>
          <a:blip r:embed="rId3" cstate="print"/>
          <a:srcRect/>
          <a:stretch>
            <a:fillRect/>
          </a:stretch>
        </p:blipFill>
        <p:spPr bwMode="auto">
          <a:xfrm>
            <a:off x="3068639" y="2766542"/>
            <a:ext cx="762005" cy="928694"/>
          </a:xfrm>
          <a:prstGeom prst="rect">
            <a:avLst/>
          </a:prstGeom>
          <a:noFill/>
          <a:ln w="9525">
            <a:noFill/>
            <a:miter lim="800000"/>
            <a:headEnd/>
            <a:tailEnd/>
          </a:ln>
        </p:spPr>
      </p:pic>
      <p:sp>
        <p:nvSpPr>
          <p:cNvPr id="56" name="Rectangle 55"/>
          <p:cNvSpPr/>
          <p:nvPr/>
        </p:nvSpPr>
        <p:spPr>
          <a:xfrm>
            <a:off x="1449383" y="4306372"/>
            <a:ext cx="4333905" cy="523220"/>
          </a:xfrm>
          <a:prstGeom prst="rect">
            <a:avLst/>
          </a:prstGeom>
        </p:spPr>
        <p:txBody>
          <a:bodyPr wrap="square">
            <a:spAutoFit/>
          </a:bodyPr>
          <a:lstStyle/>
          <a:p>
            <a:pPr algn="ctr"/>
            <a:r>
              <a:rPr lang="en-US" dirty="0" smtClean="0">
                <a:latin typeface="Angsana New" pitchFamily="18" charset="-34"/>
                <a:cs typeface="Angsana New" pitchFamily="18" charset="-34"/>
              </a:rPr>
              <a:t>Individual</a:t>
            </a:r>
            <a:r>
              <a:rPr lang="en-US" b="1" dirty="0" smtClean="0">
                <a:solidFill>
                  <a:srgbClr val="FF0000"/>
                </a:solidFill>
                <a:latin typeface="Angsana New" pitchFamily="18" charset="-34"/>
                <a:cs typeface="Angsana New" pitchFamily="18" charset="-34"/>
              </a:rPr>
              <a:t> G</a:t>
            </a:r>
            <a:r>
              <a:rPr lang="en-US" dirty="0" smtClean="0">
                <a:latin typeface="Angsana New" pitchFamily="18" charset="-34"/>
                <a:cs typeface="Angsana New" pitchFamily="18" charset="-34"/>
              </a:rPr>
              <a:t>lobal </a:t>
            </a:r>
            <a:r>
              <a:rPr lang="en-US" b="1" dirty="0" smtClean="0">
                <a:solidFill>
                  <a:srgbClr val="FF0000"/>
                </a:solidFill>
                <a:latin typeface="Angsana New" pitchFamily="18" charset="-34"/>
                <a:cs typeface="Angsana New" pitchFamily="18" charset="-34"/>
              </a:rPr>
              <a:t>M</a:t>
            </a:r>
            <a:r>
              <a:rPr lang="en-US" dirty="0" smtClean="0">
                <a:latin typeface="Angsana New" pitchFamily="18" charset="-34"/>
                <a:cs typeface="Angsana New" pitchFamily="18" charset="-34"/>
              </a:rPr>
              <a:t>edical </a:t>
            </a:r>
            <a:r>
              <a:rPr lang="en-US" b="1" dirty="0" smtClean="0">
                <a:solidFill>
                  <a:srgbClr val="FF0000"/>
                </a:solidFill>
                <a:latin typeface="Angsana New" pitchFamily="18" charset="-34"/>
                <a:cs typeface="Angsana New" pitchFamily="18" charset="-34"/>
              </a:rPr>
              <a:t>R</a:t>
            </a:r>
            <a:r>
              <a:rPr lang="en-US" dirty="0" smtClean="0">
                <a:latin typeface="Angsana New" pitchFamily="18" charset="-34"/>
                <a:cs typeface="Angsana New" pitchFamily="18" charset="-34"/>
              </a:rPr>
              <a:t>ecord (</a:t>
            </a:r>
            <a:r>
              <a:rPr lang="en-US" b="1" dirty="0" smtClean="0">
                <a:solidFill>
                  <a:srgbClr val="FF0000"/>
                </a:solidFill>
                <a:latin typeface="Angsana New" pitchFamily="18" charset="-34"/>
                <a:cs typeface="Angsana New" pitchFamily="18" charset="-34"/>
              </a:rPr>
              <a:t>GMR</a:t>
            </a:r>
            <a:r>
              <a:rPr lang="en-US" dirty="0" smtClean="0">
                <a:latin typeface="Angsana New" pitchFamily="18" charset="-34"/>
                <a:cs typeface="Angsana New" pitchFamily="18" charset="-34"/>
              </a:rPr>
              <a:t>)</a:t>
            </a:r>
            <a:endParaRPr lang="th-TH" sz="2400" dirty="0">
              <a:latin typeface="Angsana New" pitchFamily="18" charset="-34"/>
              <a:cs typeface="Angsana New" pitchFamily="18" charset="-34"/>
            </a:endParaRPr>
          </a:p>
        </p:txBody>
      </p:sp>
      <p:sp>
        <p:nvSpPr>
          <p:cNvPr id="53" name="TextBox 52"/>
          <p:cNvSpPr txBox="1"/>
          <p:nvPr/>
        </p:nvSpPr>
        <p:spPr>
          <a:xfrm>
            <a:off x="2908993" y="182159"/>
            <a:ext cx="6183489" cy="707886"/>
          </a:xfrm>
          <a:prstGeom prst="rect">
            <a:avLst/>
          </a:prstGeom>
          <a:noFill/>
        </p:spPr>
        <p:txBody>
          <a:bodyPr wrap="square" rtlCol="0">
            <a:spAutoFit/>
          </a:bodyPr>
          <a:lstStyle/>
          <a:p>
            <a:pPr algn="ctr"/>
            <a:r>
              <a:rPr lang="en-US" sz="2000" b="1" dirty="0" smtClean="0">
                <a:cs typeface="Angsana New" panose="02020603050405020304" pitchFamily="18" charset="-34"/>
              </a:rPr>
              <a:t>A way forward in the </a:t>
            </a:r>
            <a:r>
              <a:rPr lang="en-US" sz="2000" b="1" dirty="0" smtClean="0">
                <a:solidFill>
                  <a:srgbClr val="002060"/>
                </a:solidFill>
                <a:cs typeface="Angsana New" panose="02020603050405020304" pitchFamily="18" charset="-34"/>
              </a:rPr>
              <a:t>New Constitution</a:t>
            </a:r>
            <a:r>
              <a:rPr lang="en-US" sz="2000" b="1" dirty="0" smtClean="0">
                <a:cs typeface="Angsana New" panose="02020603050405020304" pitchFamily="18" charset="-34"/>
              </a:rPr>
              <a:t>: “</a:t>
            </a:r>
            <a:r>
              <a:rPr lang="en-US" sz="2000" b="1" dirty="0" smtClean="0">
                <a:solidFill>
                  <a:srgbClr val="FF0000"/>
                </a:solidFill>
                <a:cs typeface="Angsana New" panose="02020603050405020304" pitchFamily="18" charset="-34"/>
              </a:rPr>
              <a:t>Empanelment</a:t>
            </a:r>
            <a:r>
              <a:rPr lang="en-US" sz="2000" b="1" dirty="0" smtClean="0">
                <a:cs typeface="Angsana New" panose="02020603050405020304" pitchFamily="18" charset="-34"/>
              </a:rPr>
              <a:t>”</a:t>
            </a:r>
          </a:p>
          <a:p>
            <a:pPr algn="ctr"/>
            <a:r>
              <a:rPr lang="en-US" sz="2000" b="1" dirty="0" smtClean="0">
                <a:cs typeface="Angsana New" panose="02020603050405020304" pitchFamily="18" charset="-34"/>
              </a:rPr>
              <a:t>The name of doctor with the name of the population</a:t>
            </a:r>
          </a:p>
        </p:txBody>
      </p:sp>
      <p:sp>
        <p:nvSpPr>
          <p:cNvPr id="55" name="Oval 54"/>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4</a:t>
            </a:r>
            <a:endParaRPr lang="th-TH" b="1" dirty="0">
              <a:solidFill>
                <a:srgbClr val="FFFF00"/>
              </a:solidFill>
            </a:endParaRPr>
          </a:p>
        </p:txBody>
      </p:sp>
      <p:sp>
        <p:nvSpPr>
          <p:cNvPr id="2" name="TextBox 1"/>
          <p:cNvSpPr txBox="1"/>
          <p:nvPr/>
        </p:nvSpPr>
        <p:spPr>
          <a:xfrm>
            <a:off x="2159867" y="6220493"/>
            <a:ext cx="8074455" cy="461665"/>
          </a:xfrm>
          <a:prstGeom prst="rect">
            <a:avLst/>
          </a:prstGeom>
          <a:noFill/>
        </p:spPr>
        <p:txBody>
          <a:bodyPr wrap="none" rtlCol="0">
            <a:spAutoFit/>
          </a:bodyPr>
          <a:lstStyle/>
          <a:p>
            <a:r>
              <a:rPr lang="en-US" sz="2400" b="1" dirty="0" smtClean="0"/>
              <a:t>GMR</a:t>
            </a:r>
            <a:r>
              <a:rPr lang="en-US" sz="2400" dirty="0" smtClean="0"/>
              <a:t>: to support quality of care and to promote “Mutual Trust”</a:t>
            </a:r>
            <a:endParaRPr lang="th-TH" sz="2400" dirty="0"/>
          </a:p>
        </p:txBody>
      </p:sp>
    </p:spTree>
    <p:extLst>
      <p:ext uri="{BB962C8B-B14F-4D97-AF65-F5344CB8AC3E}">
        <p14:creationId xmlns:p14="http://schemas.microsoft.com/office/powerpoint/2010/main" val="27333044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l="10083" t="13492" r="11901" b="3175"/>
          <a:stretch>
            <a:fillRect/>
          </a:stretch>
        </p:blipFill>
        <p:spPr bwMode="auto">
          <a:xfrm>
            <a:off x="1378038" y="3224702"/>
            <a:ext cx="6207617" cy="3410493"/>
          </a:xfrm>
          <a:prstGeom prst="rect">
            <a:avLst/>
          </a:prstGeom>
          <a:noFill/>
          <a:ln w="9525">
            <a:noFill/>
            <a:miter lim="800000"/>
            <a:headEnd/>
            <a:tailEnd/>
          </a:ln>
        </p:spPr>
      </p:pic>
      <p:sp>
        <p:nvSpPr>
          <p:cNvPr id="4" name="Titre 1"/>
          <p:cNvSpPr txBox="1">
            <a:spLocks/>
          </p:cNvSpPr>
          <p:nvPr/>
        </p:nvSpPr>
        <p:spPr>
          <a:xfrm>
            <a:off x="1989315" y="2901950"/>
            <a:ext cx="5300126" cy="559516"/>
          </a:xfrm>
          <a:prstGeom prst="rect">
            <a:avLst/>
          </a:prstGeom>
        </p:spPr>
        <p:txBody>
          <a:bodyPr>
            <a:normAutofit fontScale="75000" lnSpcReduction="20000"/>
          </a:bodyPr>
          <a:lstStyle/>
          <a:p>
            <a:pPr lvl="0" algn="ctr">
              <a:spcBef>
                <a:spcPct val="0"/>
              </a:spcBef>
            </a:pPr>
            <a:r>
              <a:rPr lang="en-US" sz="2500" b="1" dirty="0">
                <a:solidFill>
                  <a:srgbClr val="002060"/>
                </a:solidFill>
                <a:latin typeface="Arial" pitchFamily="34" charset="0"/>
                <a:ea typeface="+mj-ea"/>
                <a:cs typeface="Arial" pitchFamily="34" charset="0"/>
              </a:rPr>
              <a:t>D</a:t>
            </a:r>
            <a:r>
              <a:rPr lang="en-US" sz="2500" b="1" dirty="0" smtClean="0">
                <a:solidFill>
                  <a:srgbClr val="002060"/>
                </a:solidFill>
                <a:latin typeface="Arial" pitchFamily="34" charset="0"/>
                <a:ea typeface="+mj-ea"/>
                <a:cs typeface="Arial" pitchFamily="34" charset="0"/>
              </a:rPr>
              <a:t>istrict </a:t>
            </a:r>
            <a:r>
              <a:rPr lang="en-US" sz="2500" b="1" dirty="0">
                <a:solidFill>
                  <a:srgbClr val="002060"/>
                </a:solidFill>
                <a:latin typeface="Arial" pitchFamily="34" charset="0"/>
                <a:ea typeface="+mj-ea"/>
                <a:cs typeface="Arial" pitchFamily="34" charset="0"/>
              </a:rPr>
              <a:t>H</a:t>
            </a:r>
            <a:r>
              <a:rPr lang="en-US" sz="2500" b="1" dirty="0" smtClean="0">
                <a:solidFill>
                  <a:srgbClr val="002060"/>
                </a:solidFill>
                <a:latin typeface="Arial" pitchFamily="34" charset="0"/>
                <a:ea typeface="+mj-ea"/>
                <a:cs typeface="Arial" pitchFamily="34" charset="0"/>
              </a:rPr>
              <a:t>ealth Board (DHB ~ 21 members)</a:t>
            </a:r>
            <a:endParaRPr lang="en-GB" sz="2500" b="1" dirty="0">
              <a:solidFill>
                <a:srgbClr val="002060"/>
              </a:solidFill>
              <a:latin typeface="Arial" pitchFamily="34" charset="0"/>
              <a:ea typeface="+mj-ea"/>
              <a:cs typeface="Arial" pitchFamily="34" charset="0"/>
            </a:endParaRPr>
          </a:p>
          <a:p>
            <a:pPr lvl="0" algn="ctr">
              <a:spcBef>
                <a:spcPct val="0"/>
              </a:spcBef>
            </a:pPr>
            <a:endParaRPr lang="en-GB" sz="2400" b="1" dirty="0">
              <a:solidFill>
                <a:srgbClr val="002060"/>
              </a:solidFill>
              <a:latin typeface="+mj-lt"/>
              <a:ea typeface="+mj-ea"/>
              <a:cs typeface="+mj-cs"/>
            </a:endParaRPr>
          </a:p>
        </p:txBody>
      </p:sp>
      <p:sp>
        <p:nvSpPr>
          <p:cNvPr id="20" name="Espace réservé du contenu 2"/>
          <p:cNvSpPr txBox="1">
            <a:spLocks/>
          </p:cNvSpPr>
          <p:nvPr/>
        </p:nvSpPr>
        <p:spPr>
          <a:xfrm>
            <a:off x="7052060" y="1014860"/>
            <a:ext cx="4567853" cy="1812747"/>
          </a:xfrm>
          <a:prstGeom prst="rect">
            <a:avLst/>
          </a:prstGeom>
        </p:spPr>
        <p:txBody>
          <a:bodyPr>
            <a:normAutofit fontScale="85000" lnSpcReduction="10000"/>
          </a:bodyPr>
          <a:lstStyle/>
          <a:p>
            <a:pPr marL="342900" indent="-342900">
              <a:spcBef>
                <a:spcPct val="20000"/>
              </a:spcBef>
              <a:buFont typeface="Wingdings" pitchFamily="2" charset="2"/>
              <a:buChar char="ü"/>
              <a:defRPr/>
            </a:pPr>
            <a:r>
              <a:rPr lang="en-GB" sz="1800" dirty="0"/>
              <a:t>for deciding on,</a:t>
            </a:r>
          </a:p>
          <a:p>
            <a:pPr marL="342900" indent="-342900">
              <a:spcBef>
                <a:spcPct val="20000"/>
              </a:spcBef>
              <a:buFont typeface="Wingdings" pitchFamily="2" charset="2"/>
              <a:buChar char="ü"/>
              <a:defRPr/>
            </a:pPr>
            <a:r>
              <a:rPr lang="en-GB" sz="1800" dirty="0"/>
              <a:t>steering,</a:t>
            </a:r>
          </a:p>
          <a:p>
            <a:pPr marL="342900" indent="-342900">
              <a:spcBef>
                <a:spcPct val="20000"/>
              </a:spcBef>
              <a:buFont typeface="Wingdings" pitchFamily="2" charset="2"/>
              <a:buChar char="ü"/>
              <a:defRPr/>
            </a:pPr>
            <a:r>
              <a:rPr lang="en-GB" sz="1800" dirty="0"/>
              <a:t>supporting ... </a:t>
            </a:r>
          </a:p>
          <a:p>
            <a:pPr marL="723900" indent="354013">
              <a:spcBef>
                <a:spcPct val="20000"/>
              </a:spcBef>
              <a:defRPr/>
            </a:pPr>
            <a:endParaRPr lang="en-GB" sz="1000" dirty="0"/>
          </a:p>
          <a:p>
            <a:pPr marL="1077913">
              <a:spcBef>
                <a:spcPct val="20000"/>
              </a:spcBef>
              <a:defRPr/>
            </a:pPr>
            <a:r>
              <a:rPr lang="en-GB" sz="1800" dirty="0"/>
              <a:t>...health interventions involving several partners in the </a:t>
            </a:r>
            <a:r>
              <a:rPr lang="en-GB" sz="1800" dirty="0" smtClean="0"/>
              <a:t>district</a:t>
            </a:r>
          </a:p>
          <a:p>
            <a:pPr marL="1077913">
              <a:spcBef>
                <a:spcPct val="20000"/>
              </a:spcBef>
              <a:defRPr/>
            </a:pPr>
            <a:r>
              <a:rPr lang="en-GB" sz="1800" b="1" dirty="0" smtClean="0"/>
              <a:t>&gt;&gt;&gt; Integration of health and social care</a:t>
            </a:r>
            <a:endParaRPr lang="en-GB" sz="1800" b="1" dirty="0"/>
          </a:p>
        </p:txBody>
      </p:sp>
      <p:sp>
        <p:nvSpPr>
          <p:cNvPr id="21" name="Espace réservé du numéro de diapositive 20"/>
          <p:cNvSpPr>
            <a:spLocks noGrp="1"/>
          </p:cNvSpPr>
          <p:nvPr>
            <p:ph type="sldNum" sz="quarter" idx="12"/>
          </p:nvPr>
        </p:nvSpPr>
        <p:spPr/>
        <p:txBody>
          <a:bodyPr/>
          <a:lstStyle/>
          <a:p>
            <a:fld id="{E4DCFD88-686A-4268-B033-5FFF6FE27C36}" type="slidenum">
              <a:rPr lang="fr-BE" smtClean="0"/>
              <a:pPr/>
              <a:t>44</a:t>
            </a:fld>
            <a:endParaRPr lang="fr-BE"/>
          </a:p>
        </p:txBody>
      </p:sp>
      <p:sp>
        <p:nvSpPr>
          <p:cNvPr id="9" name="Oval 8"/>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4</a:t>
            </a:r>
            <a:endParaRPr lang="th-TH" b="1" dirty="0">
              <a:solidFill>
                <a:srgbClr val="FFFF00"/>
              </a:solidFill>
            </a:endParaRPr>
          </a:p>
        </p:txBody>
      </p:sp>
      <p:pic>
        <p:nvPicPr>
          <p:cNvPr id="11" name="Picture 2"/>
          <p:cNvPicPr>
            <a:picLocks noChangeAspect="1" noChangeArrowheads="1"/>
          </p:cNvPicPr>
          <p:nvPr/>
        </p:nvPicPr>
        <p:blipFill>
          <a:blip r:embed="rId3"/>
          <a:srcRect/>
          <a:stretch>
            <a:fillRect/>
          </a:stretch>
        </p:blipFill>
        <p:spPr bwMode="auto">
          <a:xfrm>
            <a:off x="8332631" y="3153477"/>
            <a:ext cx="3287282" cy="2083101"/>
          </a:xfrm>
          <a:prstGeom prst="rect">
            <a:avLst/>
          </a:prstGeom>
          <a:noFill/>
          <a:ln w="9525">
            <a:noFill/>
            <a:miter lim="800000"/>
            <a:headEnd/>
            <a:tailEnd/>
          </a:ln>
          <a:effectLst/>
        </p:spPr>
      </p:pic>
      <p:sp>
        <p:nvSpPr>
          <p:cNvPr id="3" name="TextBox 2"/>
          <p:cNvSpPr txBox="1"/>
          <p:nvPr/>
        </p:nvSpPr>
        <p:spPr>
          <a:xfrm>
            <a:off x="8200858" y="5655211"/>
            <a:ext cx="3530993" cy="738664"/>
          </a:xfrm>
          <a:prstGeom prst="rect">
            <a:avLst/>
          </a:prstGeom>
          <a:noFill/>
        </p:spPr>
        <p:txBody>
          <a:bodyPr wrap="square" rtlCol="0">
            <a:spAutoFit/>
          </a:bodyPr>
          <a:lstStyle/>
          <a:p>
            <a:pPr algn="ctr"/>
            <a:r>
              <a:rPr lang="en-US" sz="1400" b="1" dirty="0" smtClean="0">
                <a:solidFill>
                  <a:srgbClr val="002060"/>
                </a:solidFill>
              </a:rPr>
              <a:t>And managing for appropriate proportion</a:t>
            </a:r>
          </a:p>
          <a:p>
            <a:pPr algn="ctr"/>
            <a:r>
              <a:rPr lang="en-US" sz="1400" b="1" dirty="0">
                <a:solidFill>
                  <a:srgbClr val="002060"/>
                </a:solidFill>
              </a:rPr>
              <a:t>b</a:t>
            </a:r>
            <a:r>
              <a:rPr lang="en-US" sz="1400" b="1" dirty="0" smtClean="0">
                <a:solidFill>
                  <a:srgbClr val="002060"/>
                </a:solidFill>
              </a:rPr>
              <a:t>etween family doctors and populations</a:t>
            </a:r>
          </a:p>
          <a:p>
            <a:pPr algn="ctr"/>
            <a:r>
              <a:rPr lang="en-US" sz="1400" b="1" dirty="0">
                <a:solidFill>
                  <a:srgbClr val="002060"/>
                </a:solidFill>
              </a:rPr>
              <a:t>i</a:t>
            </a:r>
            <a:r>
              <a:rPr lang="en-US" sz="1400" b="1" dirty="0" smtClean="0">
                <a:solidFill>
                  <a:srgbClr val="002060"/>
                </a:solidFill>
              </a:rPr>
              <a:t>n the district  (according to the constitution) </a:t>
            </a:r>
            <a:endParaRPr lang="th-TH" sz="1400" b="1" dirty="0">
              <a:solidFill>
                <a:srgbClr val="002060"/>
              </a:solidFill>
            </a:endParaRPr>
          </a:p>
        </p:txBody>
      </p:sp>
      <p:sp>
        <p:nvSpPr>
          <p:cNvPr id="6" name="TextBox 5"/>
          <p:cNvSpPr txBox="1"/>
          <p:nvPr/>
        </p:nvSpPr>
        <p:spPr>
          <a:xfrm>
            <a:off x="9596936" y="2814923"/>
            <a:ext cx="754950" cy="338554"/>
          </a:xfrm>
          <a:prstGeom prst="rect">
            <a:avLst/>
          </a:prstGeom>
          <a:noFill/>
        </p:spPr>
        <p:txBody>
          <a:bodyPr wrap="none" rtlCol="0">
            <a:spAutoFit/>
          </a:bodyPr>
          <a:lstStyle/>
          <a:p>
            <a:r>
              <a:rPr lang="en-US" sz="1600" dirty="0" smtClean="0"/>
              <a:t>Doctor</a:t>
            </a:r>
            <a:endParaRPr lang="th-TH" sz="1600" dirty="0"/>
          </a:p>
        </p:txBody>
      </p:sp>
      <p:sp>
        <p:nvSpPr>
          <p:cNvPr id="14" name="TextBox 13"/>
          <p:cNvSpPr txBox="1"/>
          <p:nvPr/>
        </p:nvSpPr>
        <p:spPr>
          <a:xfrm>
            <a:off x="9493736" y="5236579"/>
            <a:ext cx="995785" cy="338554"/>
          </a:xfrm>
          <a:prstGeom prst="rect">
            <a:avLst/>
          </a:prstGeom>
          <a:noFill/>
        </p:spPr>
        <p:txBody>
          <a:bodyPr wrap="none" rtlCol="0">
            <a:spAutoFit/>
          </a:bodyPr>
          <a:lstStyle/>
          <a:p>
            <a:r>
              <a:rPr lang="en-US" sz="1600" dirty="0" smtClean="0"/>
              <a:t>Individual</a:t>
            </a:r>
            <a:endParaRPr lang="th-TH" sz="1600" dirty="0"/>
          </a:p>
        </p:txBody>
      </p:sp>
      <p:pic>
        <p:nvPicPr>
          <p:cNvPr id="12" name="Picture 2"/>
          <p:cNvPicPr>
            <a:picLocks noChangeAspect="1" noChangeArrowheads="1"/>
          </p:cNvPicPr>
          <p:nvPr/>
        </p:nvPicPr>
        <p:blipFill>
          <a:blip r:embed="rId4"/>
          <a:srcRect/>
          <a:stretch>
            <a:fillRect/>
          </a:stretch>
        </p:blipFill>
        <p:spPr bwMode="auto">
          <a:xfrm>
            <a:off x="2640169" y="553792"/>
            <a:ext cx="3335628" cy="1912750"/>
          </a:xfrm>
          <a:prstGeom prst="rect">
            <a:avLst/>
          </a:prstGeom>
          <a:noFill/>
          <a:ln w="9525">
            <a:noFill/>
            <a:miter lim="800000"/>
            <a:headEnd/>
            <a:tailEnd/>
          </a:ln>
        </p:spPr>
      </p:pic>
      <p:sp>
        <p:nvSpPr>
          <p:cNvPr id="13" name="Oval 12"/>
          <p:cNvSpPr/>
          <p:nvPr/>
        </p:nvSpPr>
        <p:spPr>
          <a:xfrm>
            <a:off x="2310058" y="435589"/>
            <a:ext cx="3949074" cy="2153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h-TH" sz="2800">
              <a:solidFill>
                <a:prstClr val="white"/>
              </a:solidFill>
              <a:latin typeface="Angsana New" pitchFamily="18" charset="-34"/>
              <a:cs typeface="Angsana New" pitchFamily="18" charset="-34"/>
            </a:endParaRPr>
          </a:p>
        </p:txBody>
      </p:sp>
      <p:sp>
        <p:nvSpPr>
          <p:cNvPr id="15" name="TextBox 23"/>
          <p:cNvSpPr txBox="1">
            <a:spLocks noChangeArrowheads="1"/>
          </p:cNvSpPr>
          <p:nvPr/>
        </p:nvSpPr>
        <p:spPr bwMode="auto">
          <a:xfrm rot="19564445">
            <a:off x="1843404" y="684117"/>
            <a:ext cx="2025747" cy="369332"/>
          </a:xfrm>
          <a:prstGeom prst="rect">
            <a:avLst/>
          </a:prstGeom>
          <a:solidFill>
            <a:schemeClr val="bg1"/>
          </a:solidFill>
          <a:ln w="9525">
            <a:noFill/>
            <a:miter lim="800000"/>
            <a:headEnd/>
            <a:tailEnd/>
          </a:ln>
        </p:spPr>
        <p:txBody>
          <a:bodyPr wrap="none">
            <a:spAutoFit/>
          </a:bodyPr>
          <a:lstStyle/>
          <a:p>
            <a:pPr eaLnBrk="1" hangingPunct="1"/>
            <a:r>
              <a:rPr lang="en-US" altLang="th-TH" sz="1800" b="1" dirty="0" smtClean="0">
                <a:solidFill>
                  <a:srgbClr val="C00000"/>
                </a:solidFill>
                <a:cs typeface="Angsana New" pitchFamily="18" charset="-34"/>
              </a:rPr>
              <a:t>Government sector</a:t>
            </a:r>
            <a:endParaRPr lang="th-TH" altLang="th-TH" sz="1800" b="1" dirty="0">
              <a:solidFill>
                <a:srgbClr val="C00000"/>
              </a:solidFill>
              <a:cs typeface="Angsana New" pitchFamily="18" charset="-34"/>
            </a:endParaRPr>
          </a:p>
        </p:txBody>
      </p:sp>
      <p:sp>
        <p:nvSpPr>
          <p:cNvPr id="16" name="TextBox 24"/>
          <p:cNvSpPr txBox="1">
            <a:spLocks noChangeArrowheads="1"/>
          </p:cNvSpPr>
          <p:nvPr/>
        </p:nvSpPr>
        <p:spPr bwMode="auto">
          <a:xfrm>
            <a:off x="3690674" y="2387099"/>
            <a:ext cx="1477136" cy="369332"/>
          </a:xfrm>
          <a:prstGeom prst="rect">
            <a:avLst/>
          </a:prstGeom>
          <a:solidFill>
            <a:schemeClr val="bg1"/>
          </a:solidFill>
          <a:ln w="9525">
            <a:noFill/>
            <a:miter lim="800000"/>
            <a:headEnd/>
            <a:tailEnd/>
          </a:ln>
        </p:spPr>
        <p:txBody>
          <a:bodyPr wrap="none">
            <a:spAutoFit/>
          </a:bodyPr>
          <a:lstStyle/>
          <a:p>
            <a:pPr eaLnBrk="1" hangingPunct="1"/>
            <a:r>
              <a:rPr lang="en-US" altLang="th-TH" sz="1800" b="1" dirty="0">
                <a:solidFill>
                  <a:srgbClr val="C00000"/>
                </a:solidFill>
                <a:cs typeface="Angsana New" pitchFamily="18" charset="-34"/>
              </a:rPr>
              <a:t>P</a:t>
            </a:r>
            <a:r>
              <a:rPr lang="en-US" altLang="th-TH" sz="1800" b="1" dirty="0" smtClean="0">
                <a:solidFill>
                  <a:srgbClr val="C00000"/>
                </a:solidFill>
                <a:cs typeface="Angsana New" pitchFamily="18" charset="-34"/>
              </a:rPr>
              <a:t>eople sector</a:t>
            </a:r>
            <a:endParaRPr lang="th-TH" altLang="th-TH" sz="1800" b="1" dirty="0">
              <a:solidFill>
                <a:srgbClr val="C00000"/>
              </a:solidFill>
              <a:cs typeface="Angsana New" pitchFamily="18" charset="-34"/>
            </a:endParaRPr>
          </a:p>
        </p:txBody>
      </p:sp>
      <p:sp>
        <p:nvSpPr>
          <p:cNvPr id="17" name="TextBox 25"/>
          <p:cNvSpPr txBox="1">
            <a:spLocks noChangeArrowheads="1"/>
          </p:cNvSpPr>
          <p:nvPr/>
        </p:nvSpPr>
        <p:spPr bwMode="auto">
          <a:xfrm rot="1978212">
            <a:off x="5096959" y="648911"/>
            <a:ext cx="1494961" cy="369332"/>
          </a:xfrm>
          <a:prstGeom prst="rect">
            <a:avLst/>
          </a:prstGeom>
          <a:solidFill>
            <a:schemeClr val="bg1"/>
          </a:solidFill>
          <a:ln w="9525">
            <a:noFill/>
            <a:miter lim="800000"/>
            <a:headEnd/>
            <a:tailEnd/>
          </a:ln>
        </p:spPr>
        <p:txBody>
          <a:bodyPr wrap="none">
            <a:spAutoFit/>
          </a:bodyPr>
          <a:lstStyle/>
          <a:p>
            <a:pPr eaLnBrk="1" hangingPunct="1"/>
            <a:r>
              <a:rPr lang="en-US" altLang="th-TH" sz="1800" b="1" dirty="0" smtClean="0">
                <a:solidFill>
                  <a:srgbClr val="C00000"/>
                </a:solidFill>
                <a:cs typeface="Angsana New" pitchFamily="18" charset="-34"/>
              </a:rPr>
              <a:t>Private sector</a:t>
            </a:r>
            <a:endParaRPr lang="th-TH" altLang="th-TH" sz="1800" b="1" dirty="0">
              <a:solidFill>
                <a:srgbClr val="C00000"/>
              </a:solidFill>
              <a:cs typeface="Angsana New" pitchFamily="18" charset="-34"/>
            </a:endParaRPr>
          </a:p>
        </p:txBody>
      </p:sp>
    </p:spTree>
    <p:extLst>
      <p:ext uri="{BB962C8B-B14F-4D97-AF65-F5344CB8AC3E}">
        <p14:creationId xmlns:p14="http://schemas.microsoft.com/office/powerpoint/2010/main" val="336504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3551082-2F36-459C-8373-ED260AC519A0}" type="slidenum">
              <a:rPr lang="en-GB" smtClean="0"/>
              <a:pPr/>
              <a:t>45</a:t>
            </a:fld>
            <a:endParaRPr lang="en-GB"/>
          </a:p>
        </p:txBody>
      </p:sp>
      <p:pic>
        <p:nvPicPr>
          <p:cNvPr id="5" name="Picture 4"/>
          <p:cNvPicPr>
            <a:picLocks noChangeAspect="1"/>
          </p:cNvPicPr>
          <p:nvPr/>
        </p:nvPicPr>
        <p:blipFill>
          <a:blip r:embed="rId2"/>
          <a:stretch>
            <a:fillRect/>
          </a:stretch>
        </p:blipFill>
        <p:spPr>
          <a:xfrm>
            <a:off x="2672861" y="1083215"/>
            <a:ext cx="7650187" cy="5430131"/>
          </a:xfrm>
          <a:prstGeom prst="rect">
            <a:avLst/>
          </a:prstGeom>
        </p:spPr>
      </p:pic>
      <p:sp>
        <p:nvSpPr>
          <p:cNvPr id="6" name="TextBox 5"/>
          <p:cNvSpPr txBox="1"/>
          <p:nvPr/>
        </p:nvSpPr>
        <p:spPr>
          <a:xfrm>
            <a:off x="2419642" y="309489"/>
            <a:ext cx="7814319" cy="523220"/>
          </a:xfrm>
          <a:prstGeom prst="rect">
            <a:avLst/>
          </a:prstGeom>
          <a:noFill/>
        </p:spPr>
        <p:txBody>
          <a:bodyPr wrap="none" rtlCol="0">
            <a:spAutoFit/>
          </a:bodyPr>
          <a:lstStyle/>
          <a:p>
            <a:r>
              <a:rPr lang="en-US" b="1" dirty="0" smtClean="0"/>
              <a:t>DHB: 4 main functions &gt;&gt;&gt; facilitate INTEGRATIONS</a:t>
            </a:r>
            <a:endParaRPr lang="th-TH" b="1" dirty="0"/>
          </a:p>
        </p:txBody>
      </p:sp>
      <p:sp>
        <p:nvSpPr>
          <p:cNvPr id="40" name="Oval 39"/>
          <p:cNvSpPr/>
          <p:nvPr/>
        </p:nvSpPr>
        <p:spPr>
          <a:xfrm>
            <a:off x="678467" y="358314"/>
            <a:ext cx="606844" cy="571504"/>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rgbClr val="FFFF00"/>
                </a:solidFill>
              </a:rPr>
              <a:t>4</a:t>
            </a:r>
            <a:endParaRPr lang="th-TH" b="1" dirty="0">
              <a:solidFill>
                <a:srgbClr val="FFFF00"/>
              </a:solidFill>
            </a:endParaRPr>
          </a:p>
        </p:txBody>
      </p:sp>
    </p:spTree>
    <p:extLst>
      <p:ext uri="{BB962C8B-B14F-4D97-AF65-F5344CB8AC3E}">
        <p14:creationId xmlns:p14="http://schemas.microsoft.com/office/powerpoint/2010/main" val="12346122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071546"/>
            <a:ext cx="8229600" cy="5429288"/>
          </a:xfrm>
        </p:spPr>
        <p:txBody>
          <a:bodyPr>
            <a:normAutofit fontScale="85000" lnSpcReduction="20000"/>
          </a:bodyPr>
          <a:lstStyle/>
          <a:p>
            <a:pPr marL="514350" indent="-514350">
              <a:buFont typeface="+mj-lt"/>
              <a:buAutoNum type="arabicParenR"/>
            </a:pPr>
            <a:r>
              <a:rPr lang="en-US" dirty="0" smtClean="0"/>
              <a:t>CBL, DHML, PILA, FPL, DHB, FCT, and PCC have progressively been becoming common terminologies in the Thai health system.</a:t>
            </a:r>
          </a:p>
          <a:p>
            <a:pPr>
              <a:buFont typeface="+mj-lt"/>
              <a:buAutoNum type="arabicParenR"/>
            </a:pPr>
            <a:endParaRPr lang="en-US" sz="1000" dirty="0"/>
          </a:p>
          <a:p>
            <a:pPr marL="514350" indent="-514350">
              <a:buFont typeface="+mj-lt"/>
              <a:buAutoNum type="arabicParenR"/>
            </a:pPr>
            <a:r>
              <a:rPr lang="en-US" dirty="0" smtClean="0"/>
              <a:t>Primary care strengthening in the context of district/local health system through:</a:t>
            </a:r>
          </a:p>
          <a:p>
            <a:pPr marL="971550" lvl="1" indent="-514350"/>
            <a:r>
              <a:rPr lang="en-US" dirty="0" smtClean="0"/>
              <a:t>Administrative integration: DHB &amp; DHML</a:t>
            </a:r>
          </a:p>
          <a:p>
            <a:pPr marL="971550" lvl="1" indent="-514350"/>
            <a:r>
              <a:rPr lang="en-US" dirty="0" smtClean="0"/>
              <a:t>Operational integration: FCT-PCC &amp; FPL</a:t>
            </a:r>
          </a:p>
          <a:p>
            <a:pPr lvl="1">
              <a:buFont typeface="+mj-lt"/>
              <a:buAutoNum type="arabicParenR"/>
            </a:pPr>
            <a:endParaRPr lang="en-US" sz="1000" dirty="0"/>
          </a:p>
          <a:p>
            <a:pPr marL="514350" indent="-514350">
              <a:buFont typeface="+mj-lt"/>
              <a:buAutoNum type="arabicParenR"/>
            </a:pPr>
            <a:r>
              <a:rPr lang="en-US" dirty="0" smtClean="0"/>
              <a:t>Several processes of continued training strategies support policy making:</a:t>
            </a:r>
          </a:p>
          <a:p>
            <a:pPr marL="971550" lvl="1" indent="-514350"/>
            <a:r>
              <a:rPr lang="en-US" dirty="0" smtClean="0"/>
              <a:t>CBL, DHML, FPL, PILA …</a:t>
            </a:r>
          </a:p>
          <a:p>
            <a:pPr marL="971550" lvl="1" indent="-514350"/>
            <a:r>
              <a:rPr lang="en-US" dirty="0" smtClean="0"/>
              <a:t>Demonstration visits for different actors including policy makers</a:t>
            </a:r>
          </a:p>
          <a:p>
            <a:pPr marL="971550" lvl="1" indent="-514350"/>
            <a:r>
              <a:rPr lang="en-US" dirty="0" smtClean="0"/>
              <a:t>Exchange of experiences at different levels: district, provincial, regional and national levels</a:t>
            </a:r>
          </a:p>
          <a:p>
            <a:pPr marL="971550" lvl="1" indent="-514350">
              <a:buFont typeface="Wingdings" pitchFamily="2" charset="2"/>
              <a:buChar char="Ø"/>
            </a:pPr>
            <a:r>
              <a:rPr lang="en-US" dirty="0" smtClean="0"/>
              <a:t>Conversely, the new policies support capacity building process: CBL, FPL, DHML …</a:t>
            </a:r>
          </a:p>
          <a:p>
            <a:pPr lvl="1">
              <a:buFont typeface="+mj-lt"/>
              <a:buAutoNum type="arabicParenR"/>
            </a:pPr>
            <a:endParaRPr lang="en-US" sz="1000" dirty="0"/>
          </a:p>
          <a:p>
            <a:pPr marL="514350" indent="-514350">
              <a:buFont typeface="+mj-lt"/>
              <a:buAutoNum type="arabicParenR"/>
            </a:pPr>
            <a:r>
              <a:rPr lang="en-US" dirty="0" smtClean="0"/>
              <a:t>Challenges: Collaboration and synergistic interactions between CBL and formal health professions education</a:t>
            </a:r>
            <a:endParaRPr lang="th-TH" dirty="0"/>
          </a:p>
        </p:txBody>
      </p:sp>
      <p:sp>
        <p:nvSpPr>
          <p:cNvPr id="4" name="Slide Number Placeholder 3"/>
          <p:cNvSpPr>
            <a:spLocks noGrp="1"/>
          </p:cNvSpPr>
          <p:nvPr>
            <p:ph type="sldNum" sz="quarter" idx="12"/>
          </p:nvPr>
        </p:nvSpPr>
        <p:spPr/>
        <p:txBody>
          <a:bodyPr/>
          <a:lstStyle/>
          <a:p>
            <a:fld id="{96D17E10-5502-4550-88E0-54447BD10C49}" type="slidenum">
              <a:rPr lang="th-TH" smtClean="0"/>
              <a:pPr/>
              <a:t>46</a:t>
            </a:fld>
            <a:endParaRPr lang="th-TH"/>
          </a:p>
        </p:txBody>
      </p:sp>
      <p:sp>
        <p:nvSpPr>
          <p:cNvPr id="5" name="TextBox 4"/>
          <p:cNvSpPr txBox="1"/>
          <p:nvPr/>
        </p:nvSpPr>
        <p:spPr>
          <a:xfrm>
            <a:off x="2238348" y="285729"/>
            <a:ext cx="7786742" cy="646331"/>
          </a:xfrm>
          <a:prstGeom prst="rect">
            <a:avLst/>
          </a:prstGeom>
          <a:noFill/>
        </p:spPr>
        <p:txBody>
          <a:bodyPr wrap="square" rtlCol="0">
            <a:spAutoFit/>
          </a:bodyPr>
          <a:lstStyle/>
          <a:p>
            <a:pPr algn="ctr"/>
            <a:r>
              <a:rPr lang="en-US" sz="3600" b="1" dirty="0">
                <a:latin typeface="+mj-lt"/>
                <a:ea typeface="+mj-ea"/>
                <a:cs typeface="+mj-cs"/>
              </a:rPr>
              <a:t>Conclusions</a:t>
            </a:r>
            <a:endParaRPr lang="th-TH" sz="3600" b="1" dirty="0">
              <a:latin typeface="+mj-lt"/>
              <a:ea typeface="+mj-ea"/>
              <a:cs typeface="+mj-cs"/>
            </a:endParaRPr>
          </a:p>
        </p:txBody>
      </p:sp>
    </p:spTree>
    <p:extLst>
      <p:ext uri="{BB962C8B-B14F-4D97-AF65-F5344CB8AC3E}">
        <p14:creationId xmlns:p14="http://schemas.microsoft.com/office/powerpoint/2010/main" val="20665892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555697"/>
            <a:ext cx="7772400" cy="1470025"/>
          </a:xfrm>
        </p:spPr>
        <p:txBody>
          <a:bodyPr>
            <a:normAutofit/>
          </a:bodyPr>
          <a:lstStyle/>
          <a:p>
            <a:r>
              <a:rPr lang="en-US" sz="5400" b="1" dirty="0"/>
              <a:t>THANK YOU</a:t>
            </a:r>
            <a:endParaRPr lang="th-TH" sz="5400" b="1" dirty="0"/>
          </a:p>
        </p:txBody>
      </p:sp>
      <p:sp>
        <p:nvSpPr>
          <p:cNvPr id="4" name="Slide Number Placeholder 3"/>
          <p:cNvSpPr>
            <a:spLocks noGrp="1"/>
          </p:cNvSpPr>
          <p:nvPr>
            <p:ph type="sldNum" sz="quarter" idx="12"/>
          </p:nvPr>
        </p:nvSpPr>
        <p:spPr/>
        <p:txBody>
          <a:bodyPr/>
          <a:lstStyle/>
          <a:p>
            <a:pPr>
              <a:defRPr/>
            </a:pPr>
            <a:fld id="{25E9D085-D12B-4555-AE74-D914FA1E9314}" type="slidenum">
              <a:rPr lang="en-US" smtClean="0"/>
              <a:pPr>
                <a:defRPr/>
              </a:pPr>
              <a:t>47</a:t>
            </a:fld>
            <a:endParaRPr lang="en-US"/>
          </a:p>
        </p:txBody>
      </p:sp>
    </p:spTree>
    <p:extLst>
      <p:ext uri="{BB962C8B-B14F-4D97-AF65-F5344CB8AC3E}">
        <p14:creationId xmlns:p14="http://schemas.microsoft.com/office/powerpoint/2010/main" val="1680455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373487" y="965916"/>
            <a:ext cx="5907377" cy="4774842"/>
          </a:xfrm>
          <a:prstGeom prst="rect">
            <a:avLst/>
          </a:prstGeom>
        </p:spPr>
      </p:pic>
      <p:pic>
        <p:nvPicPr>
          <p:cNvPr id="32" name="Picture 2"/>
          <p:cNvPicPr>
            <a:picLocks noChangeAspect="1" noChangeArrowheads="1"/>
          </p:cNvPicPr>
          <p:nvPr/>
        </p:nvPicPr>
        <p:blipFill>
          <a:blip r:embed="rId3"/>
          <a:srcRect/>
          <a:stretch>
            <a:fillRect/>
          </a:stretch>
        </p:blipFill>
        <p:spPr bwMode="auto">
          <a:xfrm>
            <a:off x="6827062" y="1735410"/>
            <a:ext cx="4132860" cy="3198219"/>
          </a:xfrm>
          <a:prstGeom prst="rect">
            <a:avLst/>
          </a:prstGeom>
          <a:noFill/>
          <a:ln w="9525">
            <a:noFill/>
            <a:miter lim="800000"/>
            <a:headEnd/>
            <a:tailEnd/>
          </a:ln>
          <a:effectLst/>
        </p:spPr>
      </p:pic>
      <p:sp>
        <p:nvSpPr>
          <p:cNvPr id="33" name="TextBox 32"/>
          <p:cNvSpPr txBox="1"/>
          <p:nvPr/>
        </p:nvSpPr>
        <p:spPr>
          <a:xfrm>
            <a:off x="6153521" y="1909337"/>
            <a:ext cx="826689" cy="307777"/>
          </a:xfrm>
          <a:prstGeom prst="rect">
            <a:avLst/>
          </a:prstGeom>
          <a:noFill/>
        </p:spPr>
        <p:txBody>
          <a:bodyPr wrap="square" rtlCol="0">
            <a:spAutoFit/>
          </a:bodyPr>
          <a:lstStyle/>
          <a:p>
            <a:r>
              <a:rPr lang="en-US" sz="1400" dirty="0" smtClean="0">
                <a:cs typeface="Angsana New" panose="02020603050405020304" pitchFamily="18" charset="-34"/>
              </a:rPr>
              <a:t>Hospital</a:t>
            </a:r>
            <a:endParaRPr lang="th-TH" sz="1400" dirty="0">
              <a:cs typeface="Angsana New" panose="02020603050405020304" pitchFamily="18" charset="-34"/>
            </a:endParaRPr>
          </a:p>
        </p:txBody>
      </p:sp>
      <p:sp>
        <p:nvSpPr>
          <p:cNvPr id="42" name="TextBox 41"/>
          <p:cNvSpPr txBox="1"/>
          <p:nvPr/>
        </p:nvSpPr>
        <p:spPr>
          <a:xfrm>
            <a:off x="5881295" y="2586887"/>
            <a:ext cx="1207934" cy="307777"/>
          </a:xfrm>
          <a:prstGeom prst="rect">
            <a:avLst/>
          </a:prstGeom>
          <a:noFill/>
        </p:spPr>
        <p:txBody>
          <a:bodyPr wrap="square" rtlCol="0">
            <a:spAutoFit/>
          </a:bodyPr>
          <a:lstStyle/>
          <a:p>
            <a:r>
              <a:rPr lang="en-US" sz="1400" dirty="0" smtClean="0">
                <a:cs typeface="Angsana New" panose="02020603050405020304" pitchFamily="18" charset="-34"/>
              </a:rPr>
              <a:t>Health </a:t>
            </a:r>
            <a:r>
              <a:rPr lang="en-US" sz="1400" dirty="0">
                <a:cs typeface="Angsana New" panose="02020603050405020304" pitchFamily="18" charset="-34"/>
              </a:rPr>
              <a:t>C</a:t>
            </a:r>
            <a:r>
              <a:rPr lang="en-US" sz="1400" dirty="0" smtClean="0">
                <a:cs typeface="Angsana New" panose="02020603050405020304" pitchFamily="18" charset="-34"/>
              </a:rPr>
              <a:t>entre</a:t>
            </a:r>
            <a:endParaRPr lang="th-TH" sz="1400" dirty="0">
              <a:cs typeface="Angsana New" panose="02020603050405020304" pitchFamily="18" charset="-34"/>
            </a:endParaRPr>
          </a:p>
        </p:txBody>
      </p:sp>
      <p:sp>
        <p:nvSpPr>
          <p:cNvPr id="45" name="Rectangle 44"/>
          <p:cNvSpPr/>
          <p:nvPr/>
        </p:nvSpPr>
        <p:spPr>
          <a:xfrm>
            <a:off x="10882277" y="1896805"/>
            <a:ext cx="706860" cy="307777"/>
          </a:xfrm>
          <a:prstGeom prst="rect">
            <a:avLst/>
          </a:prstGeom>
        </p:spPr>
        <p:txBody>
          <a:bodyPr wrap="none">
            <a:spAutoFit/>
          </a:bodyPr>
          <a:lstStyle/>
          <a:p>
            <a:r>
              <a:rPr lang="en-US" sz="1400" dirty="0" smtClean="0">
                <a:cs typeface="Angsana New" panose="02020603050405020304" pitchFamily="18" charset="-34"/>
              </a:rPr>
              <a:t>District</a:t>
            </a:r>
            <a:endParaRPr lang="th-TH" sz="1400" dirty="0">
              <a:cs typeface="Angsana New" panose="02020603050405020304" pitchFamily="18" charset="-34"/>
            </a:endParaRPr>
          </a:p>
        </p:txBody>
      </p:sp>
      <p:sp>
        <p:nvSpPr>
          <p:cNvPr id="46" name="Rectangle 45"/>
          <p:cNvSpPr/>
          <p:nvPr/>
        </p:nvSpPr>
        <p:spPr>
          <a:xfrm>
            <a:off x="10728736" y="2572821"/>
            <a:ext cx="1032270" cy="307777"/>
          </a:xfrm>
          <a:prstGeom prst="rect">
            <a:avLst/>
          </a:prstGeom>
        </p:spPr>
        <p:txBody>
          <a:bodyPr wrap="none">
            <a:spAutoFit/>
          </a:bodyPr>
          <a:lstStyle/>
          <a:p>
            <a:r>
              <a:rPr lang="en-US" sz="1400" dirty="0" smtClean="0">
                <a:cs typeface="Angsana New" panose="02020603050405020304" pitchFamily="18" charset="-34"/>
              </a:rPr>
              <a:t>Sub-District</a:t>
            </a:r>
            <a:endParaRPr lang="th-TH" sz="1400" dirty="0">
              <a:cs typeface="Angsana New" panose="02020603050405020304" pitchFamily="18" charset="-34"/>
            </a:endParaRPr>
          </a:p>
        </p:txBody>
      </p:sp>
      <p:sp>
        <p:nvSpPr>
          <p:cNvPr id="47" name="TextBox 46"/>
          <p:cNvSpPr txBox="1"/>
          <p:nvPr/>
        </p:nvSpPr>
        <p:spPr>
          <a:xfrm>
            <a:off x="7057485" y="3294005"/>
            <a:ext cx="682720" cy="307777"/>
          </a:xfrm>
          <a:prstGeom prst="rect">
            <a:avLst/>
          </a:prstGeom>
          <a:noFill/>
        </p:spPr>
        <p:txBody>
          <a:bodyPr wrap="square" rtlCol="0">
            <a:spAutoFit/>
          </a:bodyPr>
          <a:lstStyle/>
          <a:p>
            <a:r>
              <a:rPr lang="en-US" sz="1400" dirty="0" smtClean="0">
                <a:cs typeface="Angsana New" panose="02020603050405020304" pitchFamily="18" charset="-34"/>
              </a:rPr>
              <a:t>Village</a:t>
            </a:r>
            <a:endParaRPr lang="th-TH" sz="1400" dirty="0">
              <a:cs typeface="Angsana New" panose="02020603050405020304" pitchFamily="18" charset="-34"/>
            </a:endParaRPr>
          </a:p>
        </p:txBody>
      </p:sp>
      <p:sp>
        <p:nvSpPr>
          <p:cNvPr id="48" name="TextBox 47"/>
          <p:cNvSpPr txBox="1"/>
          <p:nvPr/>
        </p:nvSpPr>
        <p:spPr>
          <a:xfrm>
            <a:off x="7198345" y="3866987"/>
            <a:ext cx="722163" cy="307777"/>
          </a:xfrm>
          <a:prstGeom prst="rect">
            <a:avLst/>
          </a:prstGeom>
          <a:noFill/>
        </p:spPr>
        <p:txBody>
          <a:bodyPr wrap="square" rtlCol="0">
            <a:spAutoFit/>
          </a:bodyPr>
          <a:lstStyle/>
          <a:p>
            <a:r>
              <a:rPr lang="en-US" sz="1400" dirty="0" smtClean="0">
                <a:cs typeface="Angsana New" panose="02020603050405020304" pitchFamily="18" charset="-34"/>
              </a:rPr>
              <a:t>Family</a:t>
            </a:r>
            <a:endParaRPr lang="th-TH" sz="1400" dirty="0">
              <a:cs typeface="Angsana New" panose="02020603050405020304" pitchFamily="18" charset="-34"/>
            </a:endParaRPr>
          </a:p>
        </p:txBody>
      </p:sp>
      <p:sp>
        <p:nvSpPr>
          <p:cNvPr id="49" name="TextBox 48"/>
          <p:cNvSpPr txBox="1"/>
          <p:nvPr/>
        </p:nvSpPr>
        <p:spPr>
          <a:xfrm>
            <a:off x="9970848" y="3895786"/>
            <a:ext cx="936619" cy="307777"/>
          </a:xfrm>
          <a:prstGeom prst="rect">
            <a:avLst/>
          </a:prstGeom>
          <a:noFill/>
        </p:spPr>
        <p:txBody>
          <a:bodyPr wrap="square" rtlCol="0">
            <a:spAutoFit/>
          </a:bodyPr>
          <a:lstStyle/>
          <a:p>
            <a:r>
              <a:rPr lang="en-US" sz="1400" dirty="0" smtClean="0">
                <a:cs typeface="Angsana New" panose="02020603050405020304" pitchFamily="18" charset="-34"/>
              </a:rPr>
              <a:t>Relatives</a:t>
            </a:r>
            <a:endParaRPr lang="th-TH" sz="1400" dirty="0">
              <a:cs typeface="Angsana New" panose="02020603050405020304" pitchFamily="18" charset="-34"/>
            </a:endParaRPr>
          </a:p>
        </p:txBody>
      </p:sp>
      <p:sp>
        <p:nvSpPr>
          <p:cNvPr id="50" name="TextBox 49"/>
          <p:cNvSpPr txBox="1"/>
          <p:nvPr/>
        </p:nvSpPr>
        <p:spPr>
          <a:xfrm>
            <a:off x="8368451" y="4866666"/>
            <a:ext cx="1115220" cy="338554"/>
          </a:xfrm>
          <a:prstGeom prst="rect">
            <a:avLst/>
          </a:prstGeom>
          <a:noFill/>
        </p:spPr>
        <p:txBody>
          <a:bodyPr wrap="square" rtlCol="0">
            <a:spAutoFit/>
          </a:bodyPr>
          <a:lstStyle/>
          <a:p>
            <a:pPr algn="ctr"/>
            <a:r>
              <a:rPr lang="en-US" sz="1600" b="1" dirty="0" smtClean="0">
                <a:solidFill>
                  <a:srgbClr val="002060"/>
                </a:solidFill>
                <a:cs typeface="Angsana New" panose="02020603050405020304" pitchFamily="18" charset="-34"/>
              </a:rPr>
              <a:t>Individual</a:t>
            </a:r>
            <a:endParaRPr lang="th-TH" sz="1600" b="1" dirty="0">
              <a:solidFill>
                <a:srgbClr val="002060"/>
              </a:solidFill>
              <a:cs typeface="Angsana New" panose="02020603050405020304" pitchFamily="18" charset="-34"/>
            </a:endParaRPr>
          </a:p>
        </p:txBody>
      </p:sp>
      <p:sp>
        <p:nvSpPr>
          <p:cNvPr id="52" name="TextBox 51"/>
          <p:cNvSpPr txBox="1"/>
          <p:nvPr/>
        </p:nvSpPr>
        <p:spPr>
          <a:xfrm>
            <a:off x="6671256" y="5210867"/>
            <a:ext cx="5228823" cy="1477328"/>
          </a:xfrm>
          <a:prstGeom prst="rect">
            <a:avLst/>
          </a:prstGeom>
          <a:noFill/>
        </p:spPr>
        <p:txBody>
          <a:bodyPr wrap="square" rtlCol="0">
            <a:spAutoFit/>
          </a:bodyPr>
          <a:lstStyle/>
          <a:p>
            <a:pPr algn="ctr"/>
            <a:r>
              <a:rPr lang="en-US" sz="1800" b="1" dirty="0" smtClean="0">
                <a:cs typeface="Angsana New" panose="02020603050405020304" pitchFamily="18" charset="-34"/>
              </a:rPr>
              <a:t>Systematic Link</a:t>
            </a:r>
            <a:r>
              <a:rPr lang="en-US" sz="1800" dirty="0" smtClean="0">
                <a:cs typeface="Angsana New" panose="02020603050405020304" pitchFamily="18" charset="-34"/>
              </a:rPr>
              <a:t>: The name of Doctor </a:t>
            </a:r>
          </a:p>
          <a:p>
            <a:pPr algn="ctr"/>
            <a:r>
              <a:rPr lang="en-US" sz="1800" dirty="0" smtClean="0">
                <a:cs typeface="Angsana New" panose="02020603050405020304" pitchFamily="18" charset="-34"/>
              </a:rPr>
              <a:t>with the name of the Population </a:t>
            </a:r>
          </a:p>
          <a:p>
            <a:pPr algn="ctr"/>
            <a:r>
              <a:rPr lang="en-US" sz="1800" dirty="0" smtClean="0">
                <a:cs typeface="Angsana New" panose="02020603050405020304" pitchFamily="18" charset="-34"/>
              </a:rPr>
              <a:t>-&gt; a clear </a:t>
            </a:r>
            <a:r>
              <a:rPr lang="en-US" sz="1800" b="1" dirty="0" smtClean="0">
                <a:solidFill>
                  <a:srgbClr val="FF0000"/>
                </a:solidFill>
                <a:cs typeface="Angsana New" panose="02020603050405020304" pitchFamily="18" charset="-34"/>
              </a:rPr>
              <a:t>Matrix Team</a:t>
            </a:r>
          </a:p>
          <a:p>
            <a:pPr algn="ctr"/>
            <a:r>
              <a:rPr lang="en-US" sz="1800" b="1" dirty="0" smtClean="0">
                <a:cs typeface="Angsana New" panose="02020603050405020304" pitchFamily="18" charset="-34"/>
              </a:rPr>
              <a:t> (Horizontal/Vertical Team including Diagonal relationships -&gt; Person-</a:t>
            </a:r>
            <a:r>
              <a:rPr lang="en-US" sz="1800" b="1" dirty="0" err="1">
                <a:cs typeface="Angsana New" panose="02020603050405020304" pitchFamily="18" charset="-34"/>
              </a:rPr>
              <a:t>C</a:t>
            </a:r>
            <a:r>
              <a:rPr lang="en-US" sz="1800" b="1" dirty="0" err="1" smtClean="0">
                <a:cs typeface="Angsana New" panose="02020603050405020304" pitchFamily="18" charset="-34"/>
              </a:rPr>
              <a:t>entred</a:t>
            </a:r>
            <a:r>
              <a:rPr lang="en-US" sz="1800" b="1" dirty="0" smtClean="0">
                <a:cs typeface="Angsana New" panose="02020603050405020304" pitchFamily="18" charset="-34"/>
              </a:rPr>
              <a:t> care)</a:t>
            </a:r>
            <a:endParaRPr lang="th-TH" sz="1800" b="1" dirty="0">
              <a:cs typeface="Angsana New" panose="02020603050405020304" pitchFamily="18" charset="-34"/>
            </a:endParaRPr>
          </a:p>
        </p:txBody>
      </p:sp>
      <p:sp>
        <p:nvSpPr>
          <p:cNvPr id="53" name="TextBox 52"/>
          <p:cNvSpPr txBox="1"/>
          <p:nvPr/>
        </p:nvSpPr>
        <p:spPr>
          <a:xfrm>
            <a:off x="8185034" y="1522740"/>
            <a:ext cx="1410362" cy="338554"/>
          </a:xfrm>
          <a:prstGeom prst="rect">
            <a:avLst/>
          </a:prstGeom>
          <a:noFill/>
        </p:spPr>
        <p:txBody>
          <a:bodyPr wrap="square" rtlCol="0">
            <a:spAutoFit/>
          </a:bodyPr>
          <a:lstStyle/>
          <a:p>
            <a:pPr algn="ctr"/>
            <a:r>
              <a:rPr lang="en-US" sz="1400" b="1" dirty="0" smtClean="0">
                <a:solidFill>
                  <a:srgbClr val="FF0000"/>
                </a:solidFill>
                <a:cs typeface="Angsana New" panose="02020603050405020304" pitchFamily="18" charset="-34"/>
              </a:rPr>
              <a:t>Family </a:t>
            </a:r>
            <a:r>
              <a:rPr lang="en-US" sz="1600" b="1" dirty="0" smtClean="0">
                <a:solidFill>
                  <a:srgbClr val="FF0000"/>
                </a:solidFill>
                <a:cs typeface="Angsana New" panose="02020603050405020304" pitchFamily="18" charset="-34"/>
              </a:rPr>
              <a:t>Doctor</a:t>
            </a:r>
            <a:endParaRPr lang="th-TH" sz="1400" b="1" dirty="0">
              <a:solidFill>
                <a:srgbClr val="FF0000"/>
              </a:solidFill>
              <a:cs typeface="Angsana New" panose="02020603050405020304" pitchFamily="18" charset="-34"/>
            </a:endParaRPr>
          </a:p>
        </p:txBody>
      </p:sp>
      <p:sp>
        <p:nvSpPr>
          <p:cNvPr id="54" name="TextBox 53"/>
          <p:cNvSpPr txBox="1"/>
          <p:nvPr/>
        </p:nvSpPr>
        <p:spPr>
          <a:xfrm>
            <a:off x="10030352" y="3253220"/>
            <a:ext cx="2024274" cy="307777"/>
          </a:xfrm>
          <a:prstGeom prst="rect">
            <a:avLst/>
          </a:prstGeom>
          <a:noFill/>
        </p:spPr>
        <p:txBody>
          <a:bodyPr wrap="square" rtlCol="0">
            <a:spAutoFit/>
          </a:bodyPr>
          <a:lstStyle/>
          <a:p>
            <a:r>
              <a:rPr lang="en-US" sz="1400" dirty="0" smtClean="0">
                <a:cs typeface="Angsana New" panose="02020603050405020304" pitchFamily="18" charset="-34"/>
              </a:rPr>
              <a:t>Village Health Volunteers</a:t>
            </a:r>
            <a:endParaRPr lang="th-TH" sz="1400" dirty="0">
              <a:cs typeface="Angsana New" panose="02020603050405020304" pitchFamily="18" charset="-34"/>
            </a:endParaRPr>
          </a:p>
        </p:txBody>
      </p:sp>
      <p:sp>
        <p:nvSpPr>
          <p:cNvPr id="55" name="Right Arrow 54"/>
          <p:cNvSpPr/>
          <p:nvPr/>
        </p:nvSpPr>
        <p:spPr>
          <a:xfrm>
            <a:off x="6478073" y="3978954"/>
            <a:ext cx="448621" cy="361220"/>
          </a:xfrm>
          <a:prstGeom prst="rightArrow">
            <a:avLst/>
          </a:prstGeom>
          <a:solidFill>
            <a:srgbClr val="FF0000"/>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3" name="TextBox 22"/>
          <p:cNvSpPr txBox="1"/>
          <p:nvPr/>
        </p:nvSpPr>
        <p:spPr>
          <a:xfrm>
            <a:off x="269432" y="5930720"/>
            <a:ext cx="6142323" cy="276999"/>
          </a:xfrm>
          <a:prstGeom prst="rect">
            <a:avLst/>
          </a:prstGeom>
          <a:noFill/>
        </p:spPr>
        <p:txBody>
          <a:bodyPr wrap="none" rtlCol="0">
            <a:spAutoFit/>
          </a:bodyPr>
          <a:lstStyle/>
          <a:p>
            <a:pPr algn="ctr"/>
            <a:r>
              <a:rPr lang="en-US" sz="1200" b="1" dirty="0" smtClean="0">
                <a:solidFill>
                  <a:srgbClr val="FF0000"/>
                </a:solidFill>
              </a:rPr>
              <a:t>PCU</a:t>
            </a:r>
            <a:r>
              <a:rPr lang="en-US" sz="1200" dirty="0" smtClean="0"/>
              <a:t> (2002): </a:t>
            </a:r>
            <a:r>
              <a:rPr lang="en-US" sz="1200" b="1" dirty="0" smtClean="0"/>
              <a:t>P</a:t>
            </a:r>
            <a:r>
              <a:rPr lang="en-US" sz="1200" dirty="0" smtClean="0"/>
              <a:t>rimary </a:t>
            </a:r>
            <a:r>
              <a:rPr lang="en-US" sz="1200" b="1" dirty="0" smtClean="0"/>
              <a:t>C</a:t>
            </a:r>
            <a:r>
              <a:rPr lang="en-US" sz="1200" dirty="0" smtClean="0"/>
              <a:t>are </a:t>
            </a:r>
            <a:r>
              <a:rPr lang="en-US" sz="1200" b="1" dirty="0" smtClean="0"/>
              <a:t>U</a:t>
            </a:r>
            <a:r>
              <a:rPr lang="en-US" sz="1200" dirty="0" smtClean="0"/>
              <a:t>nit; </a:t>
            </a:r>
            <a:r>
              <a:rPr lang="en-US" sz="1200" b="1" dirty="0" smtClean="0">
                <a:solidFill>
                  <a:srgbClr val="FF0000"/>
                </a:solidFill>
              </a:rPr>
              <a:t>FCT</a:t>
            </a:r>
            <a:r>
              <a:rPr lang="en-US" sz="1200" dirty="0" smtClean="0"/>
              <a:t> (2015): </a:t>
            </a:r>
            <a:r>
              <a:rPr lang="en-US" sz="1200" b="1" dirty="0" smtClean="0"/>
              <a:t>F</a:t>
            </a:r>
            <a:r>
              <a:rPr lang="en-US" sz="1200" dirty="0" smtClean="0"/>
              <a:t>amily </a:t>
            </a:r>
            <a:r>
              <a:rPr lang="en-US" sz="1200" b="1" dirty="0" smtClean="0"/>
              <a:t>C</a:t>
            </a:r>
            <a:r>
              <a:rPr lang="en-US" sz="1200" dirty="0" smtClean="0"/>
              <a:t>are</a:t>
            </a:r>
            <a:r>
              <a:rPr lang="en-US" sz="1200" b="1" dirty="0" smtClean="0"/>
              <a:t> T</a:t>
            </a:r>
            <a:r>
              <a:rPr lang="en-US" sz="1200" dirty="0" smtClean="0"/>
              <a:t>eam; </a:t>
            </a:r>
            <a:r>
              <a:rPr lang="en-US" sz="1200" b="1" dirty="0" smtClean="0">
                <a:solidFill>
                  <a:srgbClr val="FF0000"/>
                </a:solidFill>
              </a:rPr>
              <a:t>PCC</a:t>
            </a:r>
            <a:r>
              <a:rPr lang="en-US" sz="1200" b="1" dirty="0" smtClean="0"/>
              <a:t> </a:t>
            </a:r>
            <a:r>
              <a:rPr lang="en-US" sz="1200" dirty="0" smtClean="0"/>
              <a:t>(2016): </a:t>
            </a:r>
            <a:r>
              <a:rPr lang="en-US" sz="1200" b="1" dirty="0" smtClean="0"/>
              <a:t>P</a:t>
            </a:r>
            <a:r>
              <a:rPr lang="en-US" sz="1200" dirty="0" smtClean="0"/>
              <a:t>rimary </a:t>
            </a:r>
            <a:r>
              <a:rPr lang="en-US" sz="1200" b="1" dirty="0" smtClean="0"/>
              <a:t>C</a:t>
            </a:r>
            <a:r>
              <a:rPr lang="en-US" sz="1200" dirty="0" smtClean="0"/>
              <a:t>are </a:t>
            </a:r>
            <a:r>
              <a:rPr lang="en-US" sz="1200" b="1" dirty="0" smtClean="0"/>
              <a:t>C</a:t>
            </a:r>
            <a:r>
              <a:rPr lang="en-US" sz="1200" dirty="0" smtClean="0"/>
              <a:t>luster </a:t>
            </a:r>
            <a:endParaRPr lang="th-TH" sz="1200" dirty="0"/>
          </a:p>
        </p:txBody>
      </p:sp>
      <p:sp>
        <p:nvSpPr>
          <p:cNvPr id="24" name="Rectangle 23"/>
          <p:cNvSpPr/>
          <p:nvPr/>
        </p:nvSpPr>
        <p:spPr>
          <a:xfrm>
            <a:off x="269432" y="5930721"/>
            <a:ext cx="6142323" cy="49861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5" name="TextBox 24"/>
          <p:cNvSpPr txBox="1"/>
          <p:nvPr/>
        </p:nvSpPr>
        <p:spPr>
          <a:xfrm>
            <a:off x="1610568" y="6263426"/>
            <a:ext cx="3481531" cy="307777"/>
          </a:xfrm>
          <a:prstGeom prst="rect">
            <a:avLst/>
          </a:prstGeom>
          <a:solidFill>
            <a:schemeClr val="bg1"/>
          </a:solidFill>
          <a:ln>
            <a:solidFill>
              <a:srgbClr val="FF0000"/>
            </a:solidFill>
          </a:ln>
        </p:spPr>
        <p:txBody>
          <a:bodyPr wrap="none" rtlCol="0">
            <a:spAutoFit/>
          </a:bodyPr>
          <a:lstStyle/>
          <a:p>
            <a:pPr algn="ctr"/>
            <a:r>
              <a:rPr lang="en-US" sz="1200" b="1" dirty="0" smtClean="0"/>
              <a:t>Continuous policy </a:t>
            </a:r>
            <a:r>
              <a:rPr lang="en-US" sz="1400" b="1" dirty="0" smtClean="0">
                <a:solidFill>
                  <a:srgbClr val="FF0000"/>
                </a:solidFill>
              </a:rPr>
              <a:t>Boosters</a:t>
            </a:r>
            <a:r>
              <a:rPr lang="en-US" sz="1200" b="1" dirty="0" smtClean="0"/>
              <a:t> toward “Matrix Team”</a:t>
            </a:r>
            <a:endParaRPr lang="th-TH" sz="1200" dirty="0"/>
          </a:p>
        </p:txBody>
      </p:sp>
      <p:sp>
        <p:nvSpPr>
          <p:cNvPr id="27" name="TextBox 26"/>
          <p:cNvSpPr txBox="1"/>
          <p:nvPr/>
        </p:nvSpPr>
        <p:spPr>
          <a:xfrm rot="19370351">
            <a:off x="260968" y="2773200"/>
            <a:ext cx="1251818" cy="338554"/>
          </a:xfrm>
          <a:prstGeom prst="rect">
            <a:avLst/>
          </a:prstGeom>
          <a:noFill/>
        </p:spPr>
        <p:txBody>
          <a:bodyPr wrap="square" rtlCol="0">
            <a:spAutoFit/>
          </a:bodyPr>
          <a:lstStyle/>
          <a:p>
            <a:r>
              <a:rPr lang="en-US" sz="1600" b="1" dirty="0" smtClean="0">
                <a:ln>
                  <a:solidFill>
                    <a:srgbClr val="FF0000"/>
                  </a:solidFill>
                </a:ln>
                <a:solidFill>
                  <a:srgbClr val="FF0000"/>
                </a:solidFill>
              </a:rPr>
              <a:t>Matrix Team</a:t>
            </a:r>
            <a:endParaRPr lang="th-TH" sz="1600" b="1" dirty="0">
              <a:ln>
                <a:solidFill>
                  <a:srgbClr val="FF0000"/>
                </a:solidFill>
              </a:ln>
              <a:solidFill>
                <a:srgbClr val="FF0000"/>
              </a:solidFill>
            </a:endParaRPr>
          </a:p>
        </p:txBody>
      </p:sp>
      <p:sp>
        <p:nvSpPr>
          <p:cNvPr id="51" name="TextBox 50"/>
          <p:cNvSpPr txBox="1"/>
          <p:nvPr/>
        </p:nvSpPr>
        <p:spPr>
          <a:xfrm>
            <a:off x="6278925" y="877623"/>
            <a:ext cx="5621154" cy="646331"/>
          </a:xfrm>
          <a:prstGeom prst="rect">
            <a:avLst/>
          </a:prstGeom>
          <a:noFill/>
        </p:spPr>
        <p:txBody>
          <a:bodyPr wrap="square" rtlCol="0">
            <a:spAutoFit/>
          </a:bodyPr>
          <a:lstStyle/>
          <a:p>
            <a:pPr algn="ctr"/>
            <a:r>
              <a:rPr lang="en-US" sz="1800" b="1" dirty="0" smtClean="0">
                <a:cs typeface="Angsana New" panose="02020603050405020304" pitchFamily="18" charset="-34"/>
              </a:rPr>
              <a:t>A way forward in the </a:t>
            </a:r>
            <a:r>
              <a:rPr lang="en-US" sz="1800" b="1" dirty="0" smtClean="0">
                <a:solidFill>
                  <a:srgbClr val="002060"/>
                </a:solidFill>
                <a:cs typeface="Angsana New" panose="02020603050405020304" pitchFamily="18" charset="-34"/>
              </a:rPr>
              <a:t>New Constitution</a:t>
            </a:r>
            <a:r>
              <a:rPr lang="en-US" sz="1800" b="1" dirty="0" smtClean="0">
                <a:cs typeface="Angsana New" panose="02020603050405020304" pitchFamily="18" charset="-34"/>
              </a:rPr>
              <a:t>: “</a:t>
            </a:r>
            <a:r>
              <a:rPr lang="en-US" sz="1800" b="1" dirty="0" smtClean="0">
                <a:solidFill>
                  <a:srgbClr val="FF0000"/>
                </a:solidFill>
                <a:cs typeface="Angsana New" panose="02020603050405020304" pitchFamily="18" charset="-34"/>
              </a:rPr>
              <a:t>Empanelment</a:t>
            </a:r>
            <a:r>
              <a:rPr lang="en-US" sz="1800" b="1" dirty="0" smtClean="0">
                <a:cs typeface="Angsana New" panose="02020603050405020304" pitchFamily="18" charset="-34"/>
              </a:rPr>
              <a:t>”</a:t>
            </a:r>
          </a:p>
          <a:p>
            <a:pPr algn="ctr"/>
            <a:r>
              <a:rPr lang="en-US" sz="1800" b="1" dirty="0" smtClean="0">
                <a:cs typeface="Angsana New" panose="02020603050405020304" pitchFamily="18" charset="-34"/>
              </a:rPr>
              <a:t>(Patient-, Person-, and People-</a:t>
            </a:r>
            <a:r>
              <a:rPr lang="en-US" sz="1800" b="1" dirty="0" err="1" smtClean="0">
                <a:cs typeface="Angsana New" panose="02020603050405020304" pitchFamily="18" charset="-34"/>
              </a:rPr>
              <a:t>Centred</a:t>
            </a:r>
            <a:r>
              <a:rPr lang="en-US" sz="1800" b="1" dirty="0" smtClean="0">
                <a:cs typeface="Angsana New" panose="02020603050405020304" pitchFamily="18" charset="-34"/>
              </a:rPr>
              <a:t> Care) </a:t>
            </a:r>
            <a:endParaRPr lang="th-TH" sz="1800" b="1" dirty="0">
              <a:cs typeface="Angsana New" panose="02020603050405020304" pitchFamily="18" charset="-34"/>
            </a:endParaRPr>
          </a:p>
        </p:txBody>
      </p:sp>
      <p:pic>
        <p:nvPicPr>
          <p:cNvPr id="29" name="Image 1" descr="DSC08375.JPG"/>
          <p:cNvPicPr>
            <a:picLocks noGrp="1" noChangeAspect="1"/>
          </p:cNvPicPr>
          <p:nvPr isPhoto="1"/>
        </p:nvPicPr>
        <p:blipFill>
          <a:blip r:embed="rId4" cstate="print">
            <a:lum/>
          </a:blip>
          <a:stretch>
            <a:fillRect/>
          </a:stretch>
        </p:blipFill>
        <p:spPr>
          <a:xfrm>
            <a:off x="9659154" y="4244904"/>
            <a:ext cx="1912103" cy="1045359"/>
          </a:xfrm>
          <a:prstGeom prst="rect">
            <a:avLst/>
          </a:prstGeom>
          <a:noFill/>
          <a:ln>
            <a:noFill/>
          </a:ln>
        </p:spPr>
      </p:pic>
      <p:sp>
        <p:nvSpPr>
          <p:cNvPr id="30" name="TextBox 29"/>
          <p:cNvSpPr txBox="1"/>
          <p:nvPr/>
        </p:nvSpPr>
        <p:spPr>
          <a:xfrm rot="19737196">
            <a:off x="9732778" y="4601164"/>
            <a:ext cx="582211" cy="261610"/>
          </a:xfrm>
          <a:prstGeom prst="rect">
            <a:avLst/>
          </a:prstGeom>
          <a:solidFill>
            <a:srgbClr val="002060"/>
          </a:solidFill>
        </p:spPr>
        <p:txBody>
          <a:bodyPr wrap="none" rtlCol="0">
            <a:spAutoFit/>
          </a:bodyPr>
          <a:lstStyle/>
          <a:p>
            <a:r>
              <a:rPr lang="en-US" sz="1050" b="1" dirty="0">
                <a:solidFill>
                  <a:schemeClr val="bg1"/>
                </a:solidFill>
              </a:rPr>
              <a:t>Doctor</a:t>
            </a:r>
            <a:endParaRPr lang="th-TH" sz="1050" b="1" dirty="0">
              <a:solidFill>
                <a:schemeClr val="bg1"/>
              </a:solidFill>
            </a:endParaRPr>
          </a:p>
        </p:txBody>
      </p:sp>
      <p:sp>
        <p:nvSpPr>
          <p:cNvPr id="31" name="TextBox 30"/>
          <p:cNvSpPr txBox="1"/>
          <p:nvPr/>
        </p:nvSpPr>
        <p:spPr>
          <a:xfrm rot="19737196">
            <a:off x="10139929" y="4662237"/>
            <a:ext cx="529312" cy="261610"/>
          </a:xfrm>
          <a:prstGeom prst="rect">
            <a:avLst/>
          </a:prstGeom>
          <a:solidFill>
            <a:srgbClr val="002060"/>
          </a:solidFill>
        </p:spPr>
        <p:txBody>
          <a:bodyPr wrap="square" rtlCol="0">
            <a:spAutoFit/>
          </a:bodyPr>
          <a:lstStyle/>
          <a:p>
            <a:r>
              <a:rPr lang="en-US" sz="1050" b="1" dirty="0">
                <a:solidFill>
                  <a:schemeClr val="bg1"/>
                </a:solidFill>
              </a:rPr>
              <a:t>Nurse</a:t>
            </a:r>
            <a:endParaRPr lang="th-TH" sz="1050" b="1" dirty="0">
              <a:solidFill>
                <a:schemeClr val="bg1"/>
              </a:solidFill>
            </a:endParaRPr>
          </a:p>
        </p:txBody>
      </p:sp>
      <p:sp>
        <p:nvSpPr>
          <p:cNvPr id="35" name="TextBox 34"/>
          <p:cNvSpPr txBox="1"/>
          <p:nvPr/>
        </p:nvSpPr>
        <p:spPr>
          <a:xfrm rot="19737196">
            <a:off x="10440476" y="4728155"/>
            <a:ext cx="769763" cy="261610"/>
          </a:xfrm>
          <a:prstGeom prst="rect">
            <a:avLst/>
          </a:prstGeom>
          <a:solidFill>
            <a:srgbClr val="002060"/>
          </a:solidFill>
        </p:spPr>
        <p:txBody>
          <a:bodyPr wrap="none" rtlCol="0">
            <a:spAutoFit/>
          </a:bodyPr>
          <a:lstStyle/>
          <a:p>
            <a:r>
              <a:rPr lang="en-US" sz="1050" b="1" dirty="0" smtClean="0">
                <a:solidFill>
                  <a:schemeClr val="bg1"/>
                </a:solidFill>
              </a:rPr>
              <a:t>Volunteer</a:t>
            </a:r>
            <a:endParaRPr lang="th-TH" sz="1050" b="1" dirty="0">
              <a:solidFill>
                <a:schemeClr val="bg1"/>
              </a:solidFill>
            </a:endParaRPr>
          </a:p>
        </p:txBody>
      </p:sp>
      <p:sp>
        <p:nvSpPr>
          <p:cNvPr id="36" name="TextBox 35"/>
          <p:cNvSpPr txBox="1"/>
          <p:nvPr/>
        </p:nvSpPr>
        <p:spPr>
          <a:xfrm rot="19737196">
            <a:off x="10866058" y="4727313"/>
            <a:ext cx="952505" cy="261610"/>
          </a:xfrm>
          <a:prstGeom prst="rect">
            <a:avLst/>
          </a:prstGeom>
          <a:solidFill>
            <a:srgbClr val="002060"/>
          </a:solidFill>
        </p:spPr>
        <p:txBody>
          <a:bodyPr wrap="none" rtlCol="0">
            <a:spAutoFit/>
          </a:bodyPr>
          <a:lstStyle/>
          <a:p>
            <a:r>
              <a:rPr lang="en-US" sz="1050" b="1" dirty="0">
                <a:solidFill>
                  <a:schemeClr val="bg1"/>
                </a:solidFill>
              </a:rPr>
              <a:t>Patient’s Son</a:t>
            </a:r>
            <a:endParaRPr lang="th-TH" sz="1050" b="1" dirty="0">
              <a:solidFill>
                <a:schemeClr val="bg1"/>
              </a:solidFill>
            </a:endParaRPr>
          </a:p>
        </p:txBody>
      </p:sp>
      <p:sp>
        <p:nvSpPr>
          <p:cNvPr id="37" name="TextBox 36"/>
          <p:cNvSpPr txBox="1"/>
          <p:nvPr/>
        </p:nvSpPr>
        <p:spPr>
          <a:xfrm>
            <a:off x="837123" y="180301"/>
            <a:ext cx="10766742" cy="523220"/>
          </a:xfrm>
          <a:prstGeom prst="rect">
            <a:avLst/>
          </a:prstGeom>
          <a:noFill/>
        </p:spPr>
        <p:txBody>
          <a:bodyPr wrap="square" rtlCol="0">
            <a:spAutoFit/>
          </a:bodyPr>
          <a:lstStyle/>
          <a:p>
            <a:r>
              <a:rPr lang="en-US" b="1" dirty="0" smtClean="0"/>
              <a:t>Evolution: </a:t>
            </a:r>
            <a:r>
              <a:rPr lang="en-US" sz="2400" b="1" dirty="0" smtClean="0"/>
              <a:t>Doctor as a member of “Matrix Team”</a:t>
            </a:r>
            <a:r>
              <a:rPr lang="en-US" b="1" dirty="0" smtClean="0"/>
              <a:t> &gt;&gt;&gt; </a:t>
            </a:r>
            <a:r>
              <a:rPr lang="en-US" b="1" dirty="0" smtClean="0">
                <a:solidFill>
                  <a:srgbClr val="FF0000"/>
                </a:solidFill>
              </a:rPr>
              <a:t>PERSON-</a:t>
            </a:r>
            <a:r>
              <a:rPr lang="en-US" b="1" dirty="0" err="1" smtClean="0">
                <a:solidFill>
                  <a:srgbClr val="FF0000"/>
                </a:solidFill>
              </a:rPr>
              <a:t>Centred</a:t>
            </a:r>
            <a:r>
              <a:rPr lang="en-US" b="1" dirty="0" smtClean="0">
                <a:solidFill>
                  <a:srgbClr val="FF0000"/>
                </a:solidFill>
              </a:rPr>
              <a:t> Care</a:t>
            </a:r>
            <a:endParaRPr lang="th-TH" b="1" dirty="0">
              <a:solidFill>
                <a:srgbClr val="FF0000"/>
              </a:solidFill>
            </a:endParaRPr>
          </a:p>
        </p:txBody>
      </p:sp>
    </p:spTree>
    <p:extLst>
      <p:ext uri="{BB962C8B-B14F-4D97-AF65-F5344CB8AC3E}">
        <p14:creationId xmlns:p14="http://schemas.microsoft.com/office/powerpoint/2010/main" val="3522755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837123" y="180301"/>
            <a:ext cx="10769656" cy="523220"/>
          </a:xfrm>
          <a:prstGeom prst="rect">
            <a:avLst/>
          </a:prstGeom>
          <a:noFill/>
        </p:spPr>
        <p:txBody>
          <a:bodyPr wrap="square" rtlCol="0">
            <a:spAutoFit/>
          </a:bodyPr>
          <a:lstStyle/>
          <a:p>
            <a:r>
              <a:rPr lang="en-US" b="1" dirty="0" smtClean="0"/>
              <a:t>Evolution: </a:t>
            </a:r>
            <a:r>
              <a:rPr lang="en-US" sz="2300" b="1" dirty="0" smtClean="0"/>
              <a:t>DHB facilitates “Matrix Teams/Links/Networks”</a:t>
            </a:r>
            <a:r>
              <a:rPr lang="en-US" b="1" dirty="0" smtClean="0"/>
              <a:t> </a:t>
            </a:r>
            <a:r>
              <a:rPr lang="en-US" b="1" dirty="0" smtClean="0">
                <a:solidFill>
                  <a:srgbClr val="FF0000"/>
                </a:solidFill>
              </a:rPr>
              <a:t>PEOPLE-</a:t>
            </a:r>
            <a:r>
              <a:rPr lang="en-US" b="1" dirty="0" err="1" smtClean="0">
                <a:solidFill>
                  <a:srgbClr val="FF0000"/>
                </a:solidFill>
              </a:rPr>
              <a:t>Centred</a:t>
            </a:r>
            <a:r>
              <a:rPr lang="en-US" b="1" dirty="0" smtClean="0">
                <a:solidFill>
                  <a:srgbClr val="FF0000"/>
                </a:solidFill>
              </a:rPr>
              <a:t> Care</a:t>
            </a:r>
            <a:endParaRPr lang="th-TH" b="1" dirty="0">
              <a:solidFill>
                <a:srgbClr val="FF0000"/>
              </a:solidFill>
            </a:endParaRPr>
          </a:p>
        </p:txBody>
      </p:sp>
      <p:pic>
        <p:nvPicPr>
          <p:cNvPr id="32" name="Picture 2"/>
          <p:cNvPicPr>
            <a:picLocks noChangeAspect="1" noChangeArrowheads="1"/>
          </p:cNvPicPr>
          <p:nvPr/>
        </p:nvPicPr>
        <p:blipFill>
          <a:blip r:embed="rId2"/>
          <a:srcRect/>
          <a:stretch>
            <a:fillRect/>
          </a:stretch>
        </p:blipFill>
        <p:spPr bwMode="auto">
          <a:xfrm>
            <a:off x="6827062" y="1735410"/>
            <a:ext cx="4132860" cy="3198219"/>
          </a:xfrm>
          <a:prstGeom prst="rect">
            <a:avLst/>
          </a:prstGeom>
          <a:noFill/>
          <a:ln w="9525">
            <a:noFill/>
            <a:miter lim="800000"/>
            <a:headEnd/>
            <a:tailEnd/>
          </a:ln>
          <a:effectLst/>
        </p:spPr>
      </p:pic>
      <p:sp>
        <p:nvSpPr>
          <p:cNvPr id="33" name="TextBox 32"/>
          <p:cNvSpPr txBox="1"/>
          <p:nvPr/>
        </p:nvSpPr>
        <p:spPr>
          <a:xfrm>
            <a:off x="6153521" y="1909337"/>
            <a:ext cx="826689" cy="307777"/>
          </a:xfrm>
          <a:prstGeom prst="rect">
            <a:avLst/>
          </a:prstGeom>
          <a:noFill/>
        </p:spPr>
        <p:txBody>
          <a:bodyPr wrap="square" rtlCol="0">
            <a:spAutoFit/>
          </a:bodyPr>
          <a:lstStyle/>
          <a:p>
            <a:r>
              <a:rPr lang="en-US" sz="1400" dirty="0" smtClean="0">
                <a:cs typeface="Angsana New" panose="02020603050405020304" pitchFamily="18" charset="-34"/>
              </a:rPr>
              <a:t>Hospital</a:t>
            </a:r>
            <a:endParaRPr lang="th-TH" sz="1400" dirty="0">
              <a:cs typeface="Angsana New" panose="02020603050405020304" pitchFamily="18" charset="-34"/>
            </a:endParaRPr>
          </a:p>
        </p:txBody>
      </p:sp>
      <p:sp>
        <p:nvSpPr>
          <p:cNvPr id="42" name="TextBox 41"/>
          <p:cNvSpPr txBox="1"/>
          <p:nvPr/>
        </p:nvSpPr>
        <p:spPr>
          <a:xfrm>
            <a:off x="5881295" y="2586887"/>
            <a:ext cx="1207934" cy="307777"/>
          </a:xfrm>
          <a:prstGeom prst="rect">
            <a:avLst/>
          </a:prstGeom>
          <a:noFill/>
        </p:spPr>
        <p:txBody>
          <a:bodyPr wrap="square" rtlCol="0">
            <a:spAutoFit/>
          </a:bodyPr>
          <a:lstStyle/>
          <a:p>
            <a:r>
              <a:rPr lang="en-US" sz="1400" dirty="0" smtClean="0">
                <a:cs typeface="Angsana New" panose="02020603050405020304" pitchFamily="18" charset="-34"/>
              </a:rPr>
              <a:t>Health </a:t>
            </a:r>
            <a:r>
              <a:rPr lang="en-US" sz="1400" dirty="0">
                <a:cs typeface="Angsana New" panose="02020603050405020304" pitchFamily="18" charset="-34"/>
              </a:rPr>
              <a:t>C</a:t>
            </a:r>
            <a:r>
              <a:rPr lang="en-US" sz="1400" dirty="0" smtClean="0">
                <a:cs typeface="Angsana New" panose="02020603050405020304" pitchFamily="18" charset="-34"/>
              </a:rPr>
              <a:t>entre</a:t>
            </a:r>
            <a:endParaRPr lang="th-TH" sz="1400" dirty="0">
              <a:cs typeface="Angsana New" panose="02020603050405020304" pitchFamily="18" charset="-34"/>
            </a:endParaRPr>
          </a:p>
        </p:txBody>
      </p:sp>
      <p:sp>
        <p:nvSpPr>
          <p:cNvPr id="45" name="Rectangle 44"/>
          <p:cNvSpPr/>
          <p:nvPr/>
        </p:nvSpPr>
        <p:spPr>
          <a:xfrm>
            <a:off x="10882277" y="1896805"/>
            <a:ext cx="706860" cy="307777"/>
          </a:xfrm>
          <a:prstGeom prst="rect">
            <a:avLst/>
          </a:prstGeom>
        </p:spPr>
        <p:txBody>
          <a:bodyPr wrap="none">
            <a:spAutoFit/>
          </a:bodyPr>
          <a:lstStyle/>
          <a:p>
            <a:r>
              <a:rPr lang="en-US" sz="1400" dirty="0" smtClean="0">
                <a:cs typeface="Angsana New" panose="02020603050405020304" pitchFamily="18" charset="-34"/>
              </a:rPr>
              <a:t>District</a:t>
            </a:r>
            <a:endParaRPr lang="th-TH" sz="1400" dirty="0">
              <a:cs typeface="Angsana New" panose="02020603050405020304" pitchFamily="18" charset="-34"/>
            </a:endParaRPr>
          </a:p>
        </p:txBody>
      </p:sp>
      <p:sp>
        <p:nvSpPr>
          <p:cNvPr id="46" name="Rectangle 45"/>
          <p:cNvSpPr/>
          <p:nvPr/>
        </p:nvSpPr>
        <p:spPr>
          <a:xfrm>
            <a:off x="10728736" y="2572821"/>
            <a:ext cx="1032270" cy="307777"/>
          </a:xfrm>
          <a:prstGeom prst="rect">
            <a:avLst/>
          </a:prstGeom>
        </p:spPr>
        <p:txBody>
          <a:bodyPr wrap="none">
            <a:spAutoFit/>
          </a:bodyPr>
          <a:lstStyle/>
          <a:p>
            <a:r>
              <a:rPr lang="en-US" sz="1400" dirty="0" smtClean="0">
                <a:cs typeface="Angsana New" panose="02020603050405020304" pitchFamily="18" charset="-34"/>
              </a:rPr>
              <a:t>Sub-District</a:t>
            </a:r>
            <a:endParaRPr lang="th-TH" sz="1400" dirty="0">
              <a:cs typeface="Angsana New" panose="02020603050405020304" pitchFamily="18" charset="-34"/>
            </a:endParaRPr>
          </a:p>
        </p:txBody>
      </p:sp>
      <p:sp>
        <p:nvSpPr>
          <p:cNvPr id="47" name="TextBox 46"/>
          <p:cNvSpPr txBox="1"/>
          <p:nvPr/>
        </p:nvSpPr>
        <p:spPr>
          <a:xfrm>
            <a:off x="7057485" y="3294005"/>
            <a:ext cx="682720" cy="307777"/>
          </a:xfrm>
          <a:prstGeom prst="rect">
            <a:avLst/>
          </a:prstGeom>
          <a:noFill/>
        </p:spPr>
        <p:txBody>
          <a:bodyPr wrap="square" rtlCol="0">
            <a:spAutoFit/>
          </a:bodyPr>
          <a:lstStyle/>
          <a:p>
            <a:r>
              <a:rPr lang="en-US" sz="1400" dirty="0" smtClean="0">
                <a:cs typeface="Angsana New" panose="02020603050405020304" pitchFamily="18" charset="-34"/>
              </a:rPr>
              <a:t>Village</a:t>
            </a:r>
            <a:endParaRPr lang="th-TH" sz="1400" dirty="0">
              <a:cs typeface="Angsana New" panose="02020603050405020304" pitchFamily="18" charset="-34"/>
            </a:endParaRPr>
          </a:p>
        </p:txBody>
      </p:sp>
      <p:sp>
        <p:nvSpPr>
          <p:cNvPr id="48" name="TextBox 47"/>
          <p:cNvSpPr txBox="1"/>
          <p:nvPr/>
        </p:nvSpPr>
        <p:spPr>
          <a:xfrm>
            <a:off x="7198345" y="3866987"/>
            <a:ext cx="722163" cy="307777"/>
          </a:xfrm>
          <a:prstGeom prst="rect">
            <a:avLst/>
          </a:prstGeom>
          <a:noFill/>
        </p:spPr>
        <p:txBody>
          <a:bodyPr wrap="square" rtlCol="0">
            <a:spAutoFit/>
          </a:bodyPr>
          <a:lstStyle/>
          <a:p>
            <a:r>
              <a:rPr lang="en-US" sz="1400" dirty="0" smtClean="0">
                <a:cs typeface="Angsana New" panose="02020603050405020304" pitchFamily="18" charset="-34"/>
              </a:rPr>
              <a:t>Family</a:t>
            </a:r>
            <a:endParaRPr lang="th-TH" sz="1400" dirty="0">
              <a:cs typeface="Angsana New" panose="02020603050405020304" pitchFamily="18" charset="-34"/>
            </a:endParaRPr>
          </a:p>
        </p:txBody>
      </p:sp>
      <p:sp>
        <p:nvSpPr>
          <p:cNvPr id="49" name="TextBox 48"/>
          <p:cNvSpPr txBox="1"/>
          <p:nvPr/>
        </p:nvSpPr>
        <p:spPr>
          <a:xfrm>
            <a:off x="9970848" y="3895786"/>
            <a:ext cx="936619" cy="307777"/>
          </a:xfrm>
          <a:prstGeom prst="rect">
            <a:avLst/>
          </a:prstGeom>
          <a:noFill/>
        </p:spPr>
        <p:txBody>
          <a:bodyPr wrap="square" rtlCol="0">
            <a:spAutoFit/>
          </a:bodyPr>
          <a:lstStyle/>
          <a:p>
            <a:r>
              <a:rPr lang="en-US" sz="1400" dirty="0" smtClean="0">
                <a:cs typeface="Angsana New" panose="02020603050405020304" pitchFamily="18" charset="-34"/>
              </a:rPr>
              <a:t>Relatives</a:t>
            </a:r>
            <a:endParaRPr lang="th-TH" sz="1400" dirty="0">
              <a:cs typeface="Angsana New" panose="02020603050405020304" pitchFamily="18" charset="-34"/>
            </a:endParaRPr>
          </a:p>
        </p:txBody>
      </p:sp>
      <p:sp>
        <p:nvSpPr>
          <p:cNvPr id="50" name="TextBox 49"/>
          <p:cNvSpPr txBox="1"/>
          <p:nvPr/>
        </p:nvSpPr>
        <p:spPr>
          <a:xfrm>
            <a:off x="8368451" y="4866666"/>
            <a:ext cx="1115220" cy="338554"/>
          </a:xfrm>
          <a:prstGeom prst="rect">
            <a:avLst/>
          </a:prstGeom>
          <a:noFill/>
        </p:spPr>
        <p:txBody>
          <a:bodyPr wrap="square" rtlCol="0">
            <a:spAutoFit/>
          </a:bodyPr>
          <a:lstStyle/>
          <a:p>
            <a:pPr algn="ctr"/>
            <a:r>
              <a:rPr lang="en-US" sz="1600" b="1" dirty="0" smtClean="0">
                <a:solidFill>
                  <a:srgbClr val="002060"/>
                </a:solidFill>
                <a:cs typeface="Angsana New" panose="02020603050405020304" pitchFamily="18" charset="-34"/>
              </a:rPr>
              <a:t>Individual</a:t>
            </a:r>
            <a:endParaRPr lang="th-TH" sz="1600" b="1" dirty="0">
              <a:solidFill>
                <a:srgbClr val="002060"/>
              </a:solidFill>
              <a:cs typeface="Angsana New" panose="02020603050405020304" pitchFamily="18" charset="-34"/>
            </a:endParaRPr>
          </a:p>
        </p:txBody>
      </p:sp>
      <p:sp>
        <p:nvSpPr>
          <p:cNvPr id="53" name="TextBox 52"/>
          <p:cNvSpPr txBox="1"/>
          <p:nvPr/>
        </p:nvSpPr>
        <p:spPr>
          <a:xfrm>
            <a:off x="8185034" y="1522740"/>
            <a:ext cx="1410362" cy="338554"/>
          </a:xfrm>
          <a:prstGeom prst="rect">
            <a:avLst/>
          </a:prstGeom>
          <a:noFill/>
        </p:spPr>
        <p:txBody>
          <a:bodyPr wrap="square" rtlCol="0">
            <a:spAutoFit/>
          </a:bodyPr>
          <a:lstStyle/>
          <a:p>
            <a:pPr algn="ctr"/>
            <a:r>
              <a:rPr lang="en-US" sz="1400" b="1" dirty="0" smtClean="0">
                <a:solidFill>
                  <a:srgbClr val="FF0000"/>
                </a:solidFill>
                <a:cs typeface="Angsana New" panose="02020603050405020304" pitchFamily="18" charset="-34"/>
              </a:rPr>
              <a:t>Family </a:t>
            </a:r>
            <a:r>
              <a:rPr lang="en-US" sz="1600" b="1" dirty="0" smtClean="0">
                <a:solidFill>
                  <a:srgbClr val="FF0000"/>
                </a:solidFill>
                <a:cs typeface="Angsana New" panose="02020603050405020304" pitchFamily="18" charset="-34"/>
              </a:rPr>
              <a:t>Doctor</a:t>
            </a:r>
            <a:endParaRPr lang="th-TH" sz="1400" b="1" dirty="0">
              <a:solidFill>
                <a:srgbClr val="FF0000"/>
              </a:solidFill>
              <a:cs typeface="Angsana New" panose="02020603050405020304" pitchFamily="18" charset="-34"/>
            </a:endParaRPr>
          </a:p>
        </p:txBody>
      </p:sp>
      <p:sp>
        <p:nvSpPr>
          <p:cNvPr id="54" name="TextBox 53"/>
          <p:cNvSpPr txBox="1"/>
          <p:nvPr/>
        </p:nvSpPr>
        <p:spPr>
          <a:xfrm>
            <a:off x="10030352" y="3253220"/>
            <a:ext cx="2024274" cy="307777"/>
          </a:xfrm>
          <a:prstGeom prst="rect">
            <a:avLst/>
          </a:prstGeom>
          <a:noFill/>
        </p:spPr>
        <p:txBody>
          <a:bodyPr wrap="square" rtlCol="0">
            <a:spAutoFit/>
          </a:bodyPr>
          <a:lstStyle/>
          <a:p>
            <a:r>
              <a:rPr lang="en-US" sz="1400" dirty="0" smtClean="0">
                <a:cs typeface="Angsana New" panose="02020603050405020304" pitchFamily="18" charset="-34"/>
              </a:rPr>
              <a:t>Village Health Volunteers</a:t>
            </a:r>
            <a:endParaRPr lang="th-TH" sz="1400" dirty="0">
              <a:cs typeface="Angsana New" panose="02020603050405020304" pitchFamily="18" charset="-34"/>
            </a:endParaRPr>
          </a:p>
        </p:txBody>
      </p:sp>
      <p:sp>
        <p:nvSpPr>
          <p:cNvPr id="55" name="Right Arrow 54"/>
          <p:cNvSpPr/>
          <p:nvPr/>
        </p:nvSpPr>
        <p:spPr>
          <a:xfrm rot="10800000">
            <a:off x="5962703" y="3248351"/>
            <a:ext cx="865697" cy="361220"/>
          </a:xfrm>
          <a:prstGeom prst="rightArrow">
            <a:avLst/>
          </a:prstGeom>
          <a:solidFill>
            <a:srgbClr val="FF0000"/>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1" name="TextBox 50"/>
          <p:cNvSpPr txBox="1"/>
          <p:nvPr/>
        </p:nvSpPr>
        <p:spPr>
          <a:xfrm>
            <a:off x="6278925" y="877623"/>
            <a:ext cx="5621154" cy="646331"/>
          </a:xfrm>
          <a:prstGeom prst="rect">
            <a:avLst/>
          </a:prstGeom>
          <a:noFill/>
        </p:spPr>
        <p:txBody>
          <a:bodyPr wrap="square" rtlCol="0">
            <a:spAutoFit/>
          </a:bodyPr>
          <a:lstStyle/>
          <a:p>
            <a:pPr algn="ctr"/>
            <a:r>
              <a:rPr lang="en-US" sz="1800" b="1" dirty="0" smtClean="0">
                <a:cs typeface="Angsana New" panose="02020603050405020304" pitchFamily="18" charset="-34"/>
              </a:rPr>
              <a:t>A way forward in the </a:t>
            </a:r>
            <a:r>
              <a:rPr lang="en-US" sz="1800" b="1" dirty="0" smtClean="0">
                <a:solidFill>
                  <a:srgbClr val="002060"/>
                </a:solidFill>
                <a:cs typeface="Angsana New" panose="02020603050405020304" pitchFamily="18" charset="-34"/>
              </a:rPr>
              <a:t>New Constitution</a:t>
            </a:r>
            <a:r>
              <a:rPr lang="en-US" sz="1800" b="1" dirty="0" smtClean="0">
                <a:cs typeface="Angsana New" panose="02020603050405020304" pitchFamily="18" charset="-34"/>
              </a:rPr>
              <a:t>: “</a:t>
            </a:r>
            <a:r>
              <a:rPr lang="en-US" sz="1800" b="1" dirty="0" smtClean="0">
                <a:solidFill>
                  <a:srgbClr val="FF0000"/>
                </a:solidFill>
                <a:cs typeface="Angsana New" panose="02020603050405020304" pitchFamily="18" charset="-34"/>
              </a:rPr>
              <a:t>Empanelment</a:t>
            </a:r>
            <a:r>
              <a:rPr lang="en-US" sz="1800" b="1" dirty="0" smtClean="0">
                <a:cs typeface="Angsana New" panose="02020603050405020304" pitchFamily="18" charset="-34"/>
              </a:rPr>
              <a:t>”</a:t>
            </a:r>
          </a:p>
          <a:p>
            <a:pPr algn="ctr"/>
            <a:r>
              <a:rPr lang="en-US" sz="1800" b="1" dirty="0" smtClean="0">
                <a:cs typeface="Angsana New" panose="02020603050405020304" pitchFamily="18" charset="-34"/>
              </a:rPr>
              <a:t>(Patient-, Person-, and People-</a:t>
            </a:r>
            <a:r>
              <a:rPr lang="en-US" sz="1800" b="1" dirty="0" err="1" smtClean="0">
                <a:cs typeface="Angsana New" panose="02020603050405020304" pitchFamily="18" charset="-34"/>
              </a:rPr>
              <a:t>Centred</a:t>
            </a:r>
            <a:r>
              <a:rPr lang="en-US" sz="1800" b="1" dirty="0" smtClean="0">
                <a:cs typeface="Angsana New" panose="02020603050405020304" pitchFamily="18" charset="-34"/>
              </a:rPr>
              <a:t> Care) </a:t>
            </a:r>
            <a:endParaRPr lang="th-TH" sz="1800" b="1" dirty="0">
              <a:cs typeface="Angsana New" panose="02020603050405020304" pitchFamily="18" charset="-34"/>
            </a:endParaRPr>
          </a:p>
        </p:txBody>
      </p:sp>
      <p:sp>
        <p:nvSpPr>
          <p:cNvPr id="22" name="TextBox 21"/>
          <p:cNvSpPr txBox="1"/>
          <p:nvPr/>
        </p:nvSpPr>
        <p:spPr>
          <a:xfrm>
            <a:off x="6671256" y="5210867"/>
            <a:ext cx="5228823" cy="1477328"/>
          </a:xfrm>
          <a:prstGeom prst="rect">
            <a:avLst/>
          </a:prstGeom>
          <a:noFill/>
        </p:spPr>
        <p:txBody>
          <a:bodyPr wrap="square" rtlCol="0">
            <a:spAutoFit/>
          </a:bodyPr>
          <a:lstStyle/>
          <a:p>
            <a:pPr algn="ctr"/>
            <a:r>
              <a:rPr lang="en-US" sz="1800" b="1" dirty="0" smtClean="0">
                <a:cs typeface="Angsana New" panose="02020603050405020304" pitchFamily="18" charset="-34"/>
              </a:rPr>
              <a:t>Systematic Link</a:t>
            </a:r>
            <a:r>
              <a:rPr lang="en-US" sz="1800" dirty="0" smtClean="0">
                <a:cs typeface="Angsana New" panose="02020603050405020304" pitchFamily="18" charset="-34"/>
              </a:rPr>
              <a:t>: The name of Doctor </a:t>
            </a:r>
          </a:p>
          <a:p>
            <a:pPr algn="ctr"/>
            <a:r>
              <a:rPr lang="en-US" sz="1800" dirty="0" smtClean="0">
                <a:cs typeface="Angsana New" panose="02020603050405020304" pitchFamily="18" charset="-34"/>
              </a:rPr>
              <a:t>with the name of the Population </a:t>
            </a:r>
          </a:p>
          <a:p>
            <a:pPr algn="ctr"/>
            <a:r>
              <a:rPr lang="en-US" sz="1800" dirty="0" smtClean="0">
                <a:cs typeface="Angsana New" panose="02020603050405020304" pitchFamily="18" charset="-34"/>
              </a:rPr>
              <a:t>-&gt; a clear </a:t>
            </a:r>
            <a:r>
              <a:rPr lang="en-US" sz="1800" b="1" dirty="0" smtClean="0">
                <a:solidFill>
                  <a:srgbClr val="FF0000"/>
                </a:solidFill>
                <a:cs typeface="Angsana New" panose="02020603050405020304" pitchFamily="18" charset="-34"/>
              </a:rPr>
              <a:t>Matrix Team</a:t>
            </a:r>
          </a:p>
          <a:p>
            <a:pPr algn="ctr"/>
            <a:r>
              <a:rPr lang="en-US" sz="1800" b="1" dirty="0" smtClean="0">
                <a:cs typeface="Angsana New" panose="02020603050405020304" pitchFamily="18" charset="-34"/>
              </a:rPr>
              <a:t> (Horizontal/Vertical Team including Diagonal relationships -&gt; Person-</a:t>
            </a:r>
            <a:r>
              <a:rPr lang="en-US" sz="1800" b="1" dirty="0" err="1">
                <a:cs typeface="Angsana New" panose="02020603050405020304" pitchFamily="18" charset="-34"/>
              </a:rPr>
              <a:t>C</a:t>
            </a:r>
            <a:r>
              <a:rPr lang="en-US" sz="1800" b="1" dirty="0" err="1" smtClean="0">
                <a:cs typeface="Angsana New" panose="02020603050405020304" pitchFamily="18" charset="-34"/>
              </a:rPr>
              <a:t>entred</a:t>
            </a:r>
            <a:r>
              <a:rPr lang="en-US" sz="1800" b="1" dirty="0" smtClean="0">
                <a:cs typeface="Angsana New" panose="02020603050405020304" pitchFamily="18" charset="-34"/>
              </a:rPr>
              <a:t> care)</a:t>
            </a:r>
            <a:endParaRPr lang="th-TH" sz="1800" b="1" dirty="0">
              <a:cs typeface="Angsana New" panose="02020603050405020304" pitchFamily="18" charset="-34"/>
            </a:endParaRPr>
          </a:p>
        </p:txBody>
      </p:sp>
      <p:pic>
        <p:nvPicPr>
          <p:cNvPr id="26" name="Image 1"/>
          <p:cNvPicPr/>
          <p:nvPr/>
        </p:nvPicPr>
        <p:blipFill>
          <a:blip r:embed="rId3"/>
          <a:srcRect l="10083" t="13492" r="11901" b="3175"/>
          <a:stretch>
            <a:fillRect/>
          </a:stretch>
        </p:blipFill>
        <p:spPr bwMode="auto">
          <a:xfrm>
            <a:off x="437881" y="878799"/>
            <a:ext cx="5344881" cy="4819236"/>
          </a:xfrm>
          <a:prstGeom prst="rect">
            <a:avLst/>
          </a:prstGeom>
          <a:noFill/>
          <a:ln w="9525">
            <a:noFill/>
            <a:miter lim="800000"/>
            <a:headEnd/>
            <a:tailEnd/>
          </a:ln>
        </p:spPr>
      </p:pic>
      <p:sp>
        <p:nvSpPr>
          <p:cNvPr id="29" name="Titre 1"/>
          <p:cNvSpPr txBox="1">
            <a:spLocks/>
          </p:cNvSpPr>
          <p:nvPr/>
        </p:nvSpPr>
        <p:spPr>
          <a:xfrm>
            <a:off x="643942" y="5698035"/>
            <a:ext cx="5795495" cy="582594"/>
          </a:xfrm>
          <a:prstGeom prst="rect">
            <a:avLst/>
          </a:prstGeom>
        </p:spPr>
        <p:txBody>
          <a:bodyPr anchor="ctr" anchorCtr="0">
            <a:noAutofit/>
          </a:bodyPr>
          <a:lstStyle/>
          <a:p>
            <a:pPr algn="ctr">
              <a:spcBef>
                <a:spcPct val="0"/>
              </a:spcBef>
            </a:pPr>
            <a:r>
              <a:rPr lang="en-US" sz="1400" b="1" dirty="0">
                <a:latin typeface="Arial" pitchFamily="34" charset="0"/>
                <a:ea typeface="+mj-ea"/>
                <a:cs typeface="Arial" pitchFamily="34" charset="0"/>
              </a:rPr>
              <a:t>Matrix links in DHS: teams, networks, </a:t>
            </a:r>
            <a:r>
              <a:rPr lang="en-US" sz="1400" b="1" dirty="0" smtClean="0">
                <a:latin typeface="Arial" pitchFamily="34" charset="0"/>
                <a:ea typeface="+mj-ea"/>
                <a:cs typeface="Arial" pitchFamily="34" charset="0"/>
              </a:rPr>
              <a:t>participation/collaboration </a:t>
            </a:r>
          </a:p>
          <a:p>
            <a:pPr algn="ctr">
              <a:spcBef>
                <a:spcPct val="0"/>
              </a:spcBef>
            </a:pPr>
            <a:r>
              <a:rPr lang="en-US" sz="1400" b="1" dirty="0" smtClean="0">
                <a:solidFill>
                  <a:srgbClr val="002060"/>
                </a:solidFill>
                <a:latin typeface="Arial" pitchFamily="34" charset="0"/>
                <a:ea typeface="+mj-ea"/>
                <a:cs typeface="Arial" pitchFamily="34" charset="0"/>
              </a:rPr>
              <a:t>--&gt;&gt; Extended Matrix Teams</a:t>
            </a:r>
            <a:endParaRPr lang="en-GB" sz="1400" b="1" dirty="0">
              <a:solidFill>
                <a:srgbClr val="002060"/>
              </a:solidFill>
              <a:latin typeface="Arial" pitchFamily="34" charset="0"/>
              <a:ea typeface="+mj-ea"/>
              <a:cs typeface="Arial" pitchFamily="34" charset="0"/>
            </a:endParaRPr>
          </a:p>
        </p:txBody>
      </p:sp>
      <p:sp>
        <p:nvSpPr>
          <p:cNvPr id="30" name="Right Arrow 29"/>
          <p:cNvSpPr/>
          <p:nvPr/>
        </p:nvSpPr>
        <p:spPr>
          <a:xfrm>
            <a:off x="6012071" y="4160604"/>
            <a:ext cx="865697" cy="361220"/>
          </a:xfrm>
          <a:prstGeom prst="rightArrow">
            <a:avLst/>
          </a:prstGeom>
          <a:solidFill>
            <a:srgbClr val="FF0000"/>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1" name="TextBox 30"/>
          <p:cNvSpPr txBox="1"/>
          <p:nvPr/>
        </p:nvSpPr>
        <p:spPr>
          <a:xfrm>
            <a:off x="5840510" y="3615048"/>
            <a:ext cx="1207934" cy="523220"/>
          </a:xfrm>
          <a:prstGeom prst="rect">
            <a:avLst/>
          </a:prstGeom>
          <a:noFill/>
        </p:spPr>
        <p:txBody>
          <a:bodyPr wrap="square" rtlCol="0">
            <a:spAutoFit/>
          </a:bodyPr>
          <a:lstStyle/>
          <a:p>
            <a:pPr algn="ctr"/>
            <a:r>
              <a:rPr lang="en-US" sz="1400" i="1" dirty="0" smtClean="0">
                <a:solidFill>
                  <a:srgbClr val="002060"/>
                </a:solidFill>
                <a:cs typeface="Angsana New" panose="02020603050405020304" pitchFamily="18" charset="-34"/>
              </a:rPr>
              <a:t>Interactive</a:t>
            </a:r>
          </a:p>
          <a:p>
            <a:pPr algn="ctr"/>
            <a:r>
              <a:rPr lang="en-US" sz="1400" i="1" dirty="0" smtClean="0">
                <a:solidFill>
                  <a:srgbClr val="002060"/>
                </a:solidFill>
                <a:cs typeface="Angsana New" panose="02020603050405020304" pitchFamily="18" charset="-34"/>
              </a:rPr>
              <a:t>Synergies</a:t>
            </a:r>
            <a:endParaRPr lang="th-TH" sz="1400" i="1" dirty="0">
              <a:solidFill>
                <a:srgbClr val="002060"/>
              </a:solidFill>
              <a:cs typeface="Angsana New" panose="02020603050405020304" pitchFamily="18" charset="-34"/>
            </a:endParaRPr>
          </a:p>
        </p:txBody>
      </p:sp>
      <p:sp>
        <p:nvSpPr>
          <p:cNvPr id="2" name="Rectangle 1"/>
          <p:cNvSpPr/>
          <p:nvPr/>
        </p:nvSpPr>
        <p:spPr>
          <a:xfrm>
            <a:off x="5840510" y="3116687"/>
            <a:ext cx="1139700" cy="155834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35" name="Image 1" descr="DSC08375.JPG"/>
          <p:cNvPicPr>
            <a:picLocks noGrp="1" noChangeAspect="1"/>
          </p:cNvPicPr>
          <p:nvPr isPhoto="1"/>
        </p:nvPicPr>
        <p:blipFill>
          <a:blip r:embed="rId4" cstate="print">
            <a:lum/>
          </a:blip>
          <a:stretch>
            <a:fillRect/>
          </a:stretch>
        </p:blipFill>
        <p:spPr>
          <a:xfrm>
            <a:off x="9659154" y="4244904"/>
            <a:ext cx="1912103" cy="1045359"/>
          </a:xfrm>
          <a:prstGeom prst="rect">
            <a:avLst/>
          </a:prstGeom>
          <a:noFill/>
          <a:ln>
            <a:noFill/>
          </a:ln>
        </p:spPr>
      </p:pic>
      <p:sp>
        <p:nvSpPr>
          <p:cNvPr id="36" name="TextBox 35"/>
          <p:cNvSpPr txBox="1"/>
          <p:nvPr/>
        </p:nvSpPr>
        <p:spPr>
          <a:xfrm rot="19737196">
            <a:off x="9732778" y="4601164"/>
            <a:ext cx="582211" cy="261610"/>
          </a:xfrm>
          <a:prstGeom prst="rect">
            <a:avLst/>
          </a:prstGeom>
          <a:solidFill>
            <a:srgbClr val="002060"/>
          </a:solidFill>
        </p:spPr>
        <p:txBody>
          <a:bodyPr wrap="none" rtlCol="0">
            <a:spAutoFit/>
          </a:bodyPr>
          <a:lstStyle/>
          <a:p>
            <a:r>
              <a:rPr lang="en-US" sz="1050" b="1" dirty="0">
                <a:solidFill>
                  <a:schemeClr val="bg1"/>
                </a:solidFill>
              </a:rPr>
              <a:t>Doctor</a:t>
            </a:r>
            <a:endParaRPr lang="th-TH" sz="1050" b="1" dirty="0">
              <a:solidFill>
                <a:schemeClr val="bg1"/>
              </a:solidFill>
            </a:endParaRPr>
          </a:p>
        </p:txBody>
      </p:sp>
      <p:sp>
        <p:nvSpPr>
          <p:cNvPr id="37" name="TextBox 36"/>
          <p:cNvSpPr txBox="1"/>
          <p:nvPr/>
        </p:nvSpPr>
        <p:spPr>
          <a:xfrm rot="19737196">
            <a:off x="10139929" y="4662237"/>
            <a:ext cx="529312" cy="261610"/>
          </a:xfrm>
          <a:prstGeom prst="rect">
            <a:avLst/>
          </a:prstGeom>
          <a:solidFill>
            <a:srgbClr val="002060"/>
          </a:solidFill>
        </p:spPr>
        <p:txBody>
          <a:bodyPr wrap="square" rtlCol="0">
            <a:spAutoFit/>
          </a:bodyPr>
          <a:lstStyle/>
          <a:p>
            <a:r>
              <a:rPr lang="en-US" sz="1050" b="1" dirty="0">
                <a:solidFill>
                  <a:schemeClr val="bg1"/>
                </a:solidFill>
              </a:rPr>
              <a:t>Nurse</a:t>
            </a:r>
            <a:endParaRPr lang="th-TH" sz="1050" b="1" dirty="0">
              <a:solidFill>
                <a:schemeClr val="bg1"/>
              </a:solidFill>
            </a:endParaRPr>
          </a:p>
        </p:txBody>
      </p:sp>
      <p:sp>
        <p:nvSpPr>
          <p:cNvPr id="38" name="TextBox 37"/>
          <p:cNvSpPr txBox="1"/>
          <p:nvPr/>
        </p:nvSpPr>
        <p:spPr>
          <a:xfrm rot="19737196">
            <a:off x="10440476" y="4728155"/>
            <a:ext cx="769763" cy="261610"/>
          </a:xfrm>
          <a:prstGeom prst="rect">
            <a:avLst/>
          </a:prstGeom>
          <a:solidFill>
            <a:srgbClr val="002060"/>
          </a:solidFill>
        </p:spPr>
        <p:txBody>
          <a:bodyPr wrap="none" rtlCol="0">
            <a:spAutoFit/>
          </a:bodyPr>
          <a:lstStyle/>
          <a:p>
            <a:r>
              <a:rPr lang="en-US" sz="1050" b="1" dirty="0" smtClean="0">
                <a:solidFill>
                  <a:schemeClr val="bg1"/>
                </a:solidFill>
              </a:rPr>
              <a:t>Volunteer</a:t>
            </a:r>
            <a:endParaRPr lang="th-TH" sz="1050" b="1" dirty="0">
              <a:solidFill>
                <a:schemeClr val="bg1"/>
              </a:solidFill>
            </a:endParaRPr>
          </a:p>
        </p:txBody>
      </p:sp>
      <p:sp>
        <p:nvSpPr>
          <p:cNvPr id="39" name="TextBox 38"/>
          <p:cNvSpPr txBox="1"/>
          <p:nvPr/>
        </p:nvSpPr>
        <p:spPr>
          <a:xfrm rot="19737196">
            <a:off x="10866058" y="4727313"/>
            <a:ext cx="952505" cy="261610"/>
          </a:xfrm>
          <a:prstGeom prst="rect">
            <a:avLst/>
          </a:prstGeom>
          <a:solidFill>
            <a:srgbClr val="002060"/>
          </a:solidFill>
        </p:spPr>
        <p:txBody>
          <a:bodyPr wrap="none" rtlCol="0">
            <a:spAutoFit/>
          </a:bodyPr>
          <a:lstStyle/>
          <a:p>
            <a:r>
              <a:rPr lang="en-US" sz="1050" b="1" dirty="0">
                <a:solidFill>
                  <a:schemeClr val="bg1"/>
                </a:solidFill>
              </a:rPr>
              <a:t>Patient’s Son</a:t>
            </a:r>
            <a:endParaRPr lang="th-TH" sz="1050" b="1" dirty="0">
              <a:solidFill>
                <a:schemeClr val="bg1"/>
              </a:solidFill>
            </a:endParaRPr>
          </a:p>
        </p:txBody>
      </p:sp>
    </p:spTree>
    <p:extLst>
      <p:ext uri="{BB962C8B-B14F-4D97-AF65-F5344CB8AC3E}">
        <p14:creationId xmlns:p14="http://schemas.microsoft.com/office/powerpoint/2010/main" val="578721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latin typeface="+mn-lt"/>
              </a:rPr>
              <a:t>Significant Interventions</a:t>
            </a:r>
            <a:br>
              <a:rPr lang="en-US" sz="5400" b="1" dirty="0" smtClean="0">
                <a:latin typeface="+mn-lt"/>
              </a:rPr>
            </a:br>
            <a:r>
              <a:rPr lang="en-US" sz="5400" b="1" dirty="0" smtClean="0">
                <a:latin typeface="+mn-lt"/>
              </a:rPr>
              <a:t>and the Impacts</a:t>
            </a:r>
            <a:endParaRPr lang="th-TH" sz="5400" b="1" dirty="0">
              <a:latin typeface="+mn-lt"/>
            </a:endParaRPr>
          </a:p>
        </p:txBody>
      </p:sp>
      <p:sp>
        <p:nvSpPr>
          <p:cNvPr id="3" name="Subtitle 2"/>
          <p:cNvSpPr>
            <a:spLocks noGrp="1"/>
          </p:cNvSpPr>
          <p:nvPr>
            <p:ph type="subTitle" idx="1"/>
          </p:nvPr>
        </p:nvSpPr>
        <p:spPr/>
        <p:txBody>
          <a:bodyPr>
            <a:normAutofit/>
          </a:bodyPr>
          <a:lstStyle/>
          <a:p>
            <a:r>
              <a:rPr lang="en-US" sz="2800" dirty="0" smtClean="0"/>
              <a:t>From… Hospital Based….</a:t>
            </a:r>
          </a:p>
          <a:p>
            <a:r>
              <a:rPr lang="en-US" sz="2800" dirty="0" smtClean="0"/>
              <a:t>Toward… Area Based and People </a:t>
            </a:r>
            <a:r>
              <a:rPr lang="en-US" sz="2800" dirty="0" err="1" smtClean="0"/>
              <a:t>Centred</a:t>
            </a:r>
            <a:r>
              <a:rPr lang="en-US" sz="2800" dirty="0" smtClean="0"/>
              <a:t> System</a:t>
            </a:r>
            <a:endParaRPr lang="th-TH" sz="2800" dirty="0"/>
          </a:p>
        </p:txBody>
      </p:sp>
    </p:spTree>
    <p:extLst>
      <p:ext uri="{BB962C8B-B14F-4D97-AF65-F5344CB8AC3E}">
        <p14:creationId xmlns:p14="http://schemas.microsoft.com/office/powerpoint/2010/main" val="3503206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49344" y="3071810"/>
            <a:ext cx="10001319"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0" name="TextBox 19"/>
          <p:cNvSpPr txBox="1"/>
          <p:nvPr/>
        </p:nvSpPr>
        <p:spPr>
          <a:xfrm>
            <a:off x="1407294" y="341632"/>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Health </a:t>
            </a:r>
            <a:r>
              <a:rPr lang="en-US" sz="2000" b="1" dirty="0" err="1" smtClean="0">
                <a:latin typeface="Angsana New" pitchFamily="18" charset="-34"/>
                <a:cs typeface="Angsana New" pitchFamily="18" charset="-34"/>
              </a:rPr>
              <a:t>centre</a:t>
            </a:r>
            <a:r>
              <a:rPr lang="en-US" sz="2000" dirty="0" smtClean="0">
                <a:latin typeface="Angsana New" pitchFamily="18" charset="-34"/>
                <a:cs typeface="Angsana New" pitchFamily="18" charset="-34"/>
              </a:rPr>
              <a:t>: in every sub-district</a:t>
            </a:r>
            <a:endParaRPr lang="th-TH" sz="2000" dirty="0">
              <a:latin typeface="Angsana New" pitchFamily="18" charset="-34"/>
              <a:cs typeface="Angsana New" pitchFamily="18" charset="-34"/>
            </a:endParaRPr>
          </a:p>
        </p:txBody>
      </p:sp>
      <p:sp>
        <p:nvSpPr>
          <p:cNvPr id="21" name="TextBox 20"/>
          <p:cNvSpPr txBox="1"/>
          <p:nvPr/>
        </p:nvSpPr>
        <p:spPr>
          <a:xfrm>
            <a:off x="386955" y="714356"/>
            <a:ext cx="590226" cy="400110"/>
          </a:xfrm>
          <a:prstGeom prst="rect">
            <a:avLst/>
          </a:prstGeom>
          <a:noFill/>
        </p:spPr>
        <p:txBody>
          <a:bodyPr wrap="none" rtlCol="0">
            <a:spAutoFit/>
          </a:bodyPr>
          <a:lstStyle/>
          <a:p>
            <a:r>
              <a:rPr lang="en-US" sz="2000" b="1" dirty="0" smtClean="0">
                <a:latin typeface="Angsana New" pitchFamily="18" charset="-34"/>
                <a:cs typeface="Angsana New" pitchFamily="18" charset="-34"/>
              </a:rPr>
              <a:t>1980s</a:t>
            </a:r>
            <a:endParaRPr lang="th-TH" sz="2000" dirty="0">
              <a:latin typeface="Angsana New" pitchFamily="18" charset="-34"/>
              <a:cs typeface="Angsana New" pitchFamily="18" charset="-34"/>
            </a:endParaRPr>
          </a:p>
        </p:txBody>
      </p:sp>
      <p:sp>
        <p:nvSpPr>
          <p:cNvPr id="22" name="Rectangle 21"/>
          <p:cNvSpPr/>
          <p:nvPr/>
        </p:nvSpPr>
        <p:spPr>
          <a:xfrm>
            <a:off x="380962" y="224091"/>
            <a:ext cx="965329" cy="400110"/>
          </a:xfrm>
          <a:prstGeom prst="rect">
            <a:avLst/>
          </a:prstGeom>
        </p:spPr>
        <p:txBody>
          <a:bodyPr wrap="none">
            <a:spAutoFit/>
          </a:bodyPr>
          <a:lstStyle/>
          <a:p>
            <a:r>
              <a:rPr lang="en-US" sz="2000" b="1" dirty="0" smtClean="0">
                <a:latin typeface="Angsana New" pitchFamily="18" charset="-34"/>
                <a:cs typeface="Angsana New" pitchFamily="18" charset="-34"/>
              </a:rPr>
              <a:t>1970s - 80s</a:t>
            </a:r>
            <a:endParaRPr lang="th-TH" sz="2000" dirty="0"/>
          </a:p>
        </p:txBody>
      </p:sp>
      <p:sp>
        <p:nvSpPr>
          <p:cNvPr id="23" name="Rectangle 22"/>
          <p:cNvSpPr/>
          <p:nvPr/>
        </p:nvSpPr>
        <p:spPr>
          <a:xfrm>
            <a:off x="977181" y="714356"/>
            <a:ext cx="2558714" cy="400110"/>
          </a:xfrm>
          <a:prstGeom prst="rect">
            <a:avLst/>
          </a:prstGeom>
        </p:spPr>
        <p:txBody>
          <a:bodyPr wrap="none">
            <a:spAutoFit/>
          </a:bodyPr>
          <a:lstStyle/>
          <a:p>
            <a:r>
              <a:rPr lang="en-US" sz="2000" b="1" dirty="0" smtClean="0">
                <a:latin typeface="Angsana New" pitchFamily="18" charset="-34"/>
                <a:cs typeface="Angsana New" pitchFamily="18" charset="-34"/>
              </a:rPr>
              <a:t>Health Volunteers</a:t>
            </a:r>
            <a:r>
              <a:rPr lang="en-US" sz="2000" dirty="0" smtClean="0">
                <a:latin typeface="Angsana New" pitchFamily="18" charset="-34"/>
                <a:cs typeface="Angsana New" pitchFamily="18" charset="-34"/>
              </a:rPr>
              <a:t>: in every village</a:t>
            </a:r>
            <a:endParaRPr lang="th-TH" sz="2000" dirty="0"/>
          </a:p>
        </p:txBody>
      </p:sp>
      <p:sp>
        <p:nvSpPr>
          <p:cNvPr id="31" name="Right Arrow 30"/>
          <p:cNvSpPr/>
          <p:nvPr/>
        </p:nvSpPr>
        <p:spPr>
          <a:xfrm rot="2152807">
            <a:off x="2442568" y="1380409"/>
            <a:ext cx="96225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2" name="Right Arrow 31"/>
          <p:cNvSpPr/>
          <p:nvPr/>
        </p:nvSpPr>
        <p:spPr>
          <a:xfrm rot="19437330">
            <a:off x="2406034" y="5041697"/>
            <a:ext cx="973513"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7" name="TextBox 36"/>
          <p:cNvSpPr txBox="1"/>
          <p:nvPr/>
        </p:nvSpPr>
        <p:spPr>
          <a:xfrm rot="16200000">
            <a:off x="2061323" y="3151366"/>
            <a:ext cx="2795123" cy="523220"/>
          </a:xfrm>
          <a:prstGeom prst="rect">
            <a:avLst/>
          </a:prstGeom>
          <a:solidFill>
            <a:srgbClr val="FFFF00"/>
          </a:solidFill>
          <a:ln w="57150">
            <a:solidFill>
              <a:srgbClr val="002060"/>
            </a:solidFill>
          </a:ln>
        </p:spPr>
        <p:txBody>
          <a:bodyPr wrap="square" rtlCol="0">
            <a:spAutoFit/>
          </a:bodyPr>
          <a:lstStyle/>
          <a:p>
            <a:r>
              <a:rPr lang="en-US" b="1" dirty="0" smtClean="0">
                <a:latin typeface="Angsana New" pitchFamily="18" charset="-34"/>
                <a:cs typeface="Angsana New" pitchFamily="18" charset="-34"/>
              </a:rPr>
              <a:t>Hospital-</a:t>
            </a:r>
            <a:r>
              <a:rPr lang="en-US" b="1" dirty="0" err="1" smtClean="0">
                <a:latin typeface="Angsana New" pitchFamily="18" charset="-34"/>
                <a:cs typeface="Angsana New" pitchFamily="18" charset="-34"/>
              </a:rPr>
              <a:t>centred</a:t>
            </a:r>
            <a:r>
              <a:rPr lang="en-US" b="1" dirty="0" smtClean="0">
                <a:latin typeface="Angsana New" pitchFamily="18" charset="-34"/>
                <a:cs typeface="Angsana New" pitchFamily="18" charset="-34"/>
              </a:rPr>
              <a:t> System…</a:t>
            </a:r>
            <a:endParaRPr lang="th-TH" b="1" dirty="0">
              <a:latin typeface="Angsana New" pitchFamily="18" charset="-34"/>
              <a:cs typeface="Angsana New" pitchFamily="18" charset="-34"/>
            </a:endParaRPr>
          </a:p>
        </p:txBody>
      </p:sp>
      <p:sp>
        <p:nvSpPr>
          <p:cNvPr id="38" name="TextBox 37"/>
          <p:cNvSpPr txBox="1"/>
          <p:nvPr/>
        </p:nvSpPr>
        <p:spPr>
          <a:xfrm rot="5400000">
            <a:off x="8900840" y="3114179"/>
            <a:ext cx="4689104" cy="584775"/>
          </a:xfrm>
          <a:prstGeom prst="rect">
            <a:avLst/>
          </a:prstGeom>
          <a:solidFill>
            <a:srgbClr val="FFFF00"/>
          </a:solidFill>
          <a:ln w="57150">
            <a:solidFill>
              <a:srgbClr val="002060"/>
            </a:solidFill>
          </a:ln>
        </p:spPr>
        <p:txBody>
          <a:bodyPr wrap="none" rtlCol="0">
            <a:spAutoFit/>
          </a:bodyPr>
          <a:lstStyle/>
          <a:p>
            <a:r>
              <a:rPr lang="en-US" sz="3200" b="1" dirty="0" smtClean="0">
                <a:latin typeface="Angsana New" pitchFamily="18" charset="-34"/>
                <a:cs typeface="Angsana New" pitchFamily="18" charset="-34"/>
              </a:rPr>
              <a:t>Area based and People-</a:t>
            </a:r>
            <a:r>
              <a:rPr lang="en-US" sz="3200" b="1" dirty="0" err="1" smtClean="0">
                <a:latin typeface="Angsana New" pitchFamily="18" charset="-34"/>
                <a:cs typeface="Angsana New" pitchFamily="18" charset="-34"/>
              </a:rPr>
              <a:t>centred</a:t>
            </a:r>
            <a:r>
              <a:rPr lang="en-US" sz="3200" b="1" dirty="0" smtClean="0">
                <a:latin typeface="Angsana New" pitchFamily="18" charset="-34"/>
                <a:cs typeface="Angsana New" pitchFamily="18" charset="-34"/>
              </a:rPr>
              <a:t> System…</a:t>
            </a:r>
            <a:endParaRPr lang="th-TH" sz="3200" b="1" dirty="0">
              <a:latin typeface="Angsana New" pitchFamily="18" charset="-34"/>
              <a:cs typeface="Angsana New" pitchFamily="18" charset="-34"/>
            </a:endParaRPr>
          </a:p>
        </p:txBody>
      </p:sp>
      <p:sp>
        <p:nvSpPr>
          <p:cNvPr id="42" name="TextBox 41"/>
          <p:cNvSpPr txBox="1"/>
          <p:nvPr/>
        </p:nvSpPr>
        <p:spPr>
          <a:xfrm rot="16200000">
            <a:off x="-476120" y="3064070"/>
            <a:ext cx="4551246" cy="954107"/>
          </a:xfrm>
          <a:prstGeom prst="rect">
            <a:avLst/>
          </a:prstGeom>
          <a:solidFill>
            <a:srgbClr val="002060"/>
          </a:solidFill>
          <a:ln w="57150">
            <a:solidFill>
              <a:srgbClr val="0070C0"/>
            </a:solidFill>
          </a:ln>
        </p:spPr>
        <p:txBody>
          <a:bodyPr wrap="none" rtlCol="0">
            <a:spAutoFit/>
          </a:bodyPr>
          <a:lstStyle/>
          <a:p>
            <a:pPr algn="ctr"/>
            <a:r>
              <a:rPr lang="en-US" b="1" dirty="0" smtClean="0">
                <a:solidFill>
                  <a:schemeClr val="bg1"/>
                </a:solidFill>
                <a:latin typeface="Angsana New" pitchFamily="18" charset="-34"/>
                <a:cs typeface="Angsana New" pitchFamily="18" charset="-34"/>
              </a:rPr>
              <a:t>Historical Backgrounds </a:t>
            </a:r>
          </a:p>
          <a:p>
            <a:pPr algn="ctr"/>
            <a:r>
              <a:rPr lang="en-US" b="1" dirty="0" smtClean="0">
                <a:solidFill>
                  <a:schemeClr val="bg1"/>
                </a:solidFill>
                <a:latin typeface="Angsana New" pitchFamily="18" charset="-34"/>
                <a:cs typeface="Angsana New" pitchFamily="18" charset="-34"/>
              </a:rPr>
              <a:t> The Hegemony of Hospital Based Specialists</a:t>
            </a:r>
            <a:endParaRPr lang="th-TH" b="1" dirty="0" smtClean="0">
              <a:solidFill>
                <a:schemeClr val="bg1"/>
              </a:solidFill>
              <a:latin typeface="Angsana New" pitchFamily="18" charset="-34"/>
              <a:cs typeface="Angsana New" pitchFamily="18" charset="-34"/>
            </a:endParaRPr>
          </a:p>
        </p:txBody>
      </p:sp>
      <p:sp>
        <p:nvSpPr>
          <p:cNvPr id="47" name="TextBox 46"/>
          <p:cNvSpPr txBox="1"/>
          <p:nvPr/>
        </p:nvSpPr>
        <p:spPr>
          <a:xfrm>
            <a:off x="1400667" y="96467"/>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Hospital</a:t>
            </a:r>
            <a:r>
              <a:rPr lang="en-US" sz="2000" dirty="0" smtClean="0">
                <a:latin typeface="Angsana New" pitchFamily="18" charset="-34"/>
                <a:cs typeface="Angsana New" pitchFamily="18" charset="-34"/>
              </a:rPr>
              <a:t>: in every district</a:t>
            </a:r>
            <a:endParaRPr lang="th-TH" sz="2000" dirty="0">
              <a:latin typeface="Angsana New" pitchFamily="18" charset="-34"/>
              <a:cs typeface="Angsana New" pitchFamily="18" charset="-34"/>
            </a:endParaRPr>
          </a:p>
        </p:txBody>
      </p:sp>
      <p:sp>
        <p:nvSpPr>
          <p:cNvPr id="48" name="Rectangle 47"/>
          <p:cNvSpPr/>
          <p:nvPr/>
        </p:nvSpPr>
        <p:spPr>
          <a:xfrm>
            <a:off x="4094921" y="1071546"/>
            <a:ext cx="6237247" cy="478634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TextBox 48"/>
          <p:cNvSpPr txBox="1"/>
          <p:nvPr/>
        </p:nvSpPr>
        <p:spPr>
          <a:xfrm>
            <a:off x="4776748" y="1359277"/>
            <a:ext cx="4216219" cy="461665"/>
          </a:xfrm>
          <a:prstGeom prst="rect">
            <a:avLst/>
          </a:prstGeom>
          <a:noFill/>
        </p:spPr>
        <p:txBody>
          <a:bodyPr wrap="none" rtlCol="0">
            <a:spAutoFit/>
          </a:bodyPr>
          <a:lstStyle/>
          <a:p>
            <a:r>
              <a:rPr lang="en-US" sz="2400" b="1" dirty="0" smtClean="0">
                <a:solidFill>
                  <a:srgbClr val="003300"/>
                </a:solidFill>
                <a:latin typeface="Angsana New" pitchFamily="18" charset="-34"/>
                <a:cs typeface="Angsana New" pitchFamily="18" charset="-34"/>
              </a:rPr>
              <a:t>1990s: </a:t>
            </a:r>
            <a:r>
              <a:rPr lang="th-TH" sz="2400" b="1" dirty="0" smtClean="0">
                <a:solidFill>
                  <a:srgbClr val="003300"/>
                </a:solidFill>
                <a:latin typeface="Angsana New" pitchFamily="18" charset="-34"/>
                <a:cs typeface="Angsana New" pitchFamily="18" charset="-34"/>
              </a:rPr>
              <a:t> </a:t>
            </a:r>
            <a:r>
              <a:rPr lang="en-US" sz="2400" b="1" dirty="0" smtClean="0">
                <a:solidFill>
                  <a:srgbClr val="003300"/>
                </a:solidFill>
                <a:latin typeface="Angsana New" pitchFamily="18" charset="-34"/>
                <a:cs typeface="Angsana New" pitchFamily="18" charset="-34"/>
              </a:rPr>
              <a:t>Family Practice Model (Action Research)</a:t>
            </a:r>
            <a:endParaRPr lang="en-US" sz="2400" b="1" dirty="0">
              <a:solidFill>
                <a:srgbClr val="003300"/>
              </a:solidFill>
              <a:latin typeface="Angsana New" pitchFamily="18" charset="-34"/>
              <a:cs typeface="Angsana New" pitchFamily="18" charset="-34"/>
            </a:endParaRPr>
          </a:p>
        </p:txBody>
      </p:sp>
      <p:sp>
        <p:nvSpPr>
          <p:cNvPr id="50" name="TextBox 49"/>
          <p:cNvSpPr txBox="1"/>
          <p:nvPr/>
        </p:nvSpPr>
        <p:spPr>
          <a:xfrm>
            <a:off x="4767080" y="1895769"/>
            <a:ext cx="3748142" cy="461665"/>
          </a:xfrm>
          <a:prstGeom prst="rect">
            <a:avLst/>
          </a:prstGeom>
          <a:noFill/>
        </p:spPr>
        <p:txBody>
          <a:bodyPr wrap="none" rtlCol="0">
            <a:spAutoFit/>
          </a:bodyPr>
          <a:lstStyle/>
          <a:p>
            <a:r>
              <a:rPr lang="en-US" sz="2400" b="1" dirty="0">
                <a:solidFill>
                  <a:srgbClr val="003300"/>
                </a:solidFill>
                <a:latin typeface="Angsana New" pitchFamily="18" charset="-34"/>
                <a:cs typeface="Angsana New" pitchFamily="18" charset="-34"/>
              </a:rPr>
              <a:t>1999: </a:t>
            </a:r>
            <a:r>
              <a:rPr lang="en-US" sz="2400" b="1" dirty="0" smtClean="0">
                <a:solidFill>
                  <a:srgbClr val="003300"/>
                </a:solidFill>
                <a:latin typeface="Angsana New" pitchFamily="18" charset="-34"/>
                <a:cs typeface="Angsana New" pitchFamily="18" charset="-34"/>
              </a:rPr>
              <a:t> Specialization in </a:t>
            </a:r>
            <a:r>
              <a:rPr lang="en-US" sz="2400" b="1" dirty="0">
                <a:solidFill>
                  <a:srgbClr val="003300"/>
                </a:solidFill>
                <a:latin typeface="Angsana New" pitchFamily="18" charset="-34"/>
                <a:cs typeface="Angsana New" pitchFamily="18" charset="-34"/>
              </a:rPr>
              <a:t>Family </a:t>
            </a:r>
            <a:r>
              <a:rPr lang="en-US" sz="2400" b="1" dirty="0" smtClean="0">
                <a:solidFill>
                  <a:srgbClr val="003300"/>
                </a:solidFill>
                <a:latin typeface="Angsana New" pitchFamily="18" charset="-34"/>
                <a:cs typeface="Angsana New" pitchFamily="18" charset="-34"/>
              </a:rPr>
              <a:t>Medicine</a:t>
            </a:r>
            <a:endParaRPr lang="th-TH" sz="2400" b="1" dirty="0">
              <a:solidFill>
                <a:srgbClr val="003300"/>
              </a:solidFill>
              <a:latin typeface="Angsana New" pitchFamily="18" charset="-34"/>
              <a:cs typeface="Angsana New" pitchFamily="18" charset="-34"/>
            </a:endParaRPr>
          </a:p>
        </p:txBody>
      </p:sp>
      <p:sp>
        <p:nvSpPr>
          <p:cNvPr id="51" name="TextBox 50"/>
          <p:cNvSpPr txBox="1"/>
          <p:nvPr/>
        </p:nvSpPr>
        <p:spPr>
          <a:xfrm>
            <a:off x="4825067" y="3253087"/>
            <a:ext cx="4596130" cy="461665"/>
          </a:xfrm>
          <a:prstGeom prst="rect">
            <a:avLst/>
          </a:prstGeom>
          <a:noFill/>
        </p:spPr>
        <p:txBody>
          <a:bodyPr wrap="none" rtlCol="0">
            <a:spAutoFit/>
          </a:bodyPr>
          <a:lstStyle/>
          <a:p>
            <a:r>
              <a:rPr lang="en-US" sz="2400" b="1" dirty="0">
                <a:latin typeface="Angsana New" pitchFamily="18" charset="-34"/>
                <a:cs typeface="Angsana New" pitchFamily="18" charset="-34"/>
              </a:rPr>
              <a:t>2007: Context Based </a:t>
            </a:r>
            <a:r>
              <a:rPr lang="en-US" sz="2400" b="1" dirty="0" smtClean="0">
                <a:latin typeface="Angsana New" pitchFamily="18" charset="-34"/>
                <a:cs typeface="Angsana New" pitchFamily="18" charset="-34"/>
              </a:rPr>
              <a:t>Learning (CBL</a:t>
            </a:r>
            <a:r>
              <a:rPr lang="en-US" sz="2400" b="1" dirty="0">
                <a:latin typeface="Angsana New" pitchFamily="18" charset="-34"/>
                <a:cs typeface="Angsana New" pitchFamily="18" charset="-34"/>
              </a:rPr>
              <a:t>): identified Gaps</a:t>
            </a:r>
            <a:endParaRPr lang="en-US" sz="2400" b="1" dirty="0" smtClean="0">
              <a:latin typeface="Angsana New" pitchFamily="18" charset="-34"/>
              <a:cs typeface="Angsana New" pitchFamily="18" charset="-34"/>
            </a:endParaRPr>
          </a:p>
        </p:txBody>
      </p:sp>
      <p:sp>
        <p:nvSpPr>
          <p:cNvPr id="52" name="TextBox 51"/>
          <p:cNvSpPr txBox="1"/>
          <p:nvPr/>
        </p:nvSpPr>
        <p:spPr>
          <a:xfrm>
            <a:off x="4769742" y="4324657"/>
            <a:ext cx="3437159" cy="461665"/>
          </a:xfrm>
          <a:prstGeom prst="rect">
            <a:avLst/>
          </a:prstGeom>
          <a:noFill/>
        </p:spPr>
        <p:txBody>
          <a:bodyPr wrap="none" rtlCol="0">
            <a:spAutoFit/>
          </a:bodyPr>
          <a:lstStyle/>
          <a:p>
            <a:r>
              <a:rPr lang="en-US" sz="2400" b="1" dirty="0">
                <a:latin typeface="Angsana New" pitchFamily="18" charset="-34"/>
                <a:cs typeface="Angsana New" pitchFamily="18" charset="-34"/>
              </a:rPr>
              <a:t>2016: </a:t>
            </a:r>
            <a:r>
              <a:rPr lang="en-US" sz="2400" b="1" dirty="0" smtClean="0">
                <a:latin typeface="Angsana New" pitchFamily="18" charset="-34"/>
                <a:cs typeface="Angsana New" pitchFamily="18" charset="-34"/>
              </a:rPr>
              <a:t> Primary Care Cluster (PCC);  </a:t>
            </a:r>
          </a:p>
        </p:txBody>
      </p:sp>
      <p:sp>
        <p:nvSpPr>
          <p:cNvPr id="54" name="TextBox 53"/>
          <p:cNvSpPr txBox="1"/>
          <p:nvPr/>
        </p:nvSpPr>
        <p:spPr>
          <a:xfrm>
            <a:off x="4808651" y="3753153"/>
            <a:ext cx="2257349" cy="461665"/>
          </a:xfrm>
          <a:prstGeom prst="rect">
            <a:avLst/>
          </a:prstGeom>
          <a:noFill/>
        </p:spPr>
        <p:txBody>
          <a:bodyPr wrap="none" rtlCol="0">
            <a:spAutoFit/>
          </a:bodyPr>
          <a:lstStyle/>
          <a:p>
            <a:r>
              <a:rPr lang="en-US" sz="2400" b="1" dirty="0" smtClean="0">
                <a:latin typeface="Angsana New" pitchFamily="18" charset="-34"/>
                <a:cs typeface="Angsana New" pitchFamily="18" charset="-34"/>
              </a:rPr>
              <a:t>2011:</a:t>
            </a:r>
            <a:r>
              <a:rPr lang="th-TH" sz="2400" b="1" dirty="0" smtClean="0">
                <a:latin typeface="Angsana New" pitchFamily="18" charset="-34"/>
                <a:cs typeface="Angsana New" pitchFamily="18" charset="-34"/>
              </a:rPr>
              <a:t> </a:t>
            </a:r>
            <a:r>
              <a:rPr lang="en-US" sz="2400" b="1" dirty="0" smtClean="0">
                <a:latin typeface="Angsana New" pitchFamily="18" charset="-34"/>
                <a:cs typeface="Angsana New" pitchFamily="18" charset="-34"/>
              </a:rPr>
              <a:t>DHS --&gt; UCARE</a:t>
            </a:r>
            <a:endParaRPr lang="th-TH" sz="2400" b="1" dirty="0">
              <a:latin typeface="Angsana New" pitchFamily="18" charset="-34"/>
              <a:cs typeface="Angsana New" pitchFamily="18" charset="-34"/>
            </a:endParaRPr>
          </a:p>
        </p:txBody>
      </p:sp>
      <p:sp>
        <p:nvSpPr>
          <p:cNvPr id="55" name="TextBox 54"/>
          <p:cNvSpPr txBox="1"/>
          <p:nvPr/>
        </p:nvSpPr>
        <p:spPr>
          <a:xfrm>
            <a:off x="4773491" y="4038905"/>
            <a:ext cx="3065263" cy="461665"/>
          </a:xfrm>
          <a:prstGeom prst="rect">
            <a:avLst/>
          </a:prstGeom>
          <a:noFill/>
        </p:spPr>
        <p:txBody>
          <a:bodyPr wrap="none" rtlCol="0">
            <a:spAutoFit/>
          </a:bodyPr>
          <a:lstStyle/>
          <a:p>
            <a:r>
              <a:rPr lang="en-US" sz="2400" b="1" dirty="0" smtClean="0">
                <a:latin typeface="Angsana New" pitchFamily="18" charset="-34"/>
                <a:cs typeface="Angsana New" pitchFamily="18" charset="-34"/>
              </a:rPr>
              <a:t>2015:  Family Care Teams (FCT)</a:t>
            </a:r>
            <a:endParaRPr lang="th-TH" sz="2400" b="1" dirty="0">
              <a:latin typeface="Angsana New" pitchFamily="18" charset="-34"/>
              <a:cs typeface="Angsana New" pitchFamily="18" charset="-34"/>
            </a:endParaRPr>
          </a:p>
        </p:txBody>
      </p:sp>
      <p:sp>
        <p:nvSpPr>
          <p:cNvPr id="56" name="Rectangle 55"/>
          <p:cNvSpPr/>
          <p:nvPr/>
        </p:nvSpPr>
        <p:spPr>
          <a:xfrm>
            <a:off x="5231171" y="4546014"/>
            <a:ext cx="4358886" cy="461665"/>
          </a:xfrm>
          <a:prstGeom prst="rect">
            <a:avLst/>
          </a:prstGeom>
        </p:spPr>
        <p:txBody>
          <a:bodyPr wrap="none">
            <a:spAutoFit/>
          </a:bodyPr>
          <a:lstStyle/>
          <a:p>
            <a:r>
              <a:rPr lang="en-US" sz="2400" b="1" dirty="0" smtClean="0">
                <a:latin typeface="Angsana New" pitchFamily="18" charset="-34"/>
                <a:cs typeface="Angsana New" pitchFamily="18" charset="-34"/>
              </a:rPr>
              <a:t>  District Health Boards (DHB): pilot in 73 districts</a:t>
            </a:r>
            <a:endParaRPr lang="th-TH" sz="2400" b="1" dirty="0">
              <a:latin typeface="Angsana New" pitchFamily="18" charset="-34"/>
              <a:cs typeface="Angsana New" pitchFamily="18" charset="-34"/>
            </a:endParaRPr>
          </a:p>
        </p:txBody>
      </p:sp>
      <p:sp>
        <p:nvSpPr>
          <p:cNvPr id="58" name="Oval 57"/>
          <p:cNvSpPr/>
          <p:nvPr/>
        </p:nvSpPr>
        <p:spPr>
          <a:xfrm>
            <a:off x="4348122" y="1214422"/>
            <a:ext cx="357191"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itchFamily="18" charset="-34"/>
                <a:cs typeface="Angsana New" pitchFamily="18" charset="-34"/>
              </a:rPr>
              <a:t>1</a:t>
            </a:r>
            <a:endParaRPr lang="th-TH" b="1" dirty="0">
              <a:solidFill>
                <a:srgbClr val="FFFF00"/>
              </a:solidFill>
              <a:latin typeface="Angsana New" pitchFamily="18" charset="-34"/>
              <a:cs typeface="Angsana New" pitchFamily="18" charset="-34"/>
            </a:endParaRPr>
          </a:p>
        </p:txBody>
      </p:sp>
      <p:sp>
        <p:nvSpPr>
          <p:cNvPr id="59" name="Oval 58"/>
          <p:cNvSpPr/>
          <p:nvPr/>
        </p:nvSpPr>
        <p:spPr>
          <a:xfrm>
            <a:off x="4348122" y="2357430"/>
            <a:ext cx="357191"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itchFamily="18" charset="-34"/>
                <a:cs typeface="Angsana New" pitchFamily="18" charset="-34"/>
              </a:rPr>
              <a:t>2</a:t>
            </a:r>
            <a:endParaRPr lang="th-TH" b="1" dirty="0">
              <a:solidFill>
                <a:srgbClr val="FFFF00"/>
              </a:solidFill>
              <a:latin typeface="Angsana New" pitchFamily="18" charset="-34"/>
              <a:cs typeface="Angsana New" pitchFamily="18" charset="-34"/>
            </a:endParaRPr>
          </a:p>
        </p:txBody>
      </p:sp>
      <p:sp>
        <p:nvSpPr>
          <p:cNvPr id="60" name="Oval 59"/>
          <p:cNvSpPr/>
          <p:nvPr/>
        </p:nvSpPr>
        <p:spPr>
          <a:xfrm>
            <a:off x="4348122" y="3071810"/>
            <a:ext cx="357191"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itchFamily="18" charset="-34"/>
                <a:cs typeface="Angsana New" pitchFamily="18" charset="-34"/>
              </a:rPr>
              <a:t>3</a:t>
            </a:r>
            <a:endParaRPr lang="th-TH" b="1" dirty="0">
              <a:solidFill>
                <a:srgbClr val="FFFF00"/>
              </a:solidFill>
              <a:latin typeface="Angsana New" pitchFamily="18" charset="-34"/>
              <a:cs typeface="Angsana New" pitchFamily="18" charset="-34"/>
            </a:endParaRPr>
          </a:p>
        </p:txBody>
      </p:sp>
      <p:sp>
        <p:nvSpPr>
          <p:cNvPr id="61" name="Oval 60"/>
          <p:cNvSpPr/>
          <p:nvPr/>
        </p:nvSpPr>
        <p:spPr>
          <a:xfrm>
            <a:off x="4348122" y="5000636"/>
            <a:ext cx="357191"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ngsana New" pitchFamily="18" charset="-34"/>
                <a:cs typeface="Angsana New" pitchFamily="18" charset="-34"/>
              </a:rPr>
              <a:t>4</a:t>
            </a:r>
            <a:endParaRPr lang="th-TH" b="1" dirty="0">
              <a:solidFill>
                <a:srgbClr val="FFFF00"/>
              </a:solidFill>
              <a:latin typeface="Angsana New" pitchFamily="18" charset="-34"/>
              <a:cs typeface="Angsana New" pitchFamily="18" charset="-34"/>
            </a:endParaRPr>
          </a:p>
        </p:txBody>
      </p:sp>
      <p:sp>
        <p:nvSpPr>
          <p:cNvPr id="63" name="Rectangle 62"/>
          <p:cNvSpPr/>
          <p:nvPr/>
        </p:nvSpPr>
        <p:spPr>
          <a:xfrm>
            <a:off x="5344126" y="1610017"/>
            <a:ext cx="3215945" cy="461665"/>
          </a:xfrm>
          <a:prstGeom prst="rect">
            <a:avLst/>
          </a:prstGeom>
        </p:spPr>
        <p:txBody>
          <a:bodyPr wrap="none">
            <a:spAutoFit/>
          </a:bodyPr>
          <a:lstStyle/>
          <a:p>
            <a:r>
              <a:rPr lang="en-US" sz="2400" b="1" dirty="0" smtClean="0">
                <a:solidFill>
                  <a:srgbClr val="003300"/>
                </a:solidFill>
                <a:latin typeface="Angsana New" pitchFamily="18" charset="-34"/>
                <a:cs typeface="Angsana New" pitchFamily="18" charset="-34"/>
              </a:rPr>
              <a:t>+ Demonstration Diffusion Strategy</a:t>
            </a:r>
            <a:endParaRPr lang="en-US" sz="2400" b="1" dirty="0">
              <a:solidFill>
                <a:srgbClr val="003300"/>
              </a:solidFill>
              <a:latin typeface="Angsana New" pitchFamily="18" charset="-34"/>
              <a:cs typeface="Angsana New" pitchFamily="18" charset="-34"/>
            </a:endParaRPr>
          </a:p>
        </p:txBody>
      </p:sp>
      <p:sp>
        <p:nvSpPr>
          <p:cNvPr id="64" name="TextBox 63"/>
          <p:cNvSpPr txBox="1"/>
          <p:nvPr/>
        </p:nvSpPr>
        <p:spPr>
          <a:xfrm>
            <a:off x="4698306" y="619764"/>
            <a:ext cx="3958135"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Good Care: Hospitals + Technologies</a:t>
            </a:r>
            <a:endParaRPr lang="th-TH" b="1" dirty="0">
              <a:solidFill>
                <a:srgbClr val="FF0000"/>
              </a:solidFill>
              <a:latin typeface="Angsana New" pitchFamily="18" charset="-34"/>
              <a:cs typeface="Angsana New" pitchFamily="18" charset="-34"/>
            </a:endParaRPr>
          </a:p>
        </p:txBody>
      </p:sp>
      <p:sp>
        <p:nvSpPr>
          <p:cNvPr id="65" name="TextBox 64"/>
          <p:cNvSpPr txBox="1"/>
          <p:nvPr/>
        </p:nvSpPr>
        <p:spPr>
          <a:xfrm>
            <a:off x="4626866" y="5834738"/>
            <a:ext cx="5315879"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Good Care</a:t>
            </a:r>
            <a:r>
              <a:rPr lang="en-US" dirty="0" smtClean="0">
                <a:solidFill>
                  <a:srgbClr val="FF0000"/>
                </a:solidFill>
                <a:latin typeface="Angsana New" pitchFamily="18" charset="-34"/>
                <a:cs typeface="Angsana New" pitchFamily="18" charset="-34"/>
              </a:rPr>
              <a:t>: </a:t>
            </a:r>
            <a:r>
              <a:rPr lang="en-US" b="1" dirty="0" smtClean="0">
                <a:solidFill>
                  <a:srgbClr val="FF0000"/>
                </a:solidFill>
                <a:latin typeface="Angsana New" pitchFamily="18" charset="-34"/>
                <a:cs typeface="Angsana New" pitchFamily="18" charset="-34"/>
              </a:rPr>
              <a:t>Patient-, Person-, People-</a:t>
            </a:r>
            <a:r>
              <a:rPr lang="en-US" b="1" dirty="0" err="1" smtClean="0">
                <a:solidFill>
                  <a:srgbClr val="FF0000"/>
                </a:solidFill>
                <a:latin typeface="Angsana New" pitchFamily="18" charset="-34"/>
                <a:cs typeface="Angsana New" pitchFamily="18" charset="-34"/>
              </a:rPr>
              <a:t>centred</a:t>
            </a:r>
            <a:r>
              <a:rPr lang="en-US" b="1" dirty="0" smtClean="0">
                <a:solidFill>
                  <a:srgbClr val="FF0000"/>
                </a:solidFill>
                <a:latin typeface="Angsana New" pitchFamily="18" charset="-34"/>
                <a:cs typeface="Angsana New" pitchFamily="18" charset="-34"/>
              </a:rPr>
              <a:t> Care</a:t>
            </a:r>
            <a:endParaRPr lang="th-TH" b="1" dirty="0">
              <a:solidFill>
                <a:srgbClr val="FF0000"/>
              </a:solidFill>
              <a:latin typeface="Angsana New" pitchFamily="18" charset="-34"/>
              <a:cs typeface="Angsana New" pitchFamily="18" charset="-34"/>
            </a:endParaRPr>
          </a:p>
        </p:txBody>
      </p:sp>
      <p:sp>
        <p:nvSpPr>
          <p:cNvPr id="67" name="Rectangle 66"/>
          <p:cNvSpPr/>
          <p:nvPr/>
        </p:nvSpPr>
        <p:spPr>
          <a:xfrm>
            <a:off x="5341247" y="3500441"/>
            <a:ext cx="3724096" cy="461665"/>
          </a:xfrm>
          <a:prstGeom prst="rect">
            <a:avLst/>
          </a:prstGeom>
        </p:spPr>
        <p:txBody>
          <a:bodyPr wrap="none">
            <a:spAutoFit/>
          </a:bodyPr>
          <a:lstStyle/>
          <a:p>
            <a:r>
              <a:rPr lang="en-US" sz="2400" b="1" dirty="0" smtClean="0">
                <a:latin typeface="Angsana New" pitchFamily="18" charset="-34"/>
                <a:cs typeface="Angsana New" pitchFamily="18" charset="-34"/>
              </a:rPr>
              <a:t>PCPL (2007), FPL (2012), DHML (2014)</a:t>
            </a:r>
            <a:endParaRPr lang="th-TH" sz="2400" b="1" dirty="0">
              <a:latin typeface="Angsana New" pitchFamily="18" charset="-34"/>
              <a:cs typeface="Angsana New" pitchFamily="18" charset="-34"/>
            </a:endParaRPr>
          </a:p>
        </p:txBody>
      </p:sp>
      <p:sp>
        <p:nvSpPr>
          <p:cNvPr id="71" name="TextBox 70"/>
          <p:cNvSpPr txBox="1"/>
          <p:nvPr/>
        </p:nvSpPr>
        <p:spPr>
          <a:xfrm>
            <a:off x="4769742" y="1071546"/>
            <a:ext cx="4881465" cy="523220"/>
          </a:xfrm>
          <a:prstGeom prst="rect">
            <a:avLst/>
          </a:prstGeom>
          <a:noFill/>
        </p:spPr>
        <p:txBody>
          <a:bodyPr wrap="none" rtlCol="0">
            <a:spAutoFit/>
          </a:bodyPr>
          <a:lstStyle/>
          <a:p>
            <a:r>
              <a:rPr lang="en-US" dirty="0" smtClean="0">
                <a:solidFill>
                  <a:srgbClr val="FF0000"/>
                </a:solidFill>
                <a:latin typeface="Angsana New" pitchFamily="18" charset="-34"/>
                <a:cs typeface="Angsana New" pitchFamily="18" charset="-34"/>
              </a:rPr>
              <a:t>Introduction of new paradigm: </a:t>
            </a:r>
            <a:r>
              <a:rPr lang="en-US" dirty="0" err="1" smtClean="0">
                <a:solidFill>
                  <a:srgbClr val="FF0000"/>
                </a:solidFill>
                <a:latin typeface="Angsana New" pitchFamily="18" charset="-34"/>
                <a:cs typeface="Angsana New" pitchFamily="18" charset="-34"/>
              </a:rPr>
              <a:t>Hol</a:t>
            </a:r>
            <a:r>
              <a:rPr lang="en-US" dirty="0" smtClean="0">
                <a:solidFill>
                  <a:srgbClr val="FF0000"/>
                </a:solidFill>
                <a:latin typeface="Angsana New" pitchFamily="18" charset="-34"/>
                <a:cs typeface="Angsana New" pitchFamily="18" charset="-34"/>
              </a:rPr>
              <a:t>., Int. Cont., ...</a:t>
            </a:r>
            <a:endParaRPr lang="th-TH" dirty="0">
              <a:solidFill>
                <a:srgbClr val="FF0000"/>
              </a:solidFill>
              <a:latin typeface="Angsana New" pitchFamily="18" charset="-34"/>
              <a:cs typeface="Angsana New" pitchFamily="18" charset="-34"/>
            </a:endParaRPr>
          </a:p>
        </p:txBody>
      </p:sp>
      <p:sp>
        <p:nvSpPr>
          <p:cNvPr id="73" name="TextBox 72"/>
          <p:cNvSpPr txBox="1"/>
          <p:nvPr/>
        </p:nvSpPr>
        <p:spPr>
          <a:xfrm>
            <a:off x="4769742" y="2977218"/>
            <a:ext cx="5230919" cy="523220"/>
          </a:xfrm>
          <a:prstGeom prst="rect">
            <a:avLst/>
          </a:prstGeom>
          <a:noFill/>
        </p:spPr>
        <p:txBody>
          <a:bodyPr wrap="none" rtlCol="0">
            <a:spAutoFit/>
          </a:bodyPr>
          <a:lstStyle/>
          <a:p>
            <a:r>
              <a:rPr lang="en-US" dirty="0" smtClean="0">
                <a:solidFill>
                  <a:srgbClr val="FF0000"/>
                </a:solidFill>
                <a:latin typeface="Angsana New" pitchFamily="18" charset="-34"/>
                <a:cs typeface="Angsana New" pitchFamily="18" charset="-34"/>
              </a:rPr>
              <a:t>Matrix Teams/Links/Networks in the context of DHS</a:t>
            </a:r>
            <a:endParaRPr lang="th-TH" dirty="0">
              <a:solidFill>
                <a:srgbClr val="FF0000"/>
              </a:solidFill>
              <a:latin typeface="Angsana New" pitchFamily="18" charset="-34"/>
              <a:cs typeface="Angsana New" pitchFamily="18" charset="-34"/>
            </a:endParaRPr>
          </a:p>
        </p:txBody>
      </p:sp>
      <p:sp>
        <p:nvSpPr>
          <p:cNvPr id="74" name="TextBox 73"/>
          <p:cNvSpPr txBox="1"/>
          <p:nvPr/>
        </p:nvSpPr>
        <p:spPr>
          <a:xfrm>
            <a:off x="4769742" y="4906044"/>
            <a:ext cx="1418978" cy="523220"/>
          </a:xfrm>
          <a:prstGeom prst="rect">
            <a:avLst/>
          </a:prstGeom>
          <a:noFill/>
        </p:spPr>
        <p:txBody>
          <a:bodyPr wrap="none" rtlCol="0">
            <a:spAutoFit/>
          </a:bodyPr>
          <a:lstStyle/>
          <a:p>
            <a:r>
              <a:rPr lang="en-US" dirty="0" smtClean="0">
                <a:solidFill>
                  <a:srgbClr val="FF0000"/>
                </a:solidFill>
                <a:latin typeface="Angsana New" pitchFamily="18" charset="-34"/>
                <a:cs typeface="Angsana New" pitchFamily="18" charset="-34"/>
              </a:rPr>
              <a:t>Legal issues:</a:t>
            </a:r>
            <a:endParaRPr lang="th-TH" dirty="0">
              <a:solidFill>
                <a:srgbClr val="FF0000"/>
              </a:solidFill>
              <a:latin typeface="Angsana New" pitchFamily="18" charset="-34"/>
              <a:cs typeface="Angsana New" pitchFamily="18" charset="-34"/>
            </a:endParaRPr>
          </a:p>
        </p:txBody>
      </p:sp>
      <p:sp>
        <p:nvSpPr>
          <p:cNvPr id="75" name="TextBox 74"/>
          <p:cNvSpPr txBox="1"/>
          <p:nvPr/>
        </p:nvSpPr>
        <p:spPr>
          <a:xfrm rot="5400000">
            <a:off x="9026144" y="3194547"/>
            <a:ext cx="2231701" cy="523220"/>
          </a:xfrm>
          <a:prstGeom prst="rect">
            <a:avLst/>
          </a:prstGeom>
          <a:noFill/>
        </p:spPr>
        <p:txBody>
          <a:bodyPr wrap="none" rtlCol="0">
            <a:spAutoFit/>
          </a:bodyPr>
          <a:lstStyle/>
          <a:p>
            <a:r>
              <a:rPr lang="en-US" b="1" dirty="0" smtClean="0">
                <a:solidFill>
                  <a:srgbClr val="FF0000"/>
                </a:solidFill>
                <a:latin typeface="Angsana New" pitchFamily="18" charset="-34"/>
                <a:cs typeface="Angsana New" pitchFamily="18" charset="-34"/>
              </a:rPr>
              <a:t>Changing Paradigm</a:t>
            </a:r>
            <a:endParaRPr lang="th-TH" b="1" dirty="0">
              <a:solidFill>
                <a:srgbClr val="FF0000"/>
              </a:solidFill>
              <a:latin typeface="Angsana New" pitchFamily="18" charset="-34"/>
              <a:cs typeface="Angsana New" pitchFamily="18" charset="-34"/>
            </a:endParaRPr>
          </a:p>
        </p:txBody>
      </p:sp>
      <p:cxnSp>
        <p:nvCxnSpPr>
          <p:cNvPr id="76" name="Straight Connector 75"/>
          <p:cNvCxnSpPr/>
          <p:nvPr/>
        </p:nvCxnSpPr>
        <p:spPr>
          <a:xfrm rot="5400000">
            <a:off x="9545158" y="1714091"/>
            <a:ext cx="1143802" cy="1588"/>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9475308" y="5215347"/>
            <a:ext cx="1285090" cy="1588"/>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776750" y="2452022"/>
            <a:ext cx="5139548" cy="461665"/>
          </a:xfrm>
          <a:prstGeom prst="rect">
            <a:avLst/>
          </a:prstGeom>
          <a:noFill/>
        </p:spPr>
        <p:txBody>
          <a:bodyPr wrap="none" rtlCol="0">
            <a:spAutoFit/>
          </a:bodyPr>
          <a:lstStyle/>
          <a:p>
            <a:r>
              <a:rPr lang="en-US" sz="2400" b="1" dirty="0">
                <a:latin typeface="Angsana New" pitchFamily="18" charset="-34"/>
                <a:cs typeface="Angsana New" pitchFamily="18" charset="-34"/>
              </a:rPr>
              <a:t>2002: </a:t>
            </a:r>
            <a:r>
              <a:rPr lang="en-US" sz="2400" b="1" dirty="0" smtClean="0">
                <a:latin typeface="Angsana New" pitchFamily="18" charset="-34"/>
                <a:cs typeface="Angsana New" pitchFamily="18" charset="-34"/>
              </a:rPr>
              <a:t> Contracting </a:t>
            </a:r>
            <a:r>
              <a:rPr lang="en-US" sz="2400" b="1" dirty="0">
                <a:latin typeface="Angsana New" pitchFamily="18" charset="-34"/>
                <a:cs typeface="Angsana New" pitchFamily="18" charset="-34"/>
              </a:rPr>
              <a:t>Unit for Primary </a:t>
            </a:r>
            <a:r>
              <a:rPr lang="en-US" sz="2400" b="1" dirty="0" smtClean="0">
                <a:latin typeface="Angsana New" pitchFamily="18" charset="-34"/>
                <a:cs typeface="Angsana New" pitchFamily="18" charset="-34"/>
              </a:rPr>
              <a:t>Care (CUP): HR criteria</a:t>
            </a:r>
          </a:p>
        </p:txBody>
      </p:sp>
      <p:sp>
        <p:nvSpPr>
          <p:cNvPr id="44" name="Rectangle 43"/>
          <p:cNvSpPr/>
          <p:nvPr/>
        </p:nvSpPr>
        <p:spPr>
          <a:xfrm>
            <a:off x="5372211" y="2702762"/>
            <a:ext cx="4655442" cy="461665"/>
          </a:xfrm>
          <a:prstGeom prst="rect">
            <a:avLst/>
          </a:prstGeom>
        </p:spPr>
        <p:txBody>
          <a:bodyPr wrap="none">
            <a:spAutoFit/>
          </a:bodyPr>
          <a:lstStyle/>
          <a:p>
            <a:r>
              <a:rPr lang="en-US" sz="2400" b="1" dirty="0" smtClean="0">
                <a:latin typeface="Angsana New" pitchFamily="18" charset="-34"/>
                <a:cs typeface="Angsana New" pitchFamily="18" charset="-34"/>
              </a:rPr>
              <a:t>Primary Care Unit (</a:t>
            </a:r>
            <a:r>
              <a:rPr lang="en-US" sz="2400" b="1" dirty="0">
                <a:latin typeface="Angsana New" pitchFamily="18" charset="-34"/>
                <a:cs typeface="Angsana New" pitchFamily="18" charset="-34"/>
              </a:rPr>
              <a:t>PCU): intro… new medical culture</a:t>
            </a:r>
            <a:endParaRPr lang="th-TH" sz="2400" b="1" dirty="0">
              <a:latin typeface="Angsana New" pitchFamily="18" charset="-34"/>
              <a:cs typeface="Angsana New" pitchFamily="18" charset="-34"/>
            </a:endParaRPr>
          </a:p>
        </p:txBody>
      </p:sp>
      <p:sp>
        <p:nvSpPr>
          <p:cNvPr id="45" name="TextBox 44"/>
          <p:cNvSpPr txBox="1"/>
          <p:nvPr/>
        </p:nvSpPr>
        <p:spPr>
          <a:xfrm>
            <a:off x="4769742" y="2214554"/>
            <a:ext cx="5331909" cy="523220"/>
          </a:xfrm>
          <a:prstGeom prst="rect">
            <a:avLst/>
          </a:prstGeom>
          <a:noFill/>
        </p:spPr>
        <p:txBody>
          <a:bodyPr wrap="none" rtlCol="0">
            <a:spAutoFit/>
          </a:bodyPr>
          <a:lstStyle/>
          <a:p>
            <a:r>
              <a:rPr lang="en-US" dirty="0" smtClean="0">
                <a:solidFill>
                  <a:srgbClr val="FF0000"/>
                </a:solidFill>
                <a:latin typeface="Angsana New" pitchFamily="18" charset="-34"/>
                <a:cs typeface="Angsana New" pitchFamily="18" charset="-34"/>
              </a:rPr>
              <a:t>Impacts of the UC scheme: Introducing Matrix Teams</a:t>
            </a:r>
            <a:endParaRPr lang="th-TH" dirty="0">
              <a:solidFill>
                <a:srgbClr val="FF0000"/>
              </a:solidFill>
              <a:latin typeface="Angsana New" pitchFamily="18" charset="-34"/>
              <a:cs typeface="Angsana New" pitchFamily="18" charset="-34"/>
            </a:endParaRPr>
          </a:p>
        </p:txBody>
      </p:sp>
      <p:sp>
        <p:nvSpPr>
          <p:cNvPr id="46" name="Rectangle 45"/>
          <p:cNvSpPr/>
          <p:nvPr/>
        </p:nvSpPr>
        <p:spPr>
          <a:xfrm>
            <a:off x="4769742" y="5213039"/>
            <a:ext cx="5370381" cy="461665"/>
          </a:xfrm>
          <a:prstGeom prst="rect">
            <a:avLst/>
          </a:prstGeom>
        </p:spPr>
        <p:txBody>
          <a:bodyPr wrap="none">
            <a:spAutoFit/>
          </a:bodyPr>
          <a:lstStyle/>
          <a:p>
            <a:r>
              <a:rPr lang="en-US" sz="2400" b="1" dirty="0" smtClean="0">
                <a:latin typeface="Angsana New" pitchFamily="18" charset="-34"/>
                <a:cs typeface="Angsana New" pitchFamily="18" charset="-34"/>
              </a:rPr>
              <a:t>2017:  Family Doctor (Constitution); DHB (Cabinet resolution)</a:t>
            </a:r>
            <a:endParaRPr lang="th-TH" sz="2400" b="1" dirty="0">
              <a:latin typeface="Angsana New" pitchFamily="18" charset="-34"/>
              <a:cs typeface="Angsana New" pitchFamily="18" charset="-34"/>
            </a:endParaRPr>
          </a:p>
        </p:txBody>
      </p:sp>
      <p:sp>
        <p:nvSpPr>
          <p:cNvPr id="40" name="Rectangle 39"/>
          <p:cNvSpPr/>
          <p:nvPr/>
        </p:nvSpPr>
        <p:spPr>
          <a:xfrm>
            <a:off x="7364600" y="5408313"/>
            <a:ext cx="2388795" cy="523220"/>
          </a:xfrm>
          <a:prstGeom prst="rect">
            <a:avLst/>
          </a:prstGeom>
        </p:spPr>
        <p:txBody>
          <a:bodyPr wrap="none">
            <a:spAutoFit/>
          </a:bodyPr>
          <a:lstStyle/>
          <a:p>
            <a:r>
              <a:rPr lang="en-US" b="1" dirty="0" smtClean="0">
                <a:latin typeface="Angsana New" pitchFamily="18" charset="-34"/>
                <a:cs typeface="Angsana New" pitchFamily="18" charset="-34"/>
              </a:rPr>
              <a:t>&gt;&gt;&gt; All (928) districts </a:t>
            </a:r>
            <a:endParaRPr lang="th-TH" dirty="0"/>
          </a:p>
        </p:txBody>
      </p:sp>
      <p:sp>
        <p:nvSpPr>
          <p:cNvPr id="2" name="Rectangle 1"/>
          <p:cNvSpPr/>
          <p:nvPr/>
        </p:nvSpPr>
        <p:spPr>
          <a:xfrm>
            <a:off x="380962" y="78999"/>
            <a:ext cx="3534215" cy="100212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7" name="Rectangle 56"/>
          <p:cNvSpPr/>
          <p:nvPr/>
        </p:nvSpPr>
        <p:spPr>
          <a:xfrm>
            <a:off x="6023053" y="4736465"/>
            <a:ext cx="3627916" cy="461665"/>
          </a:xfrm>
          <a:prstGeom prst="rect">
            <a:avLst/>
          </a:prstGeom>
        </p:spPr>
        <p:txBody>
          <a:bodyPr wrap="none">
            <a:spAutoFit/>
          </a:bodyPr>
          <a:lstStyle/>
          <a:p>
            <a:r>
              <a:rPr lang="en-US" sz="2400" b="1" dirty="0" smtClean="0">
                <a:latin typeface="Angsana New" pitchFamily="18" charset="-34"/>
                <a:cs typeface="Angsana New" pitchFamily="18" charset="-34"/>
              </a:rPr>
              <a:t>&gt;&gt;&gt; early 2017: expanded to 200 districts </a:t>
            </a:r>
            <a:endParaRPr lang="th-TH" sz="2400" dirty="0"/>
          </a:p>
        </p:txBody>
      </p:sp>
      <p:sp>
        <p:nvSpPr>
          <p:cNvPr id="62" name="TextBox 61"/>
          <p:cNvSpPr txBox="1"/>
          <p:nvPr/>
        </p:nvSpPr>
        <p:spPr>
          <a:xfrm>
            <a:off x="355204" y="6110294"/>
            <a:ext cx="3570704" cy="430887"/>
          </a:xfrm>
          <a:prstGeom prst="rect">
            <a:avLst/>
          </a:prstGeom>
          <a:noFill/>
          <a:ln>
            <a:solidFill>
              <a:srgbClr val="FF0000"/>
            </a:solidFill>
            <a:prstDash val="dash"/>
          </a:ln>
        </p:spPr>
        <p:txBody>
          <a:bodyPr wrap="square" rtlCol="0">
            <a:spAutoFit/>
          </a:bodyPr>
          <a:lstStyle/>
          <a:p>
            <a:r>
              <a:rPr lang="en-US" sz="2200" b="1" dirty="0">
                <a:latin typeface="Angsana New" pitchFamily="18" charset="-34"/>
                <a:cs typeface="Angsana New" pitchFamily="18" charset="-34"/>
              </a:rPr>
              <a:t>2000s</a:t>
            </a:r>
            <a:r>
              <a:rPr lang="en-US" sz="2200" dirty="0">
                <a:latin typeface="Angsana New" pitchFamily="18" charset="-34"/>
                <a:cs typeface="Angsana New" pitchFamily="18" charset="-34"/>
              </a:rPr>
              <a:t>: </a:t>
            </a:r>
            <a:r>
              <a:rPr lang="en-US" sz="2200" dirty="0" smtClean="0">
                <a:latin typeface="Angsana New" pitchFamily="18" charset="-34"/>
                <a:cs typeface="Angsana New" pitchFamily="18" charset="-34"/>
              </a:rPr>
              <a:t>Achieving </a:t>
            </a:r>
            <a:r>
              <a:rPr lang="en-US" sz="2200" b="1" dirty="0" smtClean="0">
                <a:latin typeface="Angsana New" pitchFamily="18" charset="-34"/>
                <a:cs typeface="Angsana New" pitchFamily="18" charset="-34"/>
              </a:rPr>
              <a:t>Universal Health Coverage</a:t>
            </a:r>
            <a:endParaRPr lang="th-TH" sz="2200" b="1" dirty="0">
              <a:latin typeface="Angsana New" pitchFamily="18" charset="-34"/>
              <a:cs typeface="Angsana New" pitchFamily="18" charset="-34"/>
            </a:endParaRPr>
          </a:p>
        </p:txBody>
      </p:sp>
    </p:spTree>
    <p:extLst>
      <p:ext uri="{BB962C8B-B14F-4D97-AF65-F5344CB8AC3E}">
        <p14:creationId xmlns:p14="http://schemas.microsoft.com/office/powerpoint/2010/main" val="285697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49344" y="3071810"/>
            <a:ext cx="10001319" cy="642942"/>
          </a:xfrm>
          <a:prstGeom prst="righ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1" name="Right Arrow 30"/>
          <p:cNvSpPr/>
          <p:nvPr/>
        </p:nvSpPr>
        <p:spPr>
          <a:xfrm rot="2152807">
            <a:off x="2442568" y="1380409"/>
            <a:ext cx="96225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2" name="Right Arrow 31"/>
          <p:cNvSpPr/>
          <p:nvPr/>
        </p:nvSpPr>
        <p:spPr>
          <a:xfrm rot="19437330">
            <a:off x="2406034" y="5041697"/>
            <a:ext cx="973513"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7" name="TextBox 36"/>
          <p:cNvSpPr txBox="1"/>
          <p:nvPr/>
        </p:nvSpPr>
        <p:spPr>
          <a:xfrm rot="16200000">
            <a:off x="2061323" y="3151366"/>
            <a:ext cx="2795123" cy="523220"/>
          </a:xfrm>
          <a:prstGeom prst="rect">
            <a:avLst/>
          </a:prstGeom>
          <a:solidFill>
            <a:srgbClr val="FFFF00"/>
          </a:solidFill>
          <a:ln w="57150">
            <a:solidFill>
              <a:srgbClr val="002060"/>
            </a:solidFill>
          </a:ln>
        </p:spPr>
        <p:txBody>
          <a:bodyPr wrap="square" rtlCol="0">
            <a:spAutoFit/>
          </a:bodyPr>
          <a:lstStyle/>
          <a:p>
            <a:r>
              <a:rPr lang="en-US" b="1" dirty="0" smtClean="0">
                <a:latin typeface="Angsana New" pitchFamily="18" charset="-34"/>
                <a:cs typeface="Angsana New" pitchFamily="18" charset="-34"/>
              </a:rPr>
              <a:t>Hospital-</a:t>
            </a:r>
            <a:r>
              <a:rPr lang="en-US" b="1" dirty="0" err="1" smtClean="0">
                <a:latin typeface="Angsana New" pitchFamily="18" charset="-34"/>
                <a:cs typeface="Angsana New" pitchFamily="18" charset="-34"/>
              </a:rPr>
              <a:t>centred</a:t>
            </a:r>
            <a:r>
              <a:rPr lang="en-US" b="1" dirty="0" smtClean="0">
                <a:latin typeface="Angsana New" pitchFamily="18" charset="-34"/>
                <a:cs typeface="Angsana New" pitchFamily="18" charset="-34"/>
              </a:rPr>
              <a:t> System…</a:t>
            </a:r>
            <a:endParaRPr lang="th-TH" b="1" dirty="0">
              <a:latin typeface="Angsana New" pitchFamily="18" charset="-34"/>
              <a:cs typeface="Angsana New" pitchFamily="18" charset="-34"/>
            </a:endParaRPr>
          </a:p>
        </p:txBody>
      </p:sp>
      <p:sp>
        <p:nvSpPr>
          <p:cNvPr id="38" name="TextBox 37"/>
          <p:cNvSpPr txBox="1"/>
          <p:nvPr/>
        </p:nvSpPr>
        <p:spPr>
          <a:xfrm rot="5400000">
            <a:off x="8900840" y="3114180"/>
            <a:ext cx="4689104" cy="584775"/>
          </a:xfrm>
          <a:prstGeom prst="rect">
            <a:avLst/>
          </a:prstGeom>
          <a:solidFill>
            <a:schemeClr val="bg1">
              <a:lumMod val="85000"/>
            </a:schemeClr>
          </a:solidFill>
          <a:ln w="57150">
            <a:solidFill>
              <a:schemeClr val="bg1">
                <a:lumMod val="75000"/>
              </a:schemeClr>
            </a:solidFill>
          </a:ln>
        </p:spPr>
        <p:txBody>
          <a:bodyPr wrap="none" rtlCol="0">
            <a:spAutoFit/>
          </a:bodyPr>
          <a:lstStyle/>
          <a:p>
            <a:r>
              <a:rPr lang="en-US" sz="3200" b="1" dirty="0" smtClean="0">
                <a:solidFill>
                  <a:schemeClr val="bg2">
                    <a:lumMod val="75000"/>
                  </a:schemeClr>
                </a:solidFill>
                <a:latin typeface="Angsana New" pitchFamily="18" charset="-34"/>
                <a:cs typeface="Angsana New" pitchFamily="18" charset="-34"/>
              </a:rPr>
              <a:t>Area based and People-</a:t>
            </a:r>
            <a:r>
              <a:rPr lang="en-US" sz="3200" b="1" dirty="0" err="1" smtClean="0">
                <a:solidFill>
                  <a:schemeClr val="bg2">
                    <a:lumMod val="75000"/>
                  </a:schemeClr>
                </a:solidFill>
                <a:latin typeface="Angsana New" pitchFamily="18" charset="-34"/>
                <a:cs typeface="Angsana New" pitchFamily="18" charset="-34"/>
              </a:rPr>
              <a:t>centred</a:t>
            </a:r>
            <a:r>
              <a:rPr lang="en-US" sz="3200" b="1" dirty="0" smtClean="0">
                <a:solidFill>
                  <a:schemeClr val="bg2">
                    <a:lumMod val="75000"/>
                  </a:schemeClr>
                </a:solidFill>
                <a:latin typeface="Angsana New" pitchFamily="18" charset="-34"/>
                <a:cs typeface="Angsana New" pitchFamily="18" charset="-34"/>
              </a:rPr>
              <a:t> System…</a:t>
            </a:r>
            <a:endParaRPr lang="th-TH" sz="3200" b="1" dirty="0">
              <a:solidFill>
                <a:schemeClr val="bg2">
                  <a:lumMod val="75000"/>
                </a:schemeClr>
              </a:solidFill>
              <a:latin typeface="Angsana New" pitchFamily="18" charset="-34"/>
              <a:cs typeface="Angsana New" pitchFamily="18" charset="-34"/>
            </a:endParaRPr>
          </a:p>
        </p:txBody>
      </p:sp>
      <p:sp>
        <p:nvSpPr>
          <p:cNvPr id="42" name="TextBox 41"/>
          <p:cNvSpPr txBox="1"/>
          <p:nvPr/>
        </p:nvSpPr>
        <p:spPr>
          <a:xfrm rot="16200000">
            <a:off x="-476120" y="3064070"/>
            <a:ext cx="4551246" cy="954107"/>
          </a:xfrm>
          <a:prstGeom prst="rect">
            <a:avLst/>
          </a:prstGeom>
          <a:solidFill>
            <a:srgbClr val="002060"/>
          </a:solidFill>
          <a:ln w="57150">
            <a:solidFill>
              <a:srgbClr val="0070C0"/>
            </a:solidFill>
          </a:ln>
        </p:spPr>
        <p:txBody>
          <a:bodyPr wrap="none" rtlCol="0">
            <a:spAutoFit/>
          </a:bodyPr>
          <a:lstStyle/>
          <a:p>
            <a:pPr algn="ctr"/>
            <a:r>
              <a:rPr lang="en-US" b="1" dirty="0" smtClean="0">
                <a:solidFill>
                  <a:schemeClr val="bg1"/>
                </a:solidFill>
                <a:latin typeface="Angsana New" pitchFamily="18" charset="-34"/>
                <a:cs typeface="Angsana New" pitchFamily="18" charset="-34"/>
              </a:rPr>
              <a:t>Historical Backgrounds </a:t>
            </a:r>
          </a:p>
          <a:p>
            <a:pPr algn="ctr"/>
            <a:r>
              <a:rPr lang="en-US" b="1" dirty="0" smtClean="0">
                <a:solidFill>
                  <a:schemeClr val="bg1"/>
                </a:solidFill>
                <a:latin typeface="Angsana New" pitchFamily="18" charset="-34"/>
                <a:cs typeface="Angsana New" pitchFamily="18" charset="-34"/>
              </a:rPr>
              <a:t> The Hegemony of Hospital Based Specialists</a:t>
            </a:r>
            <a:endParaRPr lang="th-TH" b="1" dirty="0" smtClean="0">
              <a:solidFill>
                <a:schemeClr val="bg1"/>
              </a:solidFill>
              <a:latin typeface="Angsana New" pitchFamily="18" charset="-34"/>
              <a:cs typeface="Angsana New" pitchFamily="18" charset="-34"/>
            </a:endParaRPr>
          </a:p>
        </p:txBody>
      </p:sp>
      <p:sp>
        <p:nvSpPr>
          <p:cNvPr id="48" name="Rectangle 47"/>
          <p:cNvSpPr/>
          <p:nvPr/>
        </p:nvSpPr>
        <p:spPr>
          <a:xfrm>
            <a:off x="4094921" y="1071546"/>
            <a:ext cx="6237247" cy="4786346"/>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bg2">
                  <a:lumMod val="75000"/>
                </a:schemeClr>
              </a:solidFill>
            </a:endParaRPr>
          </a:p>
        </p:txBody>
      </p:sp>
      <p:sp>
        <p:nvSpPr>
          <p:cNvPr id="49" name="TextBox 48"/>
          <p:cNvSpPr txBox="1"/>
          <p:nvPr/>
        </p:nvSpPr>
        <p:spPr>
          <a:xfrm>
            <a:off x="4776748" y="1359277"/>
            <a:ext cx="3692036" cy="461665"/>
          </a:xfrm>
          <a:prstGeom prst="rect">
            <a:avLst/>
          </a:prstGeom>
          <a:noFill/>
        </p:spPr>
        <p:txBody>
          <a:bodyPr wrap="none" rtlCol="0">
            <a:spAutoFit/>
          </a:bodyPr>
          <a:lstStyle/>
          <a:p>
            <a:r>
              <a:rPr lang="en-US" sz="2400" b="1" dirty="0" smtClean="0">
                <a:solidFill>
                  <a:schemeClr val="bg2">
                    <a:lumMod val="75000"/>
                  </a:schemeClr>
                </a:solidFill>
                <a:latin typeface="Angsana New" pitchFamily="18" charset="-34"/>
                <a:cs typeface="Angsana New" pitchFamily="18" charset="-34"/>
              </a:rPr>
              <a:t>1990s: </a:t>
            </a:r>
            <a:r>
              <a:rPr lang="th-TH" sz="2400" b="1" dirty="0" smtClean="0">
                <a:solidFill>
                  <a:schemeClr val="bg2">
                    <a:lumMod val="75000"/>
                  </a:schemeClr>
                </a:solidFill>
                <a:latin typeface="Angsana New" pitchFamily="18" charset="-34"/>
                <a:cs typeface="Angsana New" pitchFamily="18" charset="-34"/>
              </a:rPr>
              <a:t> </a:t>
            </a:r>
            <a:r>
              <a:rPr lang="en-US" sz="2400" b="1" dirty="0" smtClean="0">
                <a:solidFill>
                  <a:schemeClr val="bg2">
                    <a:lumMod val="75000"/>
                  </a:schemeClr>
                </a:solidFill>
                <a:latin typeface="Angsana New" pitchFamily="18" charset="-34"/>
                <a:cs typeface="Angsana New" pitchFamily="18" charset="-34"/>
              </a:rPr>
              <a:t>Family Practice (Action Research)</a:t>
            </a:r>
            <a:endParaRPr lang="en-US" sz="2400" b="1" dirty="0">
              <a:solidFill>
                <a:schemeClr val="bg2">
                  <a:lumMod val="75000"/>
                </a:schemeClr>
              </a:solidFill>
              <a:latin typeface="Angsana New" pitchFamily="18" charset="-34"/>
              <a:cs typeface="Angsana New" pitchFamily="18" charset="-34"/>
            </a:endParaRPr>
          </a:p>
        </p:txBody>
      </p:sp>
      <p:sp>
        <p:nvSpPr>
          <p:cNvPr id="50" name="TextBox 49"/>
          <p:cNvSpPr txBox="1"/>
          <p:nvPr/>
        </p:nvSpPr>
        <p:spPr>
          <a:xfrm>
            <a:off x="4767080" y="1895769"/>
            <a:ext cx="3544560" cy="461665"/>
          </a:xfrm>
          <a:prstGeom prst="rect">
            <a:avLst/>
          </a:prstGeom>
          <a:noFill/>
        </p:spPr>
        <p:txBody>
          <a:bodyPr wrap="none" rtlCol="0">
            <a:spAutoFit/>
          </a:bodyPr>
          <a:lstStyle/>
          <a:p>
            <a:r>
              <a:rPr lang="en-US" sz="2400" b="1" dirty="0">
                <a:solidFill>
                  <a:schemeClr val="bg2">
                    <a:lumMod val="75000"/>
                  </a:schemeClr>
                </a:solidFill>
                <a:latin typeface="Angsana New" pitchFamily="18" charset="-34"/>
                <a:cs typeface="Angsana New" pitchFamily="18" charset="-34"/>
              </a:rPr>
              <a:t>1999: </a:t>
            </a:r>
            <a:r>
              <a:rPr lang="en-US" sz="2400" b="1" dirty="0" smtClean="0">
                <a:solidFill>
                  <a:schemeClr val="bg2">
                    <a:lumMod val="75000"/>
                  </a:schemeClr>
                </a:solidFill>
                <a:latin typeface="Angsana New" pitchFamily="18" charset="-34"/>
                <a:cs typeface="Angsana New" pitchFamily="18" charset="-34"/>
              </a:rPr>
              <a:t> Specialization in </a:t>
            </a:r>
            <a:r>
              <a:rPr lang="en-US" sz="2400" b="1" dirty="0">
                <a:solidFill>
                  <a:schemeClr val="bg2">
                    <a:lumMod val="75000"/>
                  </a:schemeClr>
                </a:solidFill>
                <a:latin typeface="Angsana New" pitchFamily="18" charset="-34"/>
                <a:cs typeface="Angsana New" pitchFamily="18" charset="-34"/>
              </a:rPr>
              <a:t>Family </a:t>
            </a:r>
            <a:r>
              <a:rPr lang="en-US" sz="2400" b="1" dirty="0" smtClean="0">
                <a:solidFill>
                  <a:schemeClr val="bg2">
                    <a:lumMod val="75000"/>
                  </a:schemeClr>
                </a:solidFill>
                <a:latin typeface="Angsana New" pitchFamily="18" charset="-34"/>
                <a:cs typeface="Angsana New" pitchFamily="18" charset="-34"/>
              </a:rPr>
              <a:t>Medicine</a:t>
            </a:r>
            <a:endParaRPr lang="th-TH" sz="2400" b="1" dirty="0">
              <a:solidFill>
                <a:schemeClr val="bg2">
                  <a:lumMod val="75000"/>
                </a:schemeClr>
              </a:solidFill>
              <a:latin typeface="Angsana New" pitchFamily="18" charset="-34"/>
              <a:cs typeface="Angsana New" pitchFamily="18" charset="-34"/>
            </a:endParaRPr>
          </a:p>
        </p:txBody>
      </p:sp>
      <p:sp>
        <p:nvSpPr>
          <p:cNvPr id="51" name="TextBox 50"/>
          <p:cNvSpPr txBox="1"/>
          <p:nvPr/>
        </p:nvSpPr>
        <p:spPr>
          <a:xfrm>
            <a:off x="4825067" y="3253087"/>
            <a:ext cx="4596130" cy="461665"/>
          </a:xfrm>
          <a:prstGeom prst="rect">
            <a:avLst/>
          </a:prstGeom>
          <a:noFill/>
        </p:spPr>
        <p:txBody>
          <a:bodyPr wrap="none" rtlCol="0">
            <a:spAutoFit/>
          </a:bodyPr>
          <a:lstStyle/>
          <a:p>
            <a:r>
              <a:rPr lang="en-US" sz="2400" b="1" dirty="0">
                <a:solidFill>
                  <a:schemeClr val="bg2">
                    <a:lumMod val="75000"/>
                  </a:schemeClr>
                </a:solidFill>
                <a:latin typeface="Angsana New" pitchFamily="18" charset="-34"/>
                <a:cs typeface="Angsana New" pitchFamily="18" charset="-34"/>
              </a:rPr>
              <a:t>2007: Context Based </a:t>
            </a:r>
            <a:r>
              <a:rPr lang="en-US" sz="2400" b="1" dirty="0" smtClean="0">
                <a:solidFill>
                  <a:schemeClr val="bg2">
                    <a:lumMod val="75000"/>
                  </a:schemeClr>
                </a:solidFill>
                <a:latin typeface="Angsana New" pitchFamily="18" charset="-34"/>
                <a:cs typeface="Angsana New" pitchFamily="18" charset="-34"/>
              </a:rPr>
              <a:t>Learning (CBL): </a:t>
            </a:r>
            <a:r>
              <a:rPr lang="en-US" sz="2400" b="1" dirty="0">
                <a:solidFill>
                  <a:schemeClr val="bg2">
                    <a:lumMod val="75000"/>
                  </a:schemeClr>
                </a:solidFill>
                <a:latin typeface="Angsana New" pitchFamily="18" charset="-34"/>
                <a:cs typeface="Angsana New" pitchFamily="18" charset="-34"/>
              </a:rPr>
              <a:t>identified Gaps</a:t>
            </a:r>
            <a:endParaRPr lang="en-US" sz="2400" b="1" dirty="0" smtClean="0">
              <a:solidFill>
                <a:schemeClr val="bg2">
                  <a:lumMod val="75000"/>
                </a:schemeClr>
              </a:solidFill>
              <a:latin typeface="Angsana New" pitchFamily="18" charset="-34"/>
              <a:cs typeface="Angsana New" pitchFamily="18" charset="-34"/>
            </a:endParaRPr>
          </a:p>
        </p:txBody>
      </p:sp>
      <p:sp>
        <p:nvSpPr>
          <p:cNvPr id="52" name="TextBox 51"/>
          <p:cNvSpPr txBox="1"/>
          <p:nvPr/>
        </p:nvSpPr>
        <p:spPr>
          <a:xfrm>
            <a:off x="4769742" y="4324657"/>
            <a:ext cx="3203121" cy="461665"/>
          </a:xfrm>
          <a:prstGeom prst="rect">
            <a:avLst/>
          </a:prstGeom>
          <a:noFill/>
        </p:spPr>
        <p:txBody>
          <a:bodyPr wrap="none" rtlCol="0">
            <a:spAutoFit/>
          </a:bodyPr>
          <a:lstStyle/>
          <a:p>
            <a:r>
              <a:rPr lang="en-US" sz="2400" b="1" dirty="0">
                <a:solidFill>
                  <a:schemeClr val="bg2">
                    <a:lumMod val="75000"/>
                  </a:schemeClr>
                </a:solidFill>
                <a:latin typeface="Angsana New" pitchFamily="18" charset="-34"/>
                <a:cs typeface="Angsana New" pitchFamily="18" charset="-34"/>
              </a:rPr>
              <a:t>2016: </a:t>
            </a:r>
            <a:r>
              <a:rPr lang="en-US" sz="2400" b="1" dirty="0" smtClean="0">
                <a:solidFill>
                  <a:schemeClr val="bg2">
                    <a:lumMod val="75000"/>
                  </a:schemeClr>
                </a:solidFill>
                <a:latin typeface="Angsana New" pitchFamily="18" charset="-34"/>
                <a:cs typeface="Angsana New" pitchFamily="18" charset="-34"/>
              </a:rPr>
              <a:t> Primary Care Cluster (PCC);  </a:t>
            </a:r>
          </a:p>
        </p:txBody>
      </p:sp>
      <p:sp>
        <p:nvSpPr>
          <p:cNvPr id="54" name="TextBox 53"/>
          <p:cNvSpPr txBox="1"/>
          <p:nvPr/>
        </p:nvSpPr>
        <p:spPr>
          <a:xfrm>
            <a:off x="4808651" y="3753153"/>
            <a:ext cx="2148345" cy="461665"/>
          </a:xfrm>
          <a:prstGeom prst="rect">
            <a:avLst/>
          </a:prstGeom>
          <a:noFill/>
        </p:spPr>
        <p:txBody>
          <a:bodyPr wrap="none" rtlCol="0">
            <a:spAutoFit/>
          </a:bodyPr>
          <a:lstStyle/>
          <a:p>
            <a:r>
              <a:rPr lang="en-US" sz="2400" b="1" dirty="0" smtClean="0">
                <a:solidFill>
                  <a:schemeClr val="bg2">
                    <a:lumMod val="75000"/>
                  </a:schemeClr>
                </a:solidFill>
                <a:latin typeface="Angsana New" pitchFamily="18" charset="-34"/>
                <a:cs typeface="Angsana New" pitchFamily="18" charset="-34"/>
              </a:rPr>
              <a:t>2011:</a:t>
            </a:r>
            <a:r>
              <a:rPr lang="th-TH" sz="2400" b="1" dirty="0" smtClean="0">
                <a:solidFill>
                  <a:schemeClr val="bg2">
                    <a:lumMod val="75000"/>
                  </a:schemeClr>
                </a:solidFill>
                <a:latin typeface="Angsana New" pitchFamily="18" charset="-34"/>
                <a:cs typeface="Angsana New" pitchFamily="18" charset="-34"/>
              </a:rPr>
              <a:t> </a:t>
            </a:r>
            <a:r>
              <a:rPr lang="en-US" sz="2400" b="1" dirty="0" smtClean="0">
                <a:solidFill>
                  <a:schemeClr val="bg2">
                    <a:lumMod val="75000"/>
                  </a:schemeClr>
                </a:solidFill>
                <a:latin typeface="Angsana New" pitchFamily="18" charset="-34"/>
                <a:cs typeface="Angsana New" pitchFamily="18" charset="-34"/>
              </a:rPr>
              <a:t>DHS --&gt; UCARE</a:t>
            </a:r>
            <a:endParaRPr lang="th-TH" sz="2400" b="1" dirty="0">
              <a:solidFill>
                <a:schemeClr val="bg2">
                  <a:lumMod val="75000"/>
                </a:schemeClr>
              </a:solidFill>
              <a:latin typeface="Angsana New" pitchFamily="18" charset="-34"/>
              <a:cs typeface="Angsana New" pitchFamily="18" charset="-34"/>
            </a:endParaRPr>
          </a:p>
        </p:txBody>
      </p:sp>
      <p:sp>
        <p:nvSpPr>
          <p:cNvPr id="55" name="TextBox 54"/>
          <p:cNvSpPr txBox="1"/>
          <p:nvPr/>
        </p:nvSpPr>
        <p:spPr>
          <a:xfrm>
            <a:off x="4773491" y="4038905"/>
            <a:ext cx="2908168" cy="461665"/>
          </a:xfrm>
          <a:prstGeom prst="rect">
            <a:avLst/>
          </a:prstGeom>
          <a:noFill/>
        </p:spPr>
        <p:txBody>
          <a:bodyPr wrap="none" rtlCol="0">
            <a:spAutoFit/>
          </a:bodyPr>
          <a:lstStyle/>
          <a:p>
            <a:r>
              <a:rPr lang="en-US" sz="2400" b="1" dirty="0" smtClean="0">
                <a:solidFill>
                  <a:schemeClr val="bg2">
                    <a:lumMod val="75000"/>
                  </a:schemeClr>
                </a:solidFill>
                <a:latin typeface="Angsana New" pitchFamily="18" charset="-34"/>
                <a:cs typeface="Angsana New" pitchFamily="18" charset="-34"/>
              </a:rPr>
              <a:t>2015:  Family Care Teams (FCT)</a:t>
            </a:r>
            <a:endParaRPr lang="th-TH" sz="2400" b="1" dirty="0">
              <a:solidFill>
                <a:schemeClr val="bg2">
                  <a:lumMod val="75000"/>
                </a:schemeClr>
              </a:solidFill>
              <a:latin typeface="Angsana New" pitchFamily="18" charset="-34"/>
              <a:cs typeface="Angsana New" pitchFamily="18" charset="-34"/>
            </a:endParaRPr>
          </a:p>
        </p:txBody>
      </p:sp>
      <p:sp>
        <p:nvSpPr>
          <p:cNvPr id="58" name="Oval 57"/>
          <p:cNvSpPr/>
          <p:nvPr/>
        </p:nvSpPr>
        <p:spPr>
          <a:xfrm>
            <a:off x="4348122" y="1214423"/>
            <a:ext cx="357191" cy="35719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1</a:t>
            </a:r>
            <a:endParaRPr lang="th-TH" b="1" dirty="0">
              <a:solidFill>
                <a:schemeClr val="bg2">
                  <a:lumMod val="75000"/>
                </a:schemeClr>
              </a:solidFill>
              <a:latin typeface="Angsana New" pitchFamily="18" charset="-34"/>
              <a:cs typeface="Angsana New" pitchFamily="18" charset="-34"/>
            </a:endParaRPr>
          </a:p>
        </p:txBody>
      </p:sp>
      <p:sp>
        <p:nvSpPr>
          <p:cNvPr id="59" name="Oval 58"/>
          <p:cNvSpPr/>
          <p:nvPr/>
        </p:nvSpPr>
        <p:spPr>
          <a:xfrm>
            <a:off x="4348122" y="2357431"/>
            <a:ext cx="357191" cy="35719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2</a:t>
            </a:r>
            <a:endParaRPr lang="th-TH" b="1" dirty="0">
              <a:solidFill>
                <a:schemeClr val="bg2">
                  <a:lumMod val="75000"/>
                </a:schemeClr>
              </a:solidFill>
              <a:latin typeface="Angsana New" pitchFamily="18" charset="-34"/>
              <a:cs typeface="Angsana New" pitchFamily="18" charset="-34"/>
            </a:endParaRPr>
          </a:p>
        </p:txBody>
      </p:sp>
      <p:sp>
        <p:nvSpPr>
          <p:cNvPr id="60" name="Oval 59"/>
          <p:cNvSpPr/>
          <p:nvPr/>
        </p:nvSpPr>
        <p:spPr>
          <a:xfrm>
            <a:off x="4348122" y="3071811"/>
            <a:ext cx="357191" cy="35719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3</a:t>
            </a:r>
            <a:endParaRPr lang="th-TH" b="1" dirty="0">
              <a:solidFill>
                <a:schemeClr val="bg2">
                  <a:lumMod val="75000"/>
                </a:schemeClr>
              </a:solidFill>
              <a:latin typeface="Angsana New" pitchFamily="18" charset="-34"/>
              <a:cs typeface="Angsana New" pitchFamily="18" charset="-34"/>
            </a:endParaRPr>
          </a:p>
        </p:txBody>
      </p:sp>
      <p:sp>
        <p:nvSpPr>
          <p:cNvPr id="61" name="Oval 60"/>
          <p:cNvSpPr/>
          <p:nvPr/>
        </p:nvSpPr>
        <p:spPr>
          <a:xfrm>
            <a:off x="4348122" y="5000637"/>
            <a:ext cx="357191" cy="35719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latin typeface="Angsana New" pitchFamily="18" charset="-34"/>
                <a:cs typeface="Angsana New" pitchFamily="18" charset="-34"/>
              </a:rPr>
              <a:t>4</a:t>
            </a:r>
            <a:endParaRPr lang="th-TH" b="1" dirty="0">
              <a:solidFill>
                <a:schemeClr val="bg2">
                  <a:lumMod val="75000"/>
                </a:schemeClr>
              </a:solidFill>
              <a:latin typeface="Angsana New" pitchFamily="18" charset="-34"/>
              <a:cs typeface="Angsana New" pitchFamily="18" charset="-34"/>
            </a:endParaRPr>
          </a:p>
        </p:txBody>
      </p:sp>
      <p:sp>
        <p:nvSpPr>
          <p:cNvPr id="63" name="Rectangle 62"/>
          <p:cNvSpPr/>
          <p:nvPr/>
        </p:nvSpPr>
        <p:spPr>
          <a:xfrm>
            <a:off x="5344126" y="1610017"/>
            <a:ext cx="3215945"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 Demonstration Diffusion Strategy</a:t>
            </a:r>
            <a:endParaRPr lang="en-US" sz="2400" b="1" dirty="0">
              <a:solidFill>
                <a:schemeClr val="bg2">
                  <a:lumMod val="75000"/>
                </a:schemeClr>
              </a:solidFill>
              <a:latin typeface="Angsana New" pitchFamily="18" charset="-34"/>
              <a:cs typeface="Angsana New" pitchFamily="18" charset="-34"/>
            </a:endParaRPr>
          </a:p>
        </p:txBody>
      </p:sp>
      <p:sp>
        <p:nvSpPr>
          <p:cNvPr id="64" name="TextBox 63"/>
          <p:cNvSpPr txBox="1"/>
          <p:nvPr/>
        </p:nvSpPr>
        <p:spPr>
          <a:xfrm>
            <a:off x="4698306" y="619764"/>
            <a:ext cx="3773790" cy="523220"/>
          </a:xfrm>
          <a:prstGeom prst="rect">
            <a:avLst/>
          </a:prstGeom>
          <a:noFill/>
        </p:spPr>
        <p:txBody>
          <a:bodyPr wrap="none" rtlCol="0">
            <a:spAutoFit/>
          </a:bodyPr>
          <a:lstStyle/>
          <a:p>
            <a:r>
              <a:rPr lang="en-US" b="1" dirty="0" smtClean="0">
                <a:solidFill>
                  <a:schemeClr val="bg2">
                    <a:lumMod val="75000"/>
                  </a:schemeClr>
                </a:solidFill>
                <a:latin typeface="Angsana New" pitchFamily="18" charset="-34"/>
                <a:cs typeface="Angsana New" pitchFamily="18" charset="-34"/>
              </a:rPr>
              <a:t>Good Care: Hospitals + Technologies</a:t>
            </a:r>
            <a:endParaRPr lang="th-TH" b="1" dirty="0">
              <a:solidFill>
                <a:schemeClr val="bg2">
                  <a:lumMod val="75000"/>
                </a:schemeClr>
              </a:solidFill>
              <a:latin typeface="Angsana New" pitchFamily="18" charset="-34"/>
              <a:cs typeface="Angsana New" pitchFamily="18" charset="-34"/>
            </a:endParaRPr>
          </a:p>
        </p:txBody>
      </p:sp>
      <p:sp>
        <p:nvSpPr>
          <p:cNvPr id="65" name="TextBox 64"/>
          <p:cNvSpPr txBox="1"/>
          <p:nvPr/>
        </p:nvSpPr>
        <p:spPr>
          <a:xfrm>
            <a:off x="4626866" y="5834738"/>
            <a:ext cx="4976042" cy="523220"/>
          </a:xfrm>
          <a:prstGeom prst="rect">
            <a:avLst/>
          </a:prstGeom>
          <a:noFill/>
        </p:spPr>
        <p:txBody>
          <a:bodyPr wrap="none" rtlCol="0">
            <a:spAutoFit/>
          </a:bodyPr>
          <a:lstStyle/>
          <a:p>
            <a:r>
              <a:rPr lang="en-US" b="1" dirty="0" smtClean="0">
                <a:solidFill>
                  <a:schemeClr val="bg2">
                    <a:lumMod val="75000"/>
                  </a:schemeClr>
                </a:solidFill>
                <a:latin typeface="Angsana New" pitchFamily="18" charset="-34"/>
                <a:cs typeface="Angsana New" pitchFamily="18" charset="-34"/>
              </a:rPr>
              <a:t>Good Care</a:t>
            </a:r>
            <a:r>
              <a:rPr lang="en-US" dirty="0" smtClean="0">
                <a:solidFill>
                  <a:schemeClr val="bg2">
                    <a:lumMod val="75000"/>
                  </a:schemeClr>
                </a:solidFill>
                <a:latin typeface="Angsana New" pitchFamily="18" charset="-34"/>
                <a:cs typeface="Angsana New" pitchFamily="18" charset="-34"/>
              </a:rPr>
              <a:t>: </a:t>
            </a:r>
            <a:r>
              <a:rPr lang="en-US" b="1" dirty="0" smtClean="0">
                <a:solidFill>
                  <a:schemeClr val="bg2">
                    <a:lumMod val="75000"/>
                  </a:schemeClr>
                </a:solidFill>
                <a:latin typeface="Angsana New" pitchFamily="18" charset="-34"/>
                <a:cs typeface="Angsana New" pitchFamily="18" charset="-34"/>
              </a:rPr>
              <a:t>Patient-, Person-, People-</a:t>
            </a:r>
            <a:r>
              <a:rPr lang="en-US" b="1" dirty="0" err="1" smtClean="0">
                <a:solidFill>
                  <a:schemeClr val="bg2">
                    <a:lumMod val="75000"/>
                  </a:schemeClr>
                </a:solidFill>
                <a:latin typeface="Angsana New" pitchFamily="18" charset="-34"/>
                <a:cs typeface="Angsana New" pitchFamily="18" charset="-34"/>
              </a:rPr>
              <a:t>centred</a:t>
            </a:r>
            <a:r>
              <a:rPr lang="en-US" b="1" dirty="0" smtClean="0">
                <a:solidFill>
                  <a:schemeClr val="bg2">
                    <a:lumMod val="75000"/>
                  </a:schemeClr>
                </a:solidFill>
                <a:latin typeface="Angsana New" pitchFamily="18" charset="-34"/>
                <a:cs typeface="Angsana New" pitchFamily="18" charset="-34"/>
              </a:rPr>
              <a:t> Care</a:t>
            </a:r>
            <a:endParaRPr lang="th-TH" b="1" dirty="0">
              <a:solidFill>
                <a:schemeClr val="bg2">
                  <a:lumMod val="75000"/>
                </a:schemeClr>
              </a:solidFill>
              <a:latin typeface="Angsana New" pitchFamily="18" charset="-34"/>
              <a:cs typeface="Angsana New" pitchFamily="18" charset="-34"/>
            </a:endParaRPr>
          </a:p>
        </p:txBody>
      </p:sp>
      <p:sp>
        <p:nvSpPr>
          <p:cNvPr id="67" name="Rectangle 66"/>
          <p:cNvSpPr/>
          <p:nvPr/>
        </p:nvSpPr>
        <p:spPr>
          <a:xfrm>
            <a:off x="5341247" y="3500441"/>
            <a:ext cx="3724096"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PCPL (2007), FPL (2012), DHML (2014)</a:t>
            </a:r>
            <a:endParaRPr lang="th-TH" sz="2400" b="1" dirty="0">
              <a:solidFill>
                <a:schemeClr val="bg2">
                  <a:lumMod val="75000"/>
                </a:schemeClr>
              </a:solidFill>
              <a:latin typeface="Angsana New" pitchFamily="18" charset="-34"/>
              <a:cs typeface="Angsana New" pitchFamily="18" charset="-34"/>
            </a:endParaRPr>
          </a:p>
        </p:txBody>
      </p:sp>
      <p:sp>
        <p:nvSpPr>
          <p:cNvPr id="71" name="TextBox 70"/>
          <p:cNvSpPr txBox="1"/>
          <p:nvPr/>
        </p:nvSpPr>
        <p:spPr>
          <a:xfrm>
            <a:off x="4769742" y="1071546"/>
            <a:ext cx="4881465" cy="523220"/>
          </a:xfrm>
          <a:prstGeom prst="rect">
            <a:avLst/>
          </a:prstGeom>
          <a:noFill/>
        </p:spPr>
        <p:txBody>
          <a:bodyPr wrap="none" rtlCol="0">
            <a:spAutoFit/>
          </a:bodyPr>
          <a:lstStyle/>
          <a:p>
            <a:r>
              <a:rPr lang="en-US" dirty="0" smtClean="0">
                <a:solidFill>
                  <a:schemeClr val="bg2">
                    <a:lumMod val="75000"/>
                  </a:schemeClr>
                </a:solidFill>
                <a:latin typeface="Angsana New" pitchFamily="18" charset="-34"/>
                <a:cs typeface="Angsana New" pitchFamily="18" charset="-34"/>
              </a:rPr>
              <a:t>Introduction of new paradigm: </a:t>
            </a:r>
            <a:r>
              <a:rPr lang="en-US" dirty="0" err="1" smtClean="0">
                <a:solidFill>
                  <a:schemeClr val="bg2">
                    <a:lumMod val="75000"/>
                  </a:schemeClr>
                </a:solidFill>
                <a:latin typeface="Angsana New" pitchFamily="18" charset="-34"/>
                <a:cs typeface="Angsana New" pitchFamily="18" charset="-34"/>
              </a:rPr>
              <a:t>Hol</a:t>
            </a:r>
            <a:r>
              <a:rPr lang="en-US" dirty="0" smtClean="0">
                <a:solidFill>
                  <a:schemeClr val="bg2">
                    <a:lumMod val="75000"/>
                  </a:schemeClr>
                </a:solidFill>
                <a:latin typeface="Angsana New" pitchFamily="18" charset="-34"/>
                <a:cs typeface="Angsana New" pitchFamily="18" charset="-34"/>
              </a:rPr>
              <a:t>., Int. Cont., ...</a:t>
            </a:r>
            <a:endParaRPr lang="th-TH" dirty="0">
              <a:solidFill>
                <a:schemeClr val="bg2">
                  <a:lumMod val="75000"/>
                </a:schemeClr>
              </a:solidFill>
              <a:latin typeface="Angsana New" pitchFamily="18" charset="-34"/>
              <a:cs typeface="Angsana New" pitchFamily="18" charset="-34"/>
            </a:endParaRPr>
          </a:p>
        </p:txBody>
      </p:sp>
      <p:sp>
        <p:nvSpPr>
          <p:cNvPr id="73" name="TextBox 72"/>
          <p:cNvSpPr txBox="1"/>
          <p:nvPr/>
        </p:nvSpPr>
        <p:spPr>
          <a:xfrm>
            <a:off x="4769742" y="2977218"/>
            <a:ext cx="5230919" cy="523220"/>
          </a:xfrm>
          <a:prstGeom prst="rect">
            <a:avLst/>
          </a:prstGeom>
          <a:noFill/>
        </p:spPr>
        <p:txBody>
          <a:bodyPr wrap="none" rtlCol="0">
            <a:spAutoFit/>
          </a:bodyPr>
          <a:lstStyle/>
          <a:p>
            <a:r>
              <a:rPr lang="en-US" dirty="0" smtClean="0">
                <a:solidFill>
                  <a:schemeClr val="bg2">
                    <a:lumMod val="75000"/>
                  </a:schemeClr>
                </a:solidFill>
                <a:latin typeface="Angsana New" pitchFamily="18" charset="-34"/>
                <a:cs typeface="Angsana New" pitchFamily="18" charset="-34"/>
              </a:rPr>
              <a:t>Matrix Teams/Links/Networks in the context of DHS</a:t>
            </a:r>
            <a:endParaRPr lang="th-TH" dirty="0">
              <a:solidFill>
                <a:schemeClr val="bg2">
                  <a:lumMod val="75000"/>
                </a:schemeClr>
              </a:solidFill>
              <a:latin typeface="Angsana New" pitchFamily="18" charset="-34"/>
              <a:cs typeface="Angsana New" pitchFamily="18" charset="-34"/>
            </a:endParaRPr>
          </a:p>
        </p:txBody>
      </p:sp>
      <p:sp>
        <p:nvSpPr>
          <p:cNvPr id="74" name="TextBox 73"/>
          <p:cNvSpPr txBox="1"/>
          <p:nvPr/>
        </p:nvSpPr>
        <p:spPr>
          <a:xfrm>
            <a:off x="4769742" y="4906044"/>
            <a:ext cx="1418978" cy="523220"/>
          </a:xfrm>
          <a:prstGeom prst="rect">
            <a:avLst/>
          </a:prstGeom>
          <a:noFill/>
        </p:spPr>
        <p:txBody>
          <a:bodyPr wrap="none" rtlCol="0">
            <a:spAutoFit/>
          </a:bodyPr>
          <a:lstStyle/>
          <a:p>
            <a:r>
              <a:rPr lang="en-US" dirty="0" smtClean="0">
                <a:solidFill>
                  <a:schemeClr val="bg2">
                    <a:lumMod val="75000"/>
                  </a:schemeClr>
                </a:solidFill>
                <a:latin typeface="Angsana New" pitchFamily="18" charset="-34"/>
                <a:cs typeface="Angsana New" pitchFamily="18" charset="-34"/>
              </a:rPr>
              <a:t>Legal issues:</a:t>
            </a:r>
            <a:endParaRPr lang="th-TH" dirty="0">
              <a:solidFill>
                <a:schemeClr val="bg2">
                  <a:lumMod val="75000"/>
                </a:schemeClr>
              </a:solidFill>
              <a:latin typeface="Angsana New" pitchFamily="18" charset="-34"/>
              <a:cs typeface="Angsana New" pitchFamily="18" charset="-34"/>
            </a:endParaRPr>
          </a:p>
        </p:txBody>
      </p:sp>
      <p:sp>
        <p:nvSpPr>
          <p:cNvPr id="75" name="TextBox 74"/>
          <p:cNvSpPr txBox="1"/>
          <p:nvPr/>
        </p:nvSpPr>
        <p:spPr>
          <a:xfrm rot="5400000">
            <a:off x="9103890" y="3194547"/>
            <a:ext cx="2076209" cy="523220"/>
          </a:xfrm>
          <a:prstGeom prst="rect">
            <a:avLst/>
          </a:prstGeom>
          <a:noFill/>
        </p:spPr>
        <p:txBody>
          <a:bodyPr wrap="none" rtlCol="0">
            <a:spAutoFit/>
          </a:bodyPr>
          <a:lstStyle/>
          <a:p>
            <a:r>
              <a:rPr lang="en-US" b="1" dirty="0" smtClean="0">
                <a:solidFill>
                  <a:schemeClr val="bg2">
                    <a:lumMod val="75000"/>
                  </a:schemeClr>
                </a:solidFill>
                <a:latin typeface="Angsana New" pitchFamily="18" charset="-34"/>
                <a:cs typeface="Angsana New" pitchFamily="18" charset="-34"/>
              </a:rPr>
              <a:t>Changing Paradigm</a:t>
            </a:r>
            <a:endParaRPr lang="th-TH" b="1" dirty="0">
              <a:solidFill>
                <a:schemeClr val="bg2">
                  <a:lumMod val="75000"/>
                </a:schemeClr>
              </a:solidFill>
              <a:latin typeface="Angsana New" pitchFamily="18" charset="-34"/>
              <a:cs typeface="Angsana New" pitchFamily="18" charset="-34"/>
            </a:endParaRPr>
          </a:p>
        </p:txBody>
      </p:sp>
      <p:cxnSp>
        <p:nvCxnSpPr>
          <p:cNvPr id="76" name="Straight Connector 75"/>
          <p:cNvCxnSpPr/>
          <p:nvPr/>
        </p:nvCxnSpPr>
        <p:spPr>
          <a:xfrm rot="5400000">
            <a:off x="9545158" y="1714091"/>
            <a:ext cx="1143802" cy="1588"/>
          </a:xfrm>
          <a:prstGeom prst="line">
            <a:avLst/>
          </a:prstGeom>
          <a:ln w="285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9475308" y="5215347"/>
            <a:ext cx="1285090" cy="1588"/>
          </a:xfrm>
          <a:prstGeom prst="straightConnector1">
            <a:avLst/>
          </a:prstGeom>
          <a:ln w="28575">
            <a:solidFill>
              <a:schemeClr val="bg1">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776750" y="2452022"/>
            <a:ext cx="5139548" cy="461665"/>
          </a:xfrm>
          <a:prstGeom prst="rect">
            <a:avLst/>
          </a:prstGeom>
          <a:noFill/>
        </p:spPr>
        <p:txBody>
          <a:bodyPr wrap="none" rtlCol="0">
            <a:spAutoFit/>
          </a:bodyPr>
          <a:lstStyle/>
          <a:p>
            <a:r>
              <a:rPr lang="en-US" sz="2400" b="1" dirty="0">
                <a:solidFill>
                  <a:schemeClr val="bg2">
                    <a:lumMod val="75000"/>
                  </a:schemeClr>
                </a:solidFill>
                <a:latin typeface="Angsana New" pitchFamily="18" charset="-34"/>
                <a:cs typeface="Angsana New" pitchFamily="18" charset="-34"/>
              </a:rPr>
              <a:t>2002: </a:t>
            </a:r>
            <a:r>
              <a:rPr lang="en-US" sz="2400" b="1" dirty="0" smtClean="0">
                <a:solidFill>
                  <a:schemeClr val="bg2">
                    <a:lumMod val="75000"/>
                  </a:schemeClr>
                </a:solidFill>
                <a:latin typeface="Angsana New" pitchFamily="18" charset="-34"/>
                <a:cs typeface="Angsana New" pitchFamily="18" charset="-34"/>
              </a:rPr>
              <a:t> Contracting </a:t>
            </a:r>
            <a:r>
              <a:rPr lang="en-US" sz="2400" b="1" dirty="0">
                <a:solidFill>
                  <a:schemeClr val="bg2">
                    <a:lumMod val="75000"/>
                  </a:schemeClr>
                </a:solidFill>
                <a:latin typeface="Angsana New" pitchFamily="18" charset="-34"/>
                <a:cs typeface="Angsana New" pitchFamily="18" charset="-34"/>
              </a:rPr>
              <a:t>Unit for Primary </a:t>
            </a:r>
            <a:r>
              <a:rPr lang="en-US" sz="2400" b="1" dirty="0" smtClean="0">
                <a:solidFill>
                  <a:schemeClr val="bg2">
                    <a:lumMod val="75000"/>
                  </a:schemeClr>
                </a:solidFill>
                <a:latin typeface="Angsana New" pitchFamily="18" charset="-34"/>
                <a:cs typeface="Angsana New" pitchFamily="18" charset="-34"/>
              </a:rPr>
              <a:t>Care (CUP): HR criteria</a:t>
            </a:r>
          </a:p>
        </p:txBody>
      </p:sp>
      <p:sp>
        <p:nvSpPr>
          <p:cNvPr id="46" name="Rectangle 45"/>
          <p:cNvSpPr/>
          <p:nvPr/>
        </p:nvSpPr>
        <p:spPr>
          <a:xfrm>
            <a:off x="5372211" y="2702762"/>
            <a:ext cx="4655442"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Primary Care Unit (PCU): </a:t>
            </a:r>
            <a:r>
              <a:rPr lang="en-US" sz="2400" b="1" dirty="0">
                <a:solidFill>
                  <a:schemeClr val="bg2">
                    <a:lumMod val="75000"/>
                  </a:schemeClr>
                </a:solidFill>
                <a:latin typeface="Angsana New" pitchFamily="18" charset="-34"/>
                <a:cs typeface="Angsana New" pitchFamily="18" charset="-34"/>
              </a:rPr>
              <a:t>intro… new medical culture</a:t>
            </a:r>
            <a:endParaRPr lang="th-TH" sz="2400" b="1" dirty="0">
              <a:solidFill>
                <a:schemeClr val="bg2">
                  <a:lumMod val="75000"/>
                </a:schemeClr>
              </a:solidFill>
              <a:latin typeface="Angsana New" pitchFamily="18" charset="-34"/>
              <a:cs typeface="Angsana New" pitchFamily="18" charset="-34"/>
            </a:endParaRPr>
          </a:p>
        </p:txBody>
      </p:sp>
      <p:sp>
        <p:nvSpPr>
          <p:cNvPr id="68" name="TextBox 67"/>
          <p:cNvSpPr txBox="1"/>
          <p:nvPr/>
        </p:nvSpPr>
        <p:spPr>
          <a:xfrm>
            <a:off x="4769742" y="2214554"/>
            <a:ext cx="5331909" cy="523220"/>
          </a:xfrm>
          <a:prstGeom prst="rect">
            <a:avLst/>
          </a:prstGeom>
          <a:noFill/>
        </p:spPr>
        <p:txBody>
          <a:bodyPr wrap="none" rtlCol="0">
            <a:spAutoFit/>
          </a:bodyPr>
          <a:lstStyle/>
          <a:p>
            <a:r>
              <a:rPr lang="en-US" dirty="0" smtClean="0">
                <a:solidFill>
                  <a:schemeClr val="bg2">
                    <a:lumMod val="75000"/>
                  </a:schemeClr>
                </a:solidFill>
                <a:latin typeface="Angsana New" pitchFamily="18" charset="-34"/>
                <a:cs typeface="Angsana New" pitchFamily="18" charset="-34"/>
              </a:rPr>
              <a:t>Impacts of the UC scheme: Introducing Matrix Teams</a:t>
            </a:r>
            <a:endParaRPr lang="th-TH" dirty="0">
              <a:solidFill>
                <a:schemeClr val="bg2">
                  <a:lumMod val="75000"/>
                </a:schemeClr>
              </a:solidFill>
              <a:latin typeface="Angsana New" pitchFamily="18" charset="-34"/>
              <a:cs typeface="Angsana New" pitchFamily="18" charset="-34"/>
            </a:endParaRPr>
          </a:p>
        </p:txBody>
      </p:sp>
      <p:sp>
        <p:nvSpPr>
          <p:cNvPr id="69" name="Rectangle 68"/>
          <p:cNvSpPr/>
          <p:nvPr/>
        </p:nvSpPr>
        <p:spPr>
          <a:xfrm>
            <a:off x="4769742" y="5213039"/>
            <a:ext cx="5370381"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2017:  Family Doctor (Constitution); DHB (Cabinet resolution)</a:t>
            </a:r>
            <a:endParaRPr lang="th-TH" sz="2400" b="1" dirty="0">
              <a:solidFill>
                <a:schemeClr val="bg2">
                  <a:lumMod val="75000"/>
                </a:schemeClr>
              </a:solidFill>
              <a:latin typeface="Angsana New" pitchFamily="18" charset="-34"/>
              <a:cs typeface="Angsana New" pitchFamily="18" charset="-34"/>
            </a:endParaRPr>
          </a:p>
        </p:txBody>
      </p:sp>
      <p:sp>
        <p:nvSpPr>
          <p:cNvPr id="53" name="TextBox 52"/>
          <p:cNvSpPr txBox="1"/>
          <p:nvPr/>
        </p:nvSpPr>
        <p:spPr>
          <a:xfrm>
            <a:off x="1407294" y="341632"/>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Health </a:t>
            </a:r>
            <a:r>
              <a:rPr lang="en-US" sz="2000" b="1" dirty="0" err="1" smtClean="0">
                <a:latin typeface="Angsana New" pitchFamily="18" charset="-34"/>
                <a:cs typeface="Angsana New" pitchFamily="18" charset="-34"/>
              </a:rPr>
              <a:t>centre</a:t>
            </a:r>
            <a:r>
              <a:rPr lang="en-US" sz="2000" dirty="0" smtClean="0">
                <a:latin typeface="Angsana New" pitchFamily="18" charset="-34"/>
                <a:cs typeface="Angsana New" pitchFamily="18" charset="-34"/>
              </a:rPr>
              <a:t>: in every sub-district</a:t>
            </a:r>
            <a:endParaRPr lang="th-TH" sz="2000" dirty="0">
              <a:latin typeface="Angsana New" pitchFamily="18" charset="-34"/>
              <a:cs typeface="Angsana New" pitchFamily="18" charset="-34"/>
            </a:endParaRPr>
          </a:p>
        </p:txBody>
      </p:sp>
      <p:sp>
        <p:nvSpPr>
          <p:cNvPr id="57" name="TextBox 56"/>
          <p:cNvSpPr txBox="1"/>
          <p:nvPr/>
        </p:nvSpPr>
        <p:spPr>
          <a:xfrm>
            <a:off x="386955" y="714356"/>
            <a:ext cx="590226" cy="400110"/>
          </a:xfrm>
          <a:prstGeom prst="rect">
            <a:avLst/>
          </a:prstGeom>
          <a:noFill/>
        </p:spPr>
        <p:txBody>
          <a:bodyPr wrap="none" rtlCol="0">
            <a:spAutoFit/>
          </a:bodyPr>
          <a:lstStyle/>
          <a:p>
            <a:r>
              <a:rPr lang="en-US" sz="2000" b="1" dirty="0" smtClean="0">
                <a:latin typeface="Angsana New" pitchFamily="18" charset="-34"/>
                <a:cs typeface="Angsana New" pitchFamily="18" charset="-34"/>
              </a:rPr>
              <a:t>1980s</a:t>
            </a:r>
            <a:endParaRPr lang="th-TH" sz="2000" dirty="0">
              <a:latin typeface="Angsana New" pitchFamily="18" charset="-34"/>
              <a:cs typeface="Angsana New" pitchFamily="18" charset="-34"/>
            </a:endParaRPr>
          </a:p>
        </p:txBody>
      </p:sp>
      <p:sp>
        <p:nvSpPr>
          <p:cNvPr id="62" name="Rectangle 61"/>
          <p:cNvSpPr/>
          <p:nvPr/>
        </p:nvSpPr>
        <p:spPr>
          <a:xfrm>
            <a:off x="380962" y="224091"/>
            <a:ext cx="965329" cy="400110"/>
          </a:xfrm>
          <a:prstGeom prst="rect">
            <a:avLst/>
          </a:prstGeom>
        </p:spPr>
        <p:txBody>
          <a:bodyPr wrap="none">
            <a:spAutoFit/>
          </a:bodyPr>
          <a:lstStyle/>
          <a:p>
            <a:r>
              <a:rPr lang="en-US" sz="2000" b="1" dirty="0" smtClean="0">
                <a:latin typeface="Angsana New" pitchFamily="18" charset="-34"/>
                <a:cs typeface="Angsana New" pitchFamily="18" charset="-34"/>
              </a:rPr>
              <a:t>1970s - 80s</a:t>
            </a:r>
            <a:endParaRPr lang="th-TH" sz="2000" dirty="0"/>
          </a:p>
        </p:txBody>
      </p:sp>
      <p:sp>
        <p:nvSpPr>
          <p:cNvPr id="66" name="Rectangle 65"/>
          <p:cNvSpPr/>
          <p:nvPr/>
        </p:nvSpPr>
        <p:spPr>
          <a:xfrm>
            <a:off x="977181" y="714356"/>
            <a:ext cx="2558714" cy="400110"/>
          </a:xfrm>
          <a:prstGeom prst="rect">
            <a:avLst/>
          </a:prstGeom>
        </p:spPr>
        <p:txBody>
          <a:bodyPr wrap="none">
            <a:spAutoFit/>
          </a:bodyPr>
          <a:lstStyle/>
          <a:p>
            <a:r>
              <a:rPr lang="en-US" sz="2000" b="1" dirty="0" smtClean="0">
                <a:latin typeface="Angsana New" pitchFamily="18" charset="-34"/>
                <a:cs typeface="Angsana New" pitchFamily="18" charset="-34"/>
              </a:rPr>
              <a:t>Health Volunteers</a:t>
            </a:r>
            <a:r>
              <a:rPr lang="en-US" sz="2000" dirty="0" smtClean="0">
                <a:latin typeface="Angsana New" pitchFamily="18" charset="-34"/>
                <a:cs typeface="Angsana New" pitchFamily="18" charset="-34"/>
              </a:rPr>
              <a:t>: in every village</a:t>
            </a:r>
            <a:endParaRPr lang="th-TH" sz="2000" dirty="0"/>
          </a:p>
        </p:txBody>
      </p:sp>
      <p:sp>
        <p:nvSpPr>
          <p:cNvPr id="70" name="TextBox 69"/>
          <p:cNvSpPr txBox="1"/>
          <p:nvPr/>
        </p:nvSpPr>
        <p:spPr>
          <a:xfrm>
            <a:off x="1400667" y="96467"/>
            <a:ext cx="3188511" cy="400110"/>
          </a:xfrm>
          <a:prstGeom prst="rect">
            <a:avLst/>
          </a:prstGeom>
          <a:noFill/>
        </p:spPr>
        <p:txBody>
          <a:bodyPr wrap="square" rtlCol="0">
            <a:spAutoFit/>
          </a:bodyPr>
          <a:lstStyle/>
          <a:p>
            <a:r>
              <a:rPr lang="en-US" sz="2000" b="1" dirty="0" smtClean="0">
                <a:latin typeface="Angsana New" pitchFamily="18" charset="-34"/>
                <a:cs typeface="Angsana New" pitchFamily="18" charset="-34"/>
              </a:rPr>
              <a:t>Hospital</a:t>
            </a:r>
            <a:r>
              <a:rPr lang="en-US" sz="2000" dirty="0" smtClean="0">
                <a:latin typeface="Angsana New" pitchFamily="18" charset="-34"/>
                <a:cs typeface="Angsana New" pitchFamily="18" charset="-34"/>
              </a:rPr>
              <a:t>: in every district</a:t>
            </a:r>
            <a:endParaRPr lang="th-TH" sz="2000" dirty="0">
              <a:latin typeface="Angsana New" pitchFamily="18" charset="-34"/>
              <a:cs typeface="Angsana New" pitchFamily="18" charset="-34"/>
            </a:endParaRPr>
          </a:p>
        </p:txBody>
      </p:sp>
      <p:sp>
        <p:nvSpPr>
          <p:cNvPr id="72" name="Rectangle 71"/>
          <p:cNvSpPr/>
          <p:nvPr/>
        </p:nvSpPr>
        <p:spPr>
          <a:xfrm>
            <a:off x="380962" y="78999"/>
            <a:ext cx="3534215" cy="1002121"/>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8" name="TextBox 77"/>
          <p:cNvSpPr txBox="1"/>
          <p:nvPr/>
        </p:nvSpPr>
        <p:spPr>
          <a:xfrm>
            <a:off x="355204" y="6110294"/>
            <a:ext cx="3570704" cy="430887"/>
          </a:xfrm>
          <a:prstGeom prst="rect">
            <a:avLst/>
          </a:prstGeom>
          <a:solidFill>
            <a:srgbClr val="FF0000"/>
          </a:solidFill>
          <a:ln>
            <a:solidFill>
              <a:srgbClr val="FF0000"/>
            </a:solidFill>
          </a:ln>
        </p:spPr>
        <p:txBody>
          <a:bodyPr wrap="square" rtlCol="0">
            <a:spAutoFit/>
          </a:bodyPr>
          <a:lstStyle/>
          <a:p>
            <a:r>
              <a:rPr lang="en-US" sz="2200" b="1" dirty="0">
                <a:solidFill>
                  <a:schemeClr val="bg1"/>
                </a:solidFill>
                <a:latin typeface="Angsana New" pitchFamily="18" charset="-34"/>
                <a:cs typeface="Angsana New" pitchFamily="18" charset="-34"/>
              </a:rPr>
              <a:t>2000s</a:t>
            </a:r>
            <a:r>
              <a:rPr lang="en-US" sz="2200" dirty="0">
                <a:solidFill>
                  <a:schemeClr val="bg1"/>
                </a:solidFill>
                <a:latin typeface="Angsana New" pitchFamily="18" charset="-34"/>
                <a:cs typeface="Angsana New" pitchFamily="18" charset="-34"/>
              </a:rPr>
              <a:t>: </a:t>
            </a:r>
            <a:r>
              <a:rPr lang="en-US" sz="2200" dirty="0" smtClean="0">
                <a:solidFill>
                  <a:schemeClr val="bg1"/>
                </a:solidFill>
                <a:latin typeface="Angsana New" pitchFamily="18" charset="-34"/>
                <a:cs typeface="Angsana New" pitchFamily="18" charset="-34"/>
              </a:rPr>
              <a:t>Achieving </a:t>
            </a:r>
            <a:r>
              <a:rPr lang="en-US" sz="2200" b="1" dirty="0" smtClean="0">
                <a:solidFill>
                  <a:schemeClr val="bg1"/>
                </a:solidFill>
                <a:latin typeface="Angsana New" pitchFamily="18" charset="-34"/>
                <a:cs typeface="Angsana New" pitchFamily="18" charset="-34"/>
              </a:rPr>
              <a:t>Universal Health Coverage</a:t>
            </a:r>
            <a:endParaRPr lang="th-TH" sz="2200" b="1" dirty="0">
              <a:solidFill>
                <a:schemeClr val="bg1"/>
              </a:solidFill>
              <a:latin typeface="Angsana New" pitchFamily="18" charset="-34"/>
              <a:cs typeface="Angsana New" pitchFamily="18" charset="-34"/>
            </a:endParaRPr>
          </a:p>
        </p:txBody>
      </p:sp>
      <p:sp>
        <p:nvSpPr>
          <p:cNvPr id="81" name="Rectangle 80"/>
          <p:cNvSpPr/>
          <p:nvPr/>
        </p:nvSpPr>
        <p:spPr>
          <a:xfrm>
            <a:off x="5231171" y="4546014"/>
            <a:ext cx="4358886"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  District Health Boards (DHB): pilot in 73 districts</a:t>
            </a:r>
            <a:endParaRPr lang="th-TH" sz="2400" b="1" dirty="0">
              <a:solidFill>
                <a:schemeClr val="bg2">
                  <a:lumMod val="75000"/>
                </a:schemeClr>
              </a:solidFill>
              <a:latin typeface="Angsana New" pitchFamily="18" charset="-34"/>
              <a:cs typeface="Angsana New" pitchFamily="18" charset="-34"/>
            </a:endParaRPr>
          </a:p>
        </p:txBody>
      </p:sp>
      <p:sp>
        <p:nvSpPr>
          <p:cNvPr id="82" name="Rectangle 81"/>
          <p:cNvSpPr/>
          <p:nvPr/>
        </p:nvSpPr>
        <p:spPr>
          <a:xfrm>
            <a:off x="7364600" y="5408313"/>
            <a:ext cx="2388795" cy="523220"/>
          </a:xfrm>
          <a:prstGeom prst="rect">
            <a:avLst/>
          </a:prstGeom>
        </p:spPr>
        <p:txBody>
          <a:bodyPr wrap="none">
            <a:spAutoFit/>
          </a:bodyPr>
          <a:lstStyle/>
          <a:p>
            <a:r>
              <a:rPr lang="en-US" b="1" dirty="0" smtClean="0">
                <a:solidFill>
                  <a:schemeClr val="bg2">
                    <a:lumMod val="75000"/>
                  </a:schemeClr>
                </a:solidFill>
                <a:latin typeface="Angsana New" pitchFamily="18" charset="-34"/>
                <a:cs typeface="Angsana New" pitchFamily="18" charset="-34"/>
              </a:rPr>
              <a:t>&gt;&gt;&gt; All (928) districts </a:t>
            </a:r>
            <a:endParaRPr lang="th-TH" dirty="0">
              <a:solidFill>
                <a:schemeClr val="bg2">
                  <a:lumMod val="75000"/>
                </a:schemeClr>
              </a:solidFill>
            </a:endParaRPr>
          </a:p>
        </p:txBody>
      </p:sp>
      <p:sp>
        <p:nvSpPr>
          <p:cNvPr id="83" name="Rectangle 82"/>
          <p:cNvSpPr/>
          <p:nvPr/>
        </p:nvSpPr>
        <p:spPr>
          <a:xfrm>
            <a:off x="6023053" y="4736465"/>
            <a:ext cx="3627916" cy="461665"/>
          </a:xfrm>
          <a:prstGeom prst="rect">
            <a:avLst/>
          </a:prstGeom>
        </p:spPr>
        <p:txBody>
          <a:bodyPr wrap="none">
            <a:spAutoFit/>
          </a:bodyPr>
          <a:lstStyle/>
          <a:p>
            <a:r>
              <a:rPr lang="en-US" sz="2400" b="1" dirty="0" smtClean="0">
                <a:solidFill>
                  <a:schemeClr val="bg2">
                    <a:lumMod val="75000"/>
                  </a:schemeClr>
                </a:solidFill>
                <a:latin typeface="Angsana New" pitchFamily="18" charset="-34"/>
                <a:cs typeface="Angsana New" pitchFamily="18" charset="-34"/>
              </a:rPr>
              <a:t>&gt;&gt;&gt; early 2017: expanded to 200 districts </a:t>
            </a:r>
            <a:endParaRPr lang="th-TH" sz="2400" dirty="0">
              <a:solidFill>
                <a:schemeClr val="bg2">
                  <a:lumMod val="75000"/>
                </a:schemeClr>
              </a:solidFill>
            </a:endParaRPr>
          </a:p>
        </p:txBody>
      </p:sp>
      <p:sp>
        <p:nvSpPr>
          <p:cNvPr id="44" name="Rectangle 43"/>
          <p:cNvSpPr/>
          <p:nvPr/>
        </p:nvSpPr>
        <p:spPr>
          <a:xfrm>
            <a:off x="4027329" y="261448"/>
            <a:ext cx="4633000" cy="461665"/>
          </a:xfrm>
          <a:prstGeom prst="rect">
            <a:avLst/>
          </a:prstGeom>
          <a:solidFill>
            <a:srgbClr val="FF0000"/>
          </a:solidFill>
        </p:spPr>
        <p:txBody>
          <a:bodyPr wrap="none">
            <a:spAutoFit/>
          </a:bodyPr>
          <a:lstStyle/>
          <a:p>
            <a:r>
              <a:rPr lang="en-US" sz="2400" b="1" dirty="0" smtClean="0">
                <a:solidFill>
                  <a:schemeClr val="bg1"/>
                </a:solidFill>
                <a:latin typeface="Angsana New" pitchFamily="18" charset="-34"/>
                <a:cs typeface="Angsana New" pitchFamily="18" charset="-34"/>
              </a:rPr>
              <a:t>Extensive Coverage of infra-structure in Public Sector </a:t>
            </a:r>
            <a:endParaRPr lang="th-TH" sz="2400" dirty="0">
              <a:solidFill>
                <a:schemeClr val="bg1"/>
              </a:solidFill>
            </a:endParaRPr>
          </a:p>
        </p:txBody>
      </p:sp>
    </p:spTree>
    <p:extLst>
      <p:ext uri="{BB962C8B-B14F-4D97-AF65-F5344CB8AC3E}">
        <p14:creationId xmlns:p14="http://schemas.microsoft.com/office/powerpoint/2010/main" val="1432814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585</TotalTime>
  <Words>5650</Words>
  <Application>Microsoft Office PowerPoint</Application>
  <PresentationFormat>Widescreen</PresentationFormat>
  <Paragraphs>970</Paragraphs>
  <Slides>47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宋体</vt:lpstr>
      <vt:lpstr>宋体</vt:lpstr>
      <vt:lpstr>Angsana New</vt:lpstr>
      <vt:lpstr>Arial</vt:lpstr>
      <vt:lpstr>Calibri</vt:lpstr>
      <vt:lpstr>Calibri Light</vt:lpstr>
      <vt:lpstr>Cordia New</vt:lpstr>
      <vt:lpstr>Tahoma</vt:lpstr>
      <vt:lpstr>Times New Roman</vt:lpstr>
      <vt:lpstr>Wingdings</vt:lpstr>
      <vt:lpstr>Office Theme</vt:lpstr>
      <vt:lpstr>Medical doctors’ contribution to Primary Care  on the basis of patient-, person- and people- centered care   A new medical culture for Family Medicine in Thailand</vt:lpstr>
      <vt:lpstr>PowerPoint Presentation</vt:lpstr>
      <vt:lpstr>PowerPoint Presentation</vt:lpstr>
      <vt:lpstr>PowerPoint Presentation</vt:lpstr>
      <vt:lpstr>PowerPoint Presentation</vt:lpstr>
      <vt:lpstr>PowerPoint Presentation</vt:lpstr>
      <vt:lpstr>Significant Interventions and the Impacts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implemented strategies</vt:lpstr>
      <vt:lpstr>PowerPoint Presentation</vt:lpstr>
      <vt:lpstr>Contracting Unit for Primary Care (CUP): UC scheme Payment mechanism: capitation 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doctors’ contribution to person- and people- centered care:  a new medical culture for family medicine in Thailand</dc:title>
  <dc:creator>Yongyuth Pongsupap</dc:creator>
  <cp:lastModifiedBy>Yongyuth Pongsupap</cp:lastModifiedBy>
  <cp:revision>80</cp:revision>
  <dcterms:created xsi:type="dcterms:W3CDTF">2017-07-11T10:36:48Z</dcterms:created>
  <dcterms:modified xsi:type="dcterms:W3CDTF">2017-07-22T02:26:49Z</dcterms:modified>
</cp:coreProperties>
</file>